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64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FFFFFF"/>
    <a:srgbClr val="5E9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92" d="100"/>
          <a:sy n="92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AR CENA" panose="02000000000000000000" pitchFamily="2" charset="0"/>
              </a:rPr>
              <a:t>Percentage Emission-Food  Stages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Emission (KiloTonnes)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Sheet1!$B$2:$B$5</c:f>
              <c:strCache>
                <c:ptCount val="4"/>
                <c:pt idx="0">
                  <c:v>Agriculture</c:v>
                </c:pt>
                <c:pt idx="1">
                  <c:v>Land_Use_Change</c:v>
                </c:pt>
                <c:pt idx="2">
                  <c:v>Transport</c:v>
                </c:pt>
                <c:pt idx="3">
                  <c:v>Food_Waste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9112.6998870000007</c:v>
                </c:pt>
                <c:pt idx="1">
                  <c:v>8659.9162269999997</c:v>
                </c:pt>
                <c:pt idx="2">
                  <c:v>5593.2852759999996</c:v>
                </c:pt>
                <c:pt idx="3">
                  <c:v>2456.4838220000001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0993888"/>
        <c:axId val="310995456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Sheet1!$B$2:$B$5</c:f>
              <c:strCache>
                <c:ptCount val="4"/>
                <c:pt idx="0">
                  <c:v>Agriculture</c:v>
                </c:pt>
                <c:pt idx="1">
                  <c:v>Land_Use_Change</c:v>
                </c:pt>
                <c:pt idx="2">
                  <c:v>Transport</c:v>
                </c:pt>
                <c:pt idx="3">
                  <c:v>Food_Waste</c:v>
                </c:pt>
              </c:strCache>
            </c:strRef>
          </c:cat>
          <c:val>
            <c:numRef>
              <c:f>Sheet1!$D$2:$D$5</c:f>
              <c:numCache>
                <c:formatCode>0.00;[Red]0.00</c:formatCode>
                <c:ptCount val="4"/>
                <c:pt idx="0">
                  <c:v>0.35289923112002874</c:v>
                </c:pt>
                <c:pt idx="1">
                  <c:v>0.33536469059316887</c:v>
                </c:pt>
                <c:pt idx="2">
                  <c:v>0.21660606601905724</c:v>
                </c:pt>
                <c:pt idx="3">
                  <c:v>9.5130012267745118E-2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993496"/>
        <c:axId val="310997024"/>
      </c:lineChart>
      <c:catAx>
        <c:axId val="31099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95456"/>
        <c:crosses val="autoZero"/>
        <c:auto val="1"/>
        <c:lblAlgn val="ctr"/>
        <c:lblOffset val="100"/>
        <c:noMultiLvlLbl val="0"/>
      </c:catAx>
      <c:valAx>
        <c:axId val="3109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93888"/>
        <c:crosses val="autoZero"/>
        <c:crossBetween val="between"/>
      </c:valAx>
      <c:valAx>
        <c:axId val="310997024"/>
        <c:scaling>
          <c:orientation val="minMax"/>
        </c:scaling>
        <c:delete val="0"/>
        <c:axPos val="r"/>
        <c:numFmt formatCode="0.00;[Red]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93496"/>
        <c:crosses val="max"/>
        <c:crossBetween val="between"/>
      </c:valAx>
      <c:catAx>
        <c:axId val="310993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0997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</cdr:x>
      <cdr:y>0.92535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57600" y="2538412"/>
          <a:ext cx="914400" cy="2047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900" b="0"/>
            <a:t>Source:FAO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8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E8E32-6677-423E-806F-27A5DE92156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7675" y="4510088"/>
            <a:ext cx="5903913" cy="7921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5445125"/>
            <a:ext cx="5903913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5E9215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89688" y="836613"/>
            <a:ext cx="1854200" cy="56165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7088" y="836613"/>
            <a:ext cx="5410200" cy="56165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5BE65-5F4F-4FB1-A948-B57C6BC6F21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77447-CF44-4E38-A4CA-31C3547BFAD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A6CE-E9BB-4EBB-A5F5-CBEBA802A2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D7266-9655-4DB6-A91F-C8E43016D6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E64C6-7627-46CB-B2A5-5244D8553C0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3DB82-E442-438D-A5AD-F913439454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0AC5F-D762-4549-A00B-6B57C99DC19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2C352-7ED9-4937-B2F5-A1BC39C371D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30BC2-2599-4CD2-AA19-D909DEB3A00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42A78-F6BF-45F1-9995-80DEA72A078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B9B6B-BB4D-4FD7-A078-9DCD5B19889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1557338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1557338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366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557338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5A99D8-10EC-472D-8EA9-644065A7510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23528" y="4149080"/>
            <a:ext cx="8713341" cy="1296144"/>
          </a:xfrm>
        </p:spPr>
        <p:txBody>
          <a:bodyPr/>
          <a:lstStyle/>
          <a:p>
            <a:pPr algn="ctr"/>
            <a:r>
              <a:rPr lang="en-US" b="1" dirty="0" smtClean="0"/>
              <a:t>Greenhouse Gas Emission by Food System</a:t>
            </a:r>
            <a:endParaRPr lang="en-US" b="1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5373688"/>
            <a:ext cx="4752354" cy="523875"/>
          </a:xfrm>
        </p:spPr>
        <p:txBody>
          <a:bodyPr/>
          <a:lstStyle/>
          <a:p>
            <a:r>
              <a:rPr lang="en-US" dirty="0" smtClean="0"/>
              <a:t>Nirmala Devi Venkataraman</a:t>
            </a:r>
          </a:p>
          <a:p>
            <a:r>
              <a:rPr lang="en-US" dirty="0" smtClean="0"/>
              <a:t>DDA6-Nashville Software School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buFont typeface="+mj-lt"/>
              <a:buAutoNum type="arabicPeriod"/>
            </a:pPr>
            <a:endParaRPr lang="en-US" sz="1600" i="1" dirty="0">
              <a:latin typeface="AR CENA" panose="02000000000000000000" pitchFamily="2" charset="0"/>
            </a:endParaRPr>
          </a:p>
          <a:p>
            <a:pPr marL="457200">
              <a:lnSpc>
                <a:spcPct val="90000"/>
              </a:lnSpc>
              <a:buFont typeface="+mj-lt"/>
              <a:buAutoNum type="arabicPeriod"/>
            </a:pPr>
            <a:endParaRPr lang="en-US" sz="1600" i="1" dirty="0">
              <a:latin typeface="AR CENA" panose="02000000000000000000" pitchFamily="2" charset="0"/>
            </a:endParaRPr>
          </a:p>
          <a:p>
            <a:pPr marL="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latin typeface="AR CENA" panose="02000000000000000000" pitchFamily="2" charset="0"/>
              </a:rPr>
              <a:t>Hailing from family with </a:t>
            </a:r>
            <a:r>
              <a:rPr lang="en-US" sz="1600" dirty="0" smtClean="0">
                <a:latin typeface="AR CENA" panose="02000000000000000000" pitchFamily="2" charset="0"/>
              </a:rPr>
              <a:t>agricultural </a:t>
            </a:r>
            <a:r>
              <a:rPr lang="en-US" sz="1600" dirty="0">
                <a:latin typeface="AR CENA" panose="02000000000000000000" pitchFamily="2" charset="0"/>
              </a:rPr>
              <a:t>background, its really important for me to </a:t>
            </a:r>
            <a:r>
              <a:rPr lang="en-US" sz="1600" dirty="0" smtClean="0">
                <a:latin typeface="AR CENA" panose="02000000000000000000" pitchFamily="2" charset="0"/>
              </a:rPr>
              <a:t>analyze the </a:t>
            </a:r>
            <a:r>
              <a:rPr lang="en-US" sz="1600" dirty="0">
                <a:latin typeface="AR CENA" panose="02000000000000000000" pitchFamily="2" charset="0"/>
              </a:rPr>
              <a:t>environmental impact by our food system</a:t>
            </a:r>
            <a:r>
              <a:rPr lang="en-US" sz="1600" i="1" dirty="0" smtClean="0">
                <a:latin typeface="AR CENA" panose="02000000000000000000" pitchFamily="2" charset="0"/>
              </a:rPr>
              <a:t>.</a:t>
            </a:r>
          </a:p>
          <a:p>
            <a:pPr marL="457200">
              <a:lnSpc>
                <a:spcPct val="90000"/>
              </a:lnSpc>
              <a:buFont typeface="+mj-lt"/>
              <a:buAutoNum type="arabicPeriod"/>
            </a:pPr>
            <a:endParaRPr lang="en-US" sz="1600" i="1" dirty="0">
              <a:latin typeface="AR CENA" panose="02000000000000000000" pitchFamily="2" charset="0"/>
            </a:endParaRPr>
          </a:p>
          <a:p>
            <a:pPr marL="457200">
              <a:lnSpc>
                <a:spcPct val="90000"/>
              </a:lnSpc>
              <a:buFont typeface="+mj-lt"/>
              <a:buAutoNum type="arabicPeriod"/>
            </a:pPr>
            <a:endParaRPr lang="en-US" sz="1600" i="1" dirty="0" smtClean="0">
              <a:latin typeface="AR CENA" panose="02000000000000000000" pitchFamily="2" charset="0"/>
            </a:endParaRPr>
          </a:p>
          <a:p>
            <a:pPr marL="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latin typeface="AR CENA" panose="02000000000000000000" pitchFamily="2" charset="0"/>
              </a:rPr>
              <a:t>“We have to change how we produce and consume food, not just for environmental reasons, but because this is an existential issue for humans”- Janet Ranganathan, vice-president for science and research at the World Resources Institute (WRI).</a:t>
            </a:r>
          </a:p>
          <a:p>
            <a:pPr marL="457200">
              <a:lnSpc>
                <a:spcPct val="90000"/>
              </a:lnSpc>
              <a:buFont typeface="+mj-lt"/>
              <a:buAutoNum type="arabicPeriod"/>
            </a:pPr>
            <a:endParaRPr lang="uk-UA" sz="1600" i="1" dirty="0"/>
          </a:p>
          <a:p>
            <a:endParaRPr lang="en-US" sz="16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 smtClean="0"/>
              <a:t> </a:t>
            </a:r>
            <a:r>
              <a:rPr lang="en-US" b="1" dirty="0"/>
              <a:t>Question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311874"/>
              </p:ext>
            </p:extLst>
          </p:nvPr>
        </p:nvGraphicFramePr>
        <p:xfrm>
          <a:off x="2405380" y="1417638"/>
          <a:ext cx="5784215" cy="4675658"/>
        </p:xfrm>
        <a:graphic>
          <a:graphicData uri="http://schemas.openxmlformats.org/drawingml/2006/table">
            <a:tbl>
              <a:tblPr firstRow="1" firstCol="1" bandRow="1"/>
              <a:tblGrid>
                <a:gridCol w="5784215"/>
              </a:tblGrid>
              <a:tr h="2805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0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7744" y="1628800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dirty="0">
                <a:latin typeface="AR CENA" panose="02000000000000000000" pitchFamily="2" charset="0"/>
              </a:rPr>
              <a:t>1)Which stage in food system emits high Carbidiooxide in regions of low food production?(i.e from food Production to  Solid food waste disposal</a:t>
            </a:r>
            <a:r>
              <a:rPr lang="en-US" dirty="0" smtClean="0">
                <a:latin typeface="AR CENA" panose="02000000000000000000" pitchFamily="2" charset="0"/>
              </a:rPr>
              <a:t>).</a:t>
            </a:r>
          </a:p>
          <a:p>
            <a:pPr fontAlgn="b"/>
            <a:endParaRPr lang="en-US" dirty="0">
              <a:latin typeface="AR CENA" panose="02000000000000000000" pitchFamily="2" charset="0"/>
            </a:endParaRPr>
          </a:p>
          <a:p>
            <a:pPr fontAlgn="b"/>
            <a:endParaRPr lang="en-US" dirty="0">
              <a:latin typeface="AR CENA" panose="02000000000000000000" pitchFamily="2" charset="0"/>
            </a:endParaRPr>
          </a:p>
          <a:p>
            <a:pPr fontAlgn="b"/>
            <a:r>
              <a:rPr lang="en-US" dirty="0">
                <a:latin typeface="AR CENA" panose="02000000000000000000" pitchFamily="2" charset="0"/>
              </a:rPr>
              <a:t>2) Which region emits high CO2 due to solid food waste? What is the major cause of Solid food waste.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2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-171400"/>
            <a:ext cx="6707188" cy="1143000"/>
          </a:xfrm>
        </p:spPr>
        <p:txBody>
          <a:bodyPr/>
          <a:lstStyle/>
          <a:p>
            <a:r>
              <a:rPr lang="en-US" sz="3600" b="1" dirty="0" smtClean="0"/>
              <a:t>Greenhouse Gas Emissions</a:t>
            </a:r>
            <a:endParaRPr lang="en-US" sz="3600" b="1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71600"/>
            <a:ext cx="6778626" cy="5154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AR CENA" panose="02000000000000000000" pitchFamily="2" charset="0"/>
              </a:rPr>
              <a:t>Greenhouse gas emission can be broadly classified into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 CENA" panose="02000000000000000000" pitchFamily="2" charset="0"/>
              </a:rPr>
              <a:t>Food System Emissions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 CENA" panose="02000000000000000000" pitchFamily="2" charset="0"/>
              </a:rPr>
              <a:t>Non Food System emissions</a:t>
            </a:r>
            <a:endParaRPr lang="en-US" sz="1600" dirty="0">
              <a:latin typeface="AR CENA" panose="02000000000000000000" pitchFamily="2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sz="1600" dirty="0" smtClean="0">
              <a:latin typeface="AR CENA" panose="02000000000000000000" pitchFamily="2" charset="0"/>
            </a:endParaRPr>
          </a:p>
          <a:p>
            <a:pPr marL="342900" lvl="1" indent="-342900">
              <a:lnSpc>
                <a:spcPct val="80000"/>
              </a:lnSpc>
              <a:buChar char="•"/>
            </a:pPr>
            <a:r>
              <a:rPr lang="en-US" sz="1600" dirty="0">
                <a:latin typeface="AR CENA" panose="02000000000000000000" pitchFamily="2" charset="0"/>
                <a:ea typeface="+mn-ea"/>
                <a:cs typeface="+mn-cs"/>
              </a:rPr>
              <a:t>Food System emissions  contribute to 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nearly </a:t>
            </a:r>
            <a:r>
              <a:rPr lang="en-US" sz="2000" b="1" u="sng" dirty="0" smtClean="0">
                <a:latin typeface="AR CENA" panose="02000000000000000000" pitchFamily="2" charset="0"/>
                <a:ea typeface="+mn-ea"/>
                <a:cs typeface="+mn-cs"/>
              </a:rPr>
              <a:t>20</a:t>
            </a:r>
            <a:r>
              <a:rPr lang="en-US" sz="2000" dirty="0">
                <a:latin typeface="AR CENA" panose="02000000000000000000" pitchFamily="2" charset="0"/>
                <a:ea typeface="+mn-ea"/>
                <a:cs typeface="+mn-cs"/>
              </a:rPr>
              <a:t>%</a:t>
            </a:r>
            <a:r>
              <a:rPr lang="en-US" sz="1600" dirty="0">
                <a:latin typeface="AR CENA" panose="02000000000000000000" pitchFamily="2" charset="0"/>
                <a:ea typeface="+mn-ea"/>
                <a:cs typeface="+mn-cs"/>
              </a:rPr>
              <a:t> of total green house emissions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.</a:t>
            </a:r>
          </a:p>
          <a:p>
            <a:pPr marL="0" lvl="1" indent="0">
              <a:lnSpc>
                <a:spcPct val="80000"/>
              </a:lnSpc>
              <a:buNone/>
            </a:pPr>
            <a:endParaRPr lang="en-US" sz="1600" dirty="0" smtClean="0">
              <a:latin typeface="AR CENA" panose="02000000000000000000" pitchFamily="2" charset="0"/>
              <a:ea typeface="+mn-ea"/>
              <a:cs typeface="+mn-cs"/>
            </a:endParaRPr>
          </a:p>
          <a:p>
            <a:pPr marL="342900" lvl="1" indent="-342900">
              <a:lnSpc>
                <a:spcPct val="80000"/>
              </a:lnSpc>
              <a:buChar char="•"/>
            </a:pP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Food Systems Emission are categorized mainly as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600" dirty="0">
                <a:latin typeface="AR CENA" panose="02000000000000000000" pitchFamily="2" charset="0"/>
                <a:ea typeface="+mn-ea"/>
                <a:cs typeface="+mn-cs"/>
              </a:rPr>
              <a:t>	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(i) Land Use Change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600" dirty="0">
                <a:latin typeface="AR CENA" panose="02000000000000000000" pitchFamily="2" charset="0"/>
                <a:ea typeface="+mn-ea"/>
                <a:cs typeface="+mn-cs"/>
              </a:rPr>
              <a:t>	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(ii) Agriculture Production Activities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600" dirty="0">
                <a:latin typeface="AR CENA" panose="02000000000000000000" pitchFamily="2" charset="0"/>
                <a:ea typeface="+mn-ea"/>
                <a:cs typeface="+mn-cs"/>
              </a:rPr>
              <a:t>	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(iii) Food Transport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                  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(</a:t>
            </a:r>
            <a:r>
              <a:rPr lang="en-US" sz="1600" dirty="0" smtClean="0">
                <a:latin typeface="AR CENA" panose="02000000000000000000" pitchFamily="2" charset="0"/>
                <a:ea typeface="+mn-ea"/>
                <a:cs typeface="+mn-cs"/>
              </a:rPr>
              <a:t>iv) Food Waste Disposal</a:t>
            </a:r>
          </a:p>
          <a:p>
            <a:pPr marL="342900" lvl="1" indent="-342900">
              <a:lnSpc>
                <a:spcPct val="80000"/>
              </a:lnSpc>
              <a:buChar char="•"/>
            </a:pPr>
            <a:endParaRPr lang="en-US" sz="1400" dirty="0">
              <a:ea typeface="+mn-ea"/>
              <a:cs typeface="+mn-cs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654953"/>
              </p:ext>
            </p:extLst>
          </p:nvPr>
        </p:nvGraphicFramePr>
        <p:xfrm>
          <a:off x="2831282" y="37170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715" y="-102400"/>
            <a:ext cx="6707188" cy="1143000"/>
          </a:xfrm>
        </p:spPr>
        <p:txBody>
          <a:bodyPr/>
          <a:lstStyle/>
          <a:p>
            <a:r>
              <a:rPr lang="en-US" sz="3600" b="1" dirty="0" smtClean="0"/>
              <a:t>Emission- Food Stages</a:t>
            </a:r>
            <a:endParaRPr lang="en-US" sz="3600" b="1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715" y="764704"/>
            <a:ext cx="6864085" cy="583264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(i) </a:t>
            </a:r>
            <a:r>
              <a:rPr lang="en-US" sz="2000" dirty="0" smtClean="0">
                <a:latin typeface="AR CENA" panose="02000000000000000000" pitchFamily="2" charset="0"/>
              </a:rPr>
              <a:t>Land Use Change		(ii) Agriculture Production</a:t>
            </a:r>
            <a:endParaRPr lang="en-US" sz="2000" dirty="0">
              <a:latin typeface="AR CENA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15" y="1268760"/>
            <a:ext cx="3478962" cy="2520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78" y="1268760"/>
            <a:ext cx="3385122" cy="2520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09" y="4365104"/>
            <a:ext cx="3449556" cy="1868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65104"/>
            <a:ext cx="3045742" cy="1868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309" y="4040361"/>
            <a:ext cx="66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 CENA" panose="02000000000000000000" pitchFamily="2" charset="0"/>
              </a:rPr>
              <a:t>(iii) Food Transport                         (iv) Food Waste</a:t>
            </a:r>
            <a:endParaRPr lang="en-US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Agriculture Best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 CENA" panose="02000000000000000000" pitchFamily="2" charset="0"/>
              </a:rPr>
              <a:t>Organic </a:t>
            </a:r>
            <a:r>
              <a:rPr lang="en-US" sz="2800" dirty="0" smtClean="0">
                <a:latin typeface="AR CENA" panose="02000000000000000000" pitchFamily="2" charset="0"/>
              </a:rPr>
              <a:t>farming</a:t>
            </a:r>
          </a:p>
          <a:p>
            <a:pPr marL="457200" lvl="1" indent="0">
              <a:buNone/>
            </a:pPr>
            <a:r>
              <a:rPr lang="en-US" sz="1600" dirty="0">
                <a:latin typeface="AR CENA" panose="02000000000000000000" pitchFamily="2" charset="0"/>
              </a:rPr>
              <a:t>D</a:t>
            </a:r>
            <a:r>
              <a:rPr lang="en-US" sz="1600" dirty="0" smtClean="0">
                <a:latin typeface="AR CENA" panose="02000000000000000000" pitchFamily="2" charset="0"/>
              </a:rPr>
              <a:t>oes </a:t>
            </a:r>
            <a:r>
              <a:rPr lang="en-US" sz="1600" dirty="0">
                <a:latin typeface="AR CENA" panose="02000000000000000000" pitchFamily="2" charset="0"/>
              </a:rPr>
              <a:t>not apply pesticides and artificial fertilizers but instead uses organic fertilizers and natural pesticide control.</a:t>
            </a:r>
            <a:endParaRPr lang="en-US" sz="1600" dirty="0" smtClean="0">
              <a:latin typeface="AR CENA" panose="02000000000000000000" pitchFamily="2" charset="0"/>
            </a:endParaRPr>
          </a:p>
          <a:p>
            <a:r>
              <a:rPr lang="en-US" sz="2800" dirty="0">
                <a:latin typeface="AR CENA" panose="02000000000000000000" pitchFamily="2" charset="0"/>
              </a:rPr>
              <a:t>No-till farming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AR CENA" panose="02000000000000000000" pitchFamily="2" charset="0"/>
              </a:rPr>
              <a:t>Keep </a:t>
            </a:r>
            <a:r>
              <a:rPr lang="en-US" sz="1600" dirty="0">
                <a:latin typeface="AR CENA" panose="02000000000000000000" pitchFamily="2" charset="0"/>
              </a:rPr>
              <a:t>crop residues on the land and </a:t>
            </a:r>
            <a:r>
              <a:rPr lang="en-US" sz="1600" dirty="0" smtClean="0">
                <a:latin typeface="AR CENA" panose="02000000000000000000" pitchFamily="2" charset="0"/>
              </a:rPr>
              <a:t>leave </a:t>
            </a:r>
            <a:r>
              <a:rPr lang="en-US" sz="1600" dirty="0">
                <a:latin typeface="AR CENA" panose="02000000000000000000" pitchFamily="2" charset="0"/>
              </a:rPr>
              <a:t>the earth largely undisturbed during planting</a:t>
            </a:r>
          </a:p>
          <a:p>
            <a:r>
              <a:rPr lang="en-US" sz="2800" dirty="0">
                <a:latin typeface="AR CENA" panose="02000000000000000000" pitchFamily="2" charset="0"/>
              </a:rPr>
              <a:t>Manure </a:t>
            </a:r>
            <a:endParaRPr lang="en-US" sz="2800" dirty="0" smtClean="0">
              <a:latin typeface="AR CENA" panose="02000000000000000000" pitchFamily="2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AR CENA" panose="02000000000000000000" pitchFamily="2" charset="0"/>
              </a:rPr>
              <a:t>It consists </a:t>
            </a:r>
            <a:r>
              <a:rPr lang="en-US" sz="1600" dirty="0">
                <a:latin typeface="AR CENA" panose="02000000000000000000" pitchFamily="2" charset="0"/>
              </a:rPr>
              <a:t>of organic material. When manure is appropriately applied and incorporated, manure will increase the amount of carbon held in the soil. Integrated crop-livestock systems</a:t>
            </a:r>
            <a:r>
              <a:rPr lang="en-US" sz="1600" dirty="0" smtClean="0">
                <a:latin typeface="AR CENA" panose="02000000000000000000" pitchFamily="2" charset="0"/>
              </a:rPr>
              <a:t>.</a:t>
            </a:r>
            <a:endParaRPr lang="en-US" dirty="0">
              <a:latin typeface="AR CENA" panose="02000000000000000000" pitchFamily="2" charset="0"/>
            </a:endParaRPr>
          </a:p>
          <a:p>
            <a:r>
              <a:rPr lang="en-US" sz="2800" dirty="0" smtClean="0">
                <a:latin typeface="AR CENA" panose="02000000000000000000" pitchFamily="2" charset="0"/>
              </a:rPr>
              <a:t>Integrated </a:t>
            </a:r>
            <a:r>
              <a:rPr lang="en-US" sz="2800" dirty="0">
                <a:latin typeface="AR CENA" panose="02000000000000000000" pitchFamily="2" charset="0"/>
              </a:rPr>
              <a:t>crop-livestock systems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AR CENA" panose="02000000000000000000" pitchFamily="2" charset="0"/>
              </a:rPr>
              <a:t>Farms </a:t>
            </a:r>
            <a:r>
              <a:rPr lang="en-US" sz="1600" dirty="0">
                <a:latin typeface="AR CENA" panose="02000000000000000000" pitchFamily="2" charset="0"/>
              </a:rPr>
              <a:t>that include livestock on the landscape as well as crops are more beneficial in returning carbon to the soil and maintaining healthy soils.</a:t>
            </a:r>
            <a:endParaRPr lang="en-US" sz="1600" dirty="0" smtClean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70164"/>
            <a:ext cx="6707188" cy="1147474"/>
          </a:xfrm>
        </p:spPr>
        <p:txBody>
          <a:bodyPr/>
          <a:lstStyle/>
          <a:p>
            <a:r>
              <a:rPr lang="en-US" sz="3600" dirty="0"/>
              <a:t>Future</a:t>
            </a:r>
            <a:r>
              <a:rPr lang="en-US" sz="3600" dirty="0" smtClean="0"/>
              <a:t>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4377292"/>
            <a:ext cx="6778625" cy="1252736"/>
          </a:xfrm>
        </p:spPr>
        <p:txBody>
          <a:bodyPr/>
          <a:lstStyle/>
          <a:p>
            <a:r>
              <a:rPr lang="en-US" sz="1600" dirty="0">
                <a:latin typeface="AR CENA" panose="02000000000000000000" pitchFamily="2" charset="0"/>
              </a:rPr>
              <a:t>https://www.fao.org/faostat/en/#data</a:t>
            </a:r>
          </a:p>
          <a:p>
            <a:r>
              <a:rPr lang="en-US" sz="1600" dirty="0">
                <a:latin typeface="AR CENA" panose="02000000000000000000" pitchFamily="2" charset="0"/>
              </a:rPr>
              <a:t>https://www.unep.org/resources/report/unep-food-waste-index-report-2021</a:t>
            </a:r>
            <a:endParaRPr lang="en-US" sz="1600" dirty="0">
              <a:latin typeface="AR CENA" panose="020000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0575" y="2766563"/>
            <a:ext cx="6707188" cy="114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E9215"/>
                </a:solidFill>
                <a:latin typeface="HelveticaNeueLT Pro 33 ThEx" pitchFamily="34" charset="0"/>
              </a:defRPr>
            </a:lvl9pPr>
          </a:lstStyle>
          <a:p>
            <a:r>
              <a:rPr lang="en-US" sz="3600" kern="0" dirty="0" smtClean="0"/>
              <a:t>Data Source</a:t>
            </a:r>
            <a:endParaRPr lang="en-US" sz="36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60575" y="1752601"/>
            <a:ext cx="6778625" cy="12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smtClean="0">
                <a:latin typeface="AR CENA" panose="02000000000000000000" pitchFamily="2" charset="0"/>
              </a:rPr>
              <a:t>To analyze the impact of Food production emissions on crop cultivation.</a:t>
            </a:r>
          </a:p>
          <a:p>
            <a:r>
              <a:rPr lang="en-US" sz="1600" kern="0" smtClean="0">
                <a:latin typeface="AR CENA" panose="02000000000000000000" pitchFamily="2" charset="0"/>
              </a:rPr>
              <a:t>To analyze the factors contributing to solid food waste in regions of high under nourished population.</a:t>
            </a:r>
            <a:endParaRPr lang="en-US" sz="1600" kern="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53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329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 CENA</vt:lpstr>
      <vt:lpstr>Arial</vt:lpstr>
      <vt:lpstr>Calibri</vt:lpstr>
      <vt:lpstr>HelveticaNeueLT Pro 33 ThEx</vt:lpstr>
      <vt:lpstr>template</vt:lpstr>
      <vt:lpstr>Custom Design</vt:lpstr>
      <vt:lpstr>Greenhouse Gas Emission by Food System</vt:lpstr>
      <vt:lpstr>Motivation</vt:lpstr>
      <vt:lpstr>Data Question</vt:lpstr>
      <vt:lpstr>Greenhouse Gas Emissions</vt:lpstr>
      <vt:lpstr>Emission- Food Stages</vt:lpstr>
      <vt:lpstr>Agriculture Best Practices</vt:lpstr>
      <vt:lpstr>Future Scope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NirmalaDevi Venkataraman</cp:lastModifiedBy>
  <cp:revision>178</cp:revision>
  <dcterms:created xsi:type="dcterms:W3CDTF">2006-06-29T12:15:01Z</dcterms:created>
  <dcterms:modified xsi:type="dcterms:W3CDTF">2022-04-29T10:50:12Z</dcterms:modified>
</cp:coreProperties>
</file>