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242D"/>
    <a:srgbClr val="B2161D"/>
    <a:srgbClr val="7E1015"/>
    <a:srgbClr val="BF171F"/>
    <a:srgbClr val="991319"/>
    <a:srgbClr val="FF99FF"/>
    <a:srgbClr val="D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9" d="100"/>
          <a:sy n="19" d="100"/>
        </p:scale>
        <p:origin x="138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76AAE9-ACA6-4781-A5BE-D19076CD591B}"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247439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6AAE9-ACA6-4781-A5BE-D19076CD591B}"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187141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6AAE9-ACA6-4781-A5BE-D19076CD591B}"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97395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6AAE9-ACA6-4781-A5BE-D19076CD591B}"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386794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6AAE9-ACA6-4781-A5BE-D19076CD591B}"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109511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6AAE9-ACA6-4781-A5BE-D19076CD591B}"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307513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6AAE9-ACA6-4781-A5BE-D19076CD591B}"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409076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6AAE9-ACA6-4781-A5BE-D19076CD591B}"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390306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6AAE9-ACA6-4781-A5BE-D19076CD591B}"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228439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776AAE9-ACA6-4781-A5BE-D19076CD591B}"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17771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776AAE9-ACA6-4781-A5BE-D19076CD591B}"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D2A05-A725-412B-AC4C-D1C0AA15D5EC}" type="slidenum">
              <a:rPr lang="en-US" smtClean="0"/>
              <a:t>‹#›</a:t>
            </a:fld>
            <a:endParaRPr lang="en-US"/>
          </a:p>
        </p:txBody>
      </p:sp>
    </p:spTree>
    <p:extLst>
      <p:ext uri="{BB962C8B-B14F-4D97-AF65-F5344CB8AC3E}">
        <p14:creationId xmlns:p14="http://schemas.microsoft.com/office/powerpoint/2010/main" val="96842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776AAE9-ACA6-4781-A5BE-D19076CD591B}" type="datetimeFigureOut">
              <a:rPr lang="en-US" smtClean="0"/>
              <a:t>4/18/2019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0FD2A05-A725-412B-AC4C-D1C0AA15D5EC}" type="slidenum">
              <a:rPr lang="en-US" smtClean="0"/>
              <a:t>‹#›</a:t>
            </a:fld>
            <a:endParaRPr lang="en-US"/>
          </a:p>
        </p:txBody>
      </p:sp>
    </p:spTree>
    <p:extLst>
      <p:ext uri="{BB962C8B-B14F-4D97-AF65-F5344CB8AC3E}">
        <p14:creationId xmlns:p14="http://schemas.microsoft.com/office/powerpoint/2010/main" val="6876425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istockphoto.com/ca/illustrations/artificial-intelligence?sort=mostpopular&amp;mediatype=illustration&amp;phrase=artificial%20intelligence" TargetMode="External"/><Relationship Id="rId3" Type="http://schemas.microsoft.com/office/2007/relationships/hdphoto" Target="../media/hdphoto1.wdp"/><Relationship Id="rId7" Type="http://schemas.openxmlformats.org/officeDocument/2006/relationships/hyperlink" Target="https://openclipart.org/tags/Artificial%20Intelligenc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67000">
              <a:schemeClr val="tx1">
                <a:lumMod val="75000"/>
              </a:schemeClr>
            </a:gs>
            <a:gs pos="100000">
              <a:schemeClr val="tx1">
                <a:lumMod val="50000"/>
              </a:schemeClr>
            </a:gs>
          </a:gsLst>
          <a:lin ang="5400000" scaled="0"/>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290E74-B063-46CE-89AF-14798388304D}"/>
              </a:ext>
            </a:extLst>
          </p:cNvPr>
          <p:cNvSpPr/>
          <p:nvPr/>
        </p:nvSpPr>
        <p:spPr>
          <a:xfrm>
            <a:off x="0" y="-1"/>
            <a:ext cx="43891200" cy="3411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7EDECEA6-3F72-4B6B-8377-8C2BDEC106CD}"/>
              </a:ext>
            </a:extLst>
          </p:cNvPr>
          <p:cNvSpPr txBox="1"/>
          <p:nvPr/>
        </p:nvSpPr>
        <p:spPr>
          <a:xfrm>
            <a:off x="9900138" y="-35167"/>
            <a:ext cx="24090923" cy="3046988"/>
          </a:xfrm>
          <a:prstGeom prst="rect">
            <a:avLst/>
          </a:prstGeom>
          <a:noFill/>
        </p:spPr>
        <p:txBody>
          <a:bodyPr wrap="square" rtlCol="0">
            <a:spAutoFit/>
          </a:bodyPr>
          <a:lstStyle/>
          <a:p>
            <a:r>
              <a:rPr lang="en-US" sz="9600" dirty="0">
                <a:solidFill>
                  <a:srgbClr val="DD1C24"/>
                </a:solidFill>
                <a:latin typeface="Carbon Bold" panose="02000806020000020003" pitchFamily="50" charset="0"/>
              </a:rPr>
              <a:t>Artificial Intelligence: Ethical Issues and its Applications in Cyber Security</a:t>
            </a:r>
          </a:p>
        </p:txBody>
      </p:sp>
      <p:sp>
        <p:nvSpPr>
          <p:cNvPr id="9" name="TextBox 8">
            <a:extLst>
              <a:ext uri="{FF2B5EF4-FFF2-40B4-BE49-F238E27FC236}">
                <a16:creationId xmlns:a16="http://schemas.microsoft.com/office/drawing/2014/main" id="{E5472933-5F6F-40C9-BB3F-55B2978EE810}"/>
              </a:ext>
            </a:extLst>
          </p:cNvPr>
          <p:cNvSpPr txBox="1"/>
          <p:nvPr/>
        </p:nvSpPr>
        <p:spPr>
          <a:xfrm>
            <a:off x="36772073" y="2122921"/>
            <a:ext cx="6889261" cy="1015663"/>
          </a:xfrm>
          <a:prstGeom prst="rect">
            <a:avLst/>
          </a:prstGeom>
          <a:noFill/>
        </p:spPr>
        <p:txBody>
          <a:bodyPr wrap="square" rtlCol="0">
            <a:spAutoFit/>
          </a:bodyPr>
          <a:lstStyle/>
          <a:p>
            <a:pPr algn="r"/>
            <a:r>
              <a:rPr lang="en-US" sz="6000" dirty="0">
                <a:solidFill>
                  <a:srgbClr val="DD1C24"/>
                </a:solidFill>
                <a:latin typeface="Carbon Bold" panose="02000806020000020003" pitchFamily="50" charset="0"/>
              </a:rPr>
              <a:t>Nathan Vargoshe</a:t>
            </a:r>
          </a:p>
        </p:txBody>
      </p:sp>
      <p:sp>
        <p:nvSpPr>
          <p:cNvPr id="10" name="Rectangle: Rounded Corners 9">
            <a:extLst>
              <a:ext uri="{FF2B5EF4-FFF2-40B4-BE49-F238E27FC236}">
                <a16:creationId xmlns:a16="http://schemas.microsoft.com/office/drawing/2014/main" id="{9CD007C2-1246-46A6-8874-D1100947B569}"/>
              </a:ext>
            </a:extLst>
          </p:cNvPr>
          <p:cNvSpPr/>
          <p:nvPr/>
        </p:nvSpPr>
        <p:spPr>
          <a:xfrm>
            <a:off x="984738" y="4360987"/>
            <a:ext cx="13610493" cy="11078305"/>
          </a:xfrm>
          <a:prstGeom prst="roundRect">
            <a:avLst/>
          </a:prstGeom>
          <a:solidFill>
            <a:srgbClr val="E4242D"/>
          </a:solidFill>
          <a:ln w="254000">
            <a:solidFill>
              <a:schemeClr val="bg1"/>
            </a:solidFill>
          </a:ln>
          <a:effectLst>
            <a:outerShdw blurRad="254000" dist="508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Rectangle: Rounded Corners 17">
            <a:extLst>
              <a:ext uri="{FF2B5EF4-FFF2-40B4-BE49-F238E27FC236}">
                <a16:creationId xmlns:a16="http://schemas.microsoft.com/office/drawing/2014/main" id="{8DE6815B-F608-448C-8CA8-8E5DC47423DA}"/>
              </a:ext>
            </a:extLst>
          </p:cNvPr>
          <p:cNvSpPr/>
          <p:nvPr/>
        </p:nvSpPr>
        <p:spPr>
          <a:xfrm>
            <a:off x="3859821" y="4746515"/>
            <a:ext cx="7842739" cy="1899136"/>
          </a:xfrm>
          <a:prstGeom prst="round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5980FF72-D1F0-4760-AD71-30AB64242CB6}"/>
              </a:ext>
            </a:extLst>
          </p:cNvPr>
          <p:cNvSpPr txBox="1"/>
          <p:nvPr/>
        </p:nvSpPr>
        <p:spPr>
          <a:xfrm>
            <a:off x="3877407" y="4617400"/>
            <a:ext cx="7825153" cy="1938992"/>
          </a:xfrm>
          <a:prstGeom prst="rect">
            <a:avLst/>
          </a:prstGeom>
          <a:noFill/>
        </p:spPr>
        <p:txBody>
          <a:bodyPr wrap="square" rtlCol="0">
            <a:spAutoFit/>
          </a:bodyPr>
          <a:lstStyle/>
          <a:p>
            <a:pPr algn="ctr"/>
            <a:r>
              <a:rPr lang="en-US" sz="6000" dirty="0">
                <a:latin typeface="Carbon Bold" panose="02000806020000020003" pitchFamily="50" charset="0"/>
              </a:rPr>
              <a:t>What is Artificial Intelligence?</a:t>
            </a:r>
          </a:p>
        </p:txBody>
      </p:sp>
      <p:sp>
        <p:nvSpPr>
          <p:cNvPr id="19" name="TextBox 18">
            <a:extLst>
              <a:ext uri="{FF2B5EF4-FFF2-40B4-BE49-F238E27FC236}">
                <a16:creationId xmlns:a16="http://schemas.microsoft.com/office/drawing/2014/main" id="{1C558ED0-A6BC-437C-AE7A-4AE3A9D232BE}"/>
              </a:ext>
            </a:extLst>
          </p:cNvPr>
          <p:cNvSpPr txBox="1"/>
          <p:nvPr/>
        </p:nvSpPr>
        <p:spPr>
          <a:xfrm>
            <a:off x="7425133" y="6773643"/>
            <a:ext cx="6908249" cy="8217634"/>
          </a:xfrm>
          <a:prstGeom prst="rect">
            <a:avLst/>
          </a:prstGeom>
          <a:noFill/>
        </p:spPr>
        <p:txBody>
          <a:bodyPr wrap="square" rtlCol="0">
            <a:spAutoFit/>
          </a:bodyPr>
          <a:lstStyle/>
          <a:p>
            <a:r>
              <a:rPr lang="en-US" sz="4400" dirty="0">
                <a:latin typeface="Arial Narrow" panose="020B0606020202030204" pitchFamily="34" charset="0"/>
              </a:rPr>
              <a:t>Artificial Intelligence can be </a:t>
            </a:r>
            <a:r>
              <a:rPr lang="en-US" sz="4400" u="sng" dirty="0">
                <a:latin typeface="Arial Narrow" panose="020B0606020202030204" pitchFamily="34" charset="0"/>
              </a:rPr>
              <a:t>defined</a:t>
            </a:r>
            <a:r>
              <a:rPr lang="en-US" sz="4400" dirty="0">
                <a:latin typeface="Arial Narrow" panose="020B0606020202030204" pitchFamily="34" charset="0"/>
              </a:rPr>
              <a:t> as technology that demonstrates some form of basic intelligence, including the ability to learn and make decisions.  Theoretically, advanced AI may even have the capacity to simulate and surpass the cognitive abilities of the human mind.</a:t>
            </a:r>
            <a:r>
              <a:rPr lang="en-US" sz="4400" baseline="30000" dirty="0">
                <a:latin typeface="Arial Narrow" panose="020B0606020202030204" pitchFamily="34" charset="0"/>
              </a:rPr>
              <a:t>1</a:t>
            </a:r>
            <a:r>
              <a:rPr lang="en-US" sz="4400" dirty="0">
                <a:latin typeface="Arial Narrow" panose="020B0606020202030204" pitchFamily="34" charset="0"/>
              </a:rPr>
              <a:t> This technology has been playing an increasingly large role in today’s society.</a:t>
            </a:r>
            <a:endParaRPr lang="en-US" sz="4400" baseline="30000" dirty="0">
              <a:latin typeface="Arial Narrow" panose="020B0606020202030204" pitchFamily="34" charset="0"/>
            </a:endParaRPr>
          </a:p>
        </p:txBody>
      </p:sp>
      <p:pic>
        <p:nvPicPr>
          <p:cNvPr id="20" name="Picture 19">
            <a:extLst>
              <a:ext uri="{FF2B5EF4-FFF2-40B4-BE49-F238E27FC236}">
                <a16:creationId xmlns:a16="http://schemas.microsoft.com/office/drawing/2014/main" id="{A3D1574E-7A8A-4E3A-A429-8CB63BAC565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704" b="94239" l="4831" r="95169">
                        <a14:foregroundMark x1="19807" y1="21399" x2="24638" y2="38683"/>
                        <a14:foregroundMark x1="24638" y1="38683" x2="26087" y2="39095"/>
                        <a14:foregroundMark x1="34783" y1="6584" x2="34783" y2="6584"/>
                        <a14:foregroundMark x1="31884" y1="89712" x2="20773" y2="70782"/>
                        <a14:foregroundMark x1="20773" y1="70782" x2="14010" y2="64198"/>
                        <a14:foregroundMark x1="14010" y1="64198" x2="8213" y2="62963"/>
                        <a14:foregroundMark x1="38647" y1="94239" x2="34783" y2="94650"/>
                        <a14:foregroundMark x1="7729" y1="44033" x2="6280" y2="50617"/>
                        <a14:foregroundMark x1="34783" y1="6173" x2="35266" y2="3704"/>
                        <a14:foregroundMark x1="76329" y1="26337" x2="72947" y2="56790"/>
                        <a14:foregroundMark x1="72947" y1="56790" x2="72947" y2="56790"/>
                        <a14:foregroundMark x1="65217" y1="28395" x2="63768" y2="34979"/>
                        <a14:foregroundMark x1="89855" y1="32922" x2="90338" y2="50617"/>
                        <a14:foregroundMark x1="90338" y1="50617" x2="86473" y2="55556"/>
                        <a14:foregroundMark x1="91304" y1="40329" x2="95169" y2="37860"/>
                      </a14:backgroundRemoval>
                    </a14:imgEffect>
                  </a14:imgLayer>
                </a14:imgProps>
              </a:ext>
            </a:extLst>
          </a:blip>
          <a:stretch>
            <a:fillRect/>
          </a:stretch>
        </p:blipFill>
        <p:spPr>
          <a:xfrm>
            <a:off x="1915464" y="7719060"/>
            <a:ext cx="4946285" cy="6220246"/>
          </a:xfrm>
          <a:prstGeom prst="rect">
            <a:avLst/>
          </a:prstGeom>
        </p:spPr>
      </p:pic>
      <p:pic>
        <p:nvPicPr>
          <p:cNvPr id="22" name="Picture 21">
            <a:extLst>
              <a:ext uri="{FF2B5EF4-FFF2-40B4-BE49-F238E27FC236}">
                <a16:creationId xmlns:a16="http://schemas.microsoft.com/office/drawing/2014/main" id="{A827E11F-F2BC-4124-B5B0-F3318BBAB4C2}"/>
              </a:ext>
            </a:extLst>
          </p:cNvPr>
          <p:cNvPicPr>
            <a:picLocks noChangeAspect="1"/>
          </p:cNvPicPr>
          <p:nvPr/>
        </p:nvPicPr>
        <p:blipFill>
          <a:blip r:embed="rId4"/>
          <a:stretch>
            <a:fillRect/>
          </a:stretch>
        </p:blipFill>
        <p:spPr>
          <a:xfrm>
            <a:off x="984738" y="16512701"/>
            <a:ext cx="13863506" cy="13375783"/>
          </a:xfrm>
          <a:prstGeom prst="rect">
            <a:avLst/>
          </a:prstGeom>
          <a:effectLst>
            <a:outerShdw blurRad="254000" dist="508000" dir="2700000" algn="tl" rotWithShape="0">
              <a:prstClr val="black">
                <a:alpha val="40000"/>
              </a:prstClr>
            </a:outerShdw>
          </a:effectLst>
        </p:spPr>
      </p:pic>
      <p:sp>
        <p:nvSpPr>
          <p:cNvPr id="23" name="Rectangle: Rounded Corners 22">
            <a:extLst>
              <a:ext uri="{FF2B5EF4-FFF2-40B4-BE49-F238E27FC236}">
                <a16:creationId xmlns:a16="http://schemas.microsoft.com/office/drawing/2014/main" id="{5716EBB4-0692-42F5-9FD2-B018CA9A3889}"/>
              </a:ext>
            </a:extLst>
          </p:cNvPr>
          <p:cNvSpPr/>
          <p:nvPr/>
        </p:nvSpPr>
        <p:spPr>
          <a:xfrm>
            <a:off x="3995121" y="16971817"/>
            <a:ext cx="7842739" cy="1899136"/>
          </a:xfrm>
          <a:prstGeom prst="round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868290B7-78B4-4708-913D-BFBCAFBD8873}"/>
              </a:ext>
            </a:extLst>
          </p:cNvPr>
          <p:cNvSpPr txBox="1"/>
          <p:nvPr/>
        </p:nvSpPr>
        <p:spPr>
          <a:xfrm>
            <a:off x="4012707" y="16953483"/>
            <a:ext cx="7825153" cy="1938992"/>
          </a:xfrm>
          <a:prstGeom prst="rect">
            <a:avLst/>
          </a:prstGeom>
          <a:noFill/>
        </p:spPr>
        <p:txBody>
          <a:bodyPr wrap="square" rtlCol="0">
            <a:spAutoFit/>
          </a:bodyPr>
          <a:lstStyle/>
          <a:p>
            <a:pPr algn="ctr"/>
            <a:r>
              <a:rPr lang="en-US" sz="6000" dirty="0">
                <a:latin typeface="Carbon Bold" panose="02000806020000020003" pitchFamily="50" charset="0"/>
              </a:rPr>
              <a:t>How does Artificial Intelligence Work?</a:t>
            </a:r>
          </a:p>
        </p:txBody>
      </p:sp>
      <p:sp>
        <p:nvSpPr>
          <p:cNvPr id="26" name="TextBox 25">
            <a:extLst>
              <a:ext uri="{FF2B5EF4-FFF2-40B4-BE49-F238E27FC236}">
                <a16:creationId xmlns:a16="http://schemas.microsoft.com/office/drawing/2014/main" id="{610472B3-7867-458C-BD03-4AC26F241FB9}"/>
              </a:ext>
            </a:extLst>
          </p:cNvPr>
          <p:cNvSpPr txBox="1"/>
          <p:nvPr/>
        </p:nvSpPr>
        <p:spPr>
          <a:xfrm>
            <a:off x="1901210" y="19209597"/>
            <a:ext cx="11759959" cy="9941183"/>
          </a:xfrm>
          <a:prstGeom prst="rect">
            <a:avLst/>
          </a:prstGeom>
          <a:noFill/>
        </p:spPr>
        <p:txBody>
          <a:bodyPr wrap="square" rtlCol="0">
            <a:spAutoFit/>
          </a:bodyPr>
          <a:lstStyle/>
          <a:p>
            <a:pPr algn="just"/>
            <a:r>
              <a:rPr lang="en-US" sz="4000" dirty="0">
                <a:latin typeface="Arial Narrow" panose="020B0606020202030204" pitchFamily="34" charset="0"/>
              </a:rPr>
              <a:t>The simple calculations and processes that occur in the human mind during every second of the day are actually much more complex than they initially seem, and developing a computer program to perform these same calculations takes time. Machine Learning is the term that is used to define how an AI “learns.”  </a:t>
            </a:r>
          </a:p>
          <a:p>
            <a:pPr algn="just"/>
            <a:endParaRPr lang="en-US" sz="4000" dirty="0">
              <a:latin typeface="Arial Narrow" panose="020B0606020202030204" pitchFamily="34" charset="0"/>
            </a:endParaRPr>
          </a:p>
          <a:p>
            <a:pPr algn="just"/>
            <a:r>
              <a:rPr lang="en-US" sz="4000" dirty="0">
                <a:latin typeface="Arial Narrow" panose="020B0606020202030204" pitchFamily="34" charset="0"/>
              </a:rPr>
              <a:t>A technique known as genetic programming involves feeding an algorithm data and telling the algorithm what this data is.  The algorithm interprets this data, and when it is asked questions about this data, developers determine if the results fall within a certain acceptable frame.  Algorithms that succeed are built off and “reproduce,” while algorithms that fail are destroyed.  This happens repeatedly until an algorithm emerges that can essentially understand and make decisions about the data that it is fed.</a:t>
            </a:r>
            <a:r>
              <a:rPr lang="en-US" sz="4000" baseline="30000" dirty="0">
                <a:latin typeface="Arial Narrow" panose="020B0606020202030204" pitchFamily="34" charset="0"/>
              </a:rPr>
              <a:t>2</a:t>
            </a:r>
          </a:p>
        </p:txBody>
      </p:sp>
      <p:cxnSp>
        <p:nvCxnSpPr>
          <p:cNvPr id="28" name="Straight Connector 27">
            <a:extLst>
              <a:ext uri="{FF2B5EF4-FFF2-40B4-BE49-F238E27FC236}">
                <a16:creationId xmlns:a16="http://schemas.microsoft.com/office/drawing/2014/main" id="{F7470840-5FDE-4FEC-93B5-F1F0CCD2E737}"/>
              </a:ext>
            </a:extLst>
          </p:cNvPr>
          <p:cNvCxnSpPr>
            <a:stCxn id="10" idx="2"/>
          </p:cNvCxnSpPr>
          <p:nvPr/>
        </p:nvCxnSpPr>
        <p:spPr>
          <a:xfrm flipH="1">
            <a:off x="7789983" y="15439292"/>
            <a:ext cx="2" cy="105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498060-5637-4D01-ABCC-C148D7128811}"/>
              </a:ext>
            </a:extLst>
          </p:cNvPr>
          <p:cNvCxnSpPr>
            <a:stCxn id="10" idx="2"/>
          </p:cNvCxnSpPr>
          <p:nvPr/>
        </p:nvCxnSpPr>
        <p:spPr>
          <a:xfrm flipH="1">
            <a:off x="7789983" y="15439292"/>
            <a:ext cx="2" cy="1073409"/>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19E72B6-105D-4D66-A866-263893E01491}"/>
              </a:ext>
            </a:extLst>
          </p:cNvPr>
          <p:cNvSpPr/>
          <p:nvPr/>
        </p:nvSpPr>
        <p:spPr>
          <a:xfrm>
            <a:off x="17428262" y="4360986"/>
            <a:ext cx="13610493" cy="11078305"/>
          </a:xfrm>
          <a:prstGeom prst="roundRect">
            <a:avLst/>
          </a:prstGeom>
          <a:solidFill>
            <a:srgbClr val="B2161D"/>
          </a:solidFill>
          <a:ln w="254000">
            <a:solidFill>
              <a:schemeClr val="bg1"/>
            </a:solidFill>
          </a:ln>
          <a:effectLst>
            <a:outerShdw blurRad="254000" dist="508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Rounded Corners 31">
            <a:extLst>
              <a:ext uri="{FF2B5EF4-FFF2-40B4-BE49-F238E27FC236}">
                <a16:creationId xmlns:a16="http://schemas.microsoft.com/office/drawing/2014/main" id="{576DF58A-713A-469A-84A2-58D6589E8305}"/>
              </a:ext>
            </a:extLst>
          </p:cNvPr>
          <p:cNvSpPr/>
          <p:nvPr/>
        </p:nvSpPr>
        <p:spPr>
          <a:xfrm>
            <a:off x="20312138" y="4746515"/>
            <a:ext cx="7842739" cy="1899136"/>
          </a:xfrm>
          <a:prstGeom prst="round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TextBox 32">
            <a:extLst>
              <a:ext uri="{FF2B5EF4-FFF2-40B4-BE49-F238E27FC236}">
                <a16:creationId xmlns:a16="http://schemas.microsoft.com/office/drawing/2014/main" id="{08FADA92-92AC-42CE-8A98-BC831681A500}"/>
              </a:ext>
            </a:extLst>
          </p:cNvPr>
          <p:cNvSpPr txBox="1"/>
          <p:nvPr/>
        </p:nvSpPr>
        <p:spPr>
          <a:xfrm>
            <a:off x="20312138" y="4706659"/>
            <a:ext cx="7825153" cy="1938992"/>
          </a:xfrm>
          <a:prstGeom prst="rect">
            <a:avLst/>
          </a:prstGeom>
          <a:noFill/>
        </p:spPr>
        <p:txBody>
          <a:bodyPr wrap="square" rtlCol="0">
            <a:spAutoFit/>
          </a:bodyPr>
          <a:lstStyle/>
          <a:p>
            <a:pPr algn="ctr"/>
            <a:r>
              <a:rPr lang="en-US" sz="6000" dirty="0">
                <a:latin typeface="Carbon Bold" panose="02000806020000020003" pitchFamily="50" charset="0"/>
              </a:rPr>
              <a:t>Cybersecurity and Applications</a:t>
            </a:r>
          </a:p>
        </p:txBody>
      </p:sp>
      <p:sp>
        <p:nvSpPr>
          <p:cNvPr id="34" name="TextBox 33">
            <a:extLst>
              <a:ext uri="{FF2B5EF4-FFF2-40B4-BE49-F238E27FC236}">
                <a16:creationId xmlns:a16="http://schemas.microsoft.com/office/drawing/2014/main" id="{D612A046-02E5-4A11-9EE2-E1D4E6BA182B}"/>
              </a:ext>
            </a:extLst>
          </p:cNvPr>
          <p:cNvSpPr txBox="1"/>
          <p:nvPr/>
        </p:nvSpPr>
        <p:spPr>
          <a:xfrm>
            <a:off x="18016137" y="7031180"/>
            <a:ext cx="12434739" cy="7478970"/>
          </a:xfrm>
          <a:prstGeom prst="rect">
            <a:avLst/>
          </a:prstGeom>
          <a:noFill/>
        </p:spPr>
        <p:txBody>
          <a:bodyPr wrap="square" rtlCol="0">
            <a:spAutoFit/>
          </a:bodyPr>
          <a:lstStyle/>
          <a:p>
            <a:pPr algn="just"/>
            <a:r>
              <a:rPr lang="en-US" sz="4000" dirty="0">
                <a:latin typeface="Arial Narrow" panose="020B0606020202030204" pitchFamily="34" charset="0"/>
              </a:rPr>
              <a:t>Cybersecurity is a field of study in the computer science industry that is dedicated to countering malicious attacks and exploits on networks. Having the proper countermeasures to these attacks are necessary, as the results of a successful attack can be catastrophic for the victim.</a:t>
            </a:r>
          </a:p>
          <a:p>
            <a:pPr algn="just"/>
            <a:endParaRPr lang="en-US" sz="4000" dirty="0">
              <a:latin typeface="Arial Narrow" panose="020B0606020202030204" pitchFamily="34" charset="0"/>
            </a:endParaRPr>
          </a:p>
          <a:p>
            <a:pPr algn="just"/>
            <a:r>
              <a:rPr lang="en-US" sz="4000" dirty="0">
                <a:latin typeface="Arial Narrow" panose="020B0606020202030204" pitchFamily="34" charset="0"/>
              </a:rPr>
              <a:t>AI technology has a promising future in the field of cybersecurity.  Machine learning has been used to identify anomalous events on a network, which is often a signal of many types of attacks.</a:t>
            </a:r>
            <a:r>
              <a:rPr lang="en-US" sz="4000" baseline="30000" dirty="0">
                <a:latin typeface="Arial Narrow" panose="020B0606020202030204" pitchFamily="34" charset="0"/>
              </a:rPr>
              <a:t>4</a:t>
            </a:r>
            <a:r>
              <a:rPr lang="en-US" sz="4000" dirty="0">
                <a:latin typeface="Arial Narrow" panose="020B0606020202030204" pitchFamily="34" charset="0"/>
              </a:rPr>
              <a:t>  Because of its ability to detect these signs of an attack, AI can be incorporated into intrusion detection systems (IDSs), which monitor network traffic and detect malicious activity.</a:t>
            </a:r>
            <a:r>
              <a:rPr lang="en-US" sz="4000" baseline="30000" dirty="0">
                <a:latin typeface="Arial Narrow" panose="020B0606020202030204" pitchFamily="34" charset="0"/>
              </a:rPr>
              <a:t>5</a:t>
            </a:r>
          </a:p>
        </p:txBody>
      </p:sp>
      <p:cxnSp>
        <p:nvCxnSpPr>
          <p:cNvPr id="36" name="Straight Connector 35">
            <a:extLst>
              <a:ext uri="{FF2B5EF4-FFF2-40B4-BE49-F238E27FC236}">
                <a16:creationId xmlns:a16="http://schemas.microsoft.com/office/drawing/2014/main" id="{A72D1507-1345-4A5A-A27A-8D3F2AA1BEAF}"/>
              </a:ext>
            </a:extLst>
          </p:cNvPr>
          <p:cNvCxnSpPr>
            <a:stCxn id="31" idx="1"/>
          </p:cNvCxnSpPr>
          <p:nvPr/>
        </p:nvCxnSpPr>
        <p:spPr>
          <a:xfrm flipH="1" flipV="1">
            <a:off x="16180904" y="9900138"/>
            <a:ext cx="1247358" cy="1"/>
          </a:xfrm>
          <a:prstGeom prst="line">
            <a:avLst/>
          </a:prstGeom>
          <a:ln w="2540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050B15D-C7B9-443E-ABA5-B4F661979983}"/>
              </a:ext>
            </a:extLst>
          </p:cNvPr>
          <p:cNvCxnSpPr>
            <a:cxnSpLocks/>
          </p:cNvCxnSpPr>
          <p:nvPr/>
        </p:nvCxnSpPr>
        <p:spPr>
          <a:xfrm>
            <a:off x="16180904" y="9962057"/>
            <a:ext cx="0" cy="13238535"/>
          </a:xfrm>
          <a:prstGeom prst="line">
            <a:avLst/>
          </a:prstGeom>
          <a:ln w="2540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2582C9-80C5-4B87-8366-67591A2818A0}"/>
              </a:ext>
            </a:extLst>
          </p:cNvPr>
          <p:cNvCxnSpPr/>
          <p:nvPr/>
        </p:nvCxnSpPr>
        <p:spPr>
          <a:xfrm>
            <a:off x="14595231" y="23200592"/>
            <a:ext cx="1585673" cy="0"/>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82514991-41FB-41AC-8468-EFDC8A196749}"/>
              </a:ext>
            </a:extLst>
          </p:cNvPr>
          <p:cNvSpPr/>
          <p:nvPr/>
        </p:nvSpPr>
        <p:spPr>
          <a:xfrm>
            <a:off x="20294552" y="16459200"/>
            <a:ext cx="7842739" cy="1899136"/>
          </a:xfrm>
          <a:prstGeom prst="round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TextBox 46">
            <a:extLst>
              <a:ext uri="{FF2B5EF4-FFF2-40B4-BE49-F238E27FC236}">
                <a16:creationId xmlns:a16="http://schemas.microsoft.com/office/drawing/2014/main" id="{35DA37C6-35AC-4B48-979C-BFD8638D85D8}"/>
              </a:ext>
            </a:extLst>
          </p:cNvPr>
          <p:cNvSpPr txBox="1"/>
          <p:nvPr/>
        </p:nvSpPr>
        <p:spPr>
          <a:xfrm>
            <a:off x="20329724" y="16808907"/>
            <a:ext cx="7825153" cy="1015663"/>
          </a:xfrm>
          <a:prstGeom prst="rect">
            <a:avLst/>
          </a:prstGeom>
          <a:noFill/>
        </p:spPr>
        <p:txBody>
          <a:bodyPr wrap="square" rtlCol="0">
            <a:spAutoFit/>
          </a:bodyPr>
          <a:lstStyle/>
          <a:p>
            <a:pPr algn="ctr"/>
            <a:r>
              <a:rPr lang="en-US" sz="6000" dirty="0">
                <a:latin typeface="Carbon Bold" panose="02000806020000020003" pitchFamily="50" charset="0"/>
              </a:rPr>
              <a:t>Ethical Issues</a:t>
            </a:r>
          </a:p>
        </p:txBody>
      </p:sp>
      <p:cxnSp>
        <p:nvCxnSpPr>
          <p:cNvPr id="52" name="Straight Connector 51">
            <a:extLst>
              <a:ext uri="{FF2B5EF4-FFF2-40B4-BE49-F238E27FC236}">
                <a16:creationId xmlns:a16="http://schemas.microsoft.com/office/drawing/2014/main" id="{2AFF41C7-4CD5-4AE0-93C4-E28B42235A42}"/>
              </a:ext>
            </a:extLst>
          </p:cNvPr>
          <p:cNvCxnSpPr>
            <a:stCxn id="48" idx="1"/>
          </p:cNvCxnSpPr>
          <p:nvPr/>
        </p:nvCxnSpPr>
        <p:spPr>
          <a:xfrm flipH="1">
            <a:off x="16180904" y="17408768"/>
            <a:ext cx="4113648" cy="0"/>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6C471F7-C763-48C2-B0E6-69CF2D61C23F}"/>
              </a:ext>
            </a:extLst>
          </p:cNvPr>
          <p:cNvSpPr/>
          <p:nvPr/>
        </p:nvSpPr>
        <p:spPr>
          <a:xfrm>
            <a:off x="-1" y="30583507"/>
            <a:ext cx="43891200" cy="2334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Rectangle: Rounded Corners 55">
            <a:extLst>
              <a:ext uri="{FF2B5EF4-FFF2-40B4-BE49-F238E27FC236}">
                <a16:creationId xmlns:a16="http://schemas.microsoft.com/office/drawing/2014/main" id="{DDB52808-1966-4CB6-B97F-C6E093DFA44B}"/>
              </a:ext>
            </a:extLst>
          </p:cNvPr>
          <p:cNvSpPr/>
          <p:nvPr/>
        </p:nvSpPr>
        <p:spPr>
          <a:xfrm>
            <a:off x="18628108" y="19257297"/>
            <a:ext cx="15928584" cy="3182722"/>
          </a:xfrm>
          <a:prstGeom prst="roundRect">
            <a:avLst/>
          </a:prstGeom>
          <a:solidFill>
            <a:srgbClr val="E4242D"/>
          </a:solidFill>
          <a:ln w="254000">
            <a:solidFill>
              <a:schemeClr val="bg1"/>
            </a:solidFill>
          </a:ln>
          <a:effectLst>
            <a:outerShdw blurRad="254000" dist="508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8B6BE8EB-12AF-4E0E-90F1-D086C80FE9A4}"/>
              </a:ext>
            </a:extLst>
          </p:cNvPr>
          <p:cNvSpPr/>
          <p:nvPr/>
        </p:nvSpPr>
        <p:spPr>
          <a:xfrm>
            <a:off x="18628108" y="22981529"/>
            <a:ext cx="20119591" cy="3182722"/>
          </a:xfrm>
          <a:prstGeom prst="roundRect">
            <a:avLst/>
          </a:prstGeom>
          <a:solidFill>
            <a:srgbClr val="B2161D"/>
          </a:solidFill>
          <a:ln w="254000">
            <a:solidFill>
              <a:schemeClr val="bg1"/>
            </a:solidFill>
          </a:ln>
          <a:effectLst>
            <a:outerShdw blurRad="254000" dist="508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E11DF5C1-6B37-4564-909E-2AFAB52C3357}"/>
              </a:ext>
            </a:extLst>
          </p:cNvPr>
          <p:cNvSpPr/>
          <p:nvPr/>
        </p:nvSpPr>
        <p:spPr>
          <a:xfrm>
            <a:off x="18617684" y="26705762"/>
            <a:ext cx="23666384" cy="3182722"/>
          </a:xfrm>
          <a:prstGeom prst="roundRect">
            <a:avLst/>
          </a:prstGeom>
          <a:solidFill>
            <a:srgbClr val="E4242D"/>
          </a:solidFill>
          <a:ln w="254000">
            <a:solidFill>
              <a:schemeClr val="bg1"/>
            </a:solidFill>
          </a:ln>
          <a:effectLst>
            <a:outerShdw blurRad="254000" dist="508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AC2291C-51FA-404E-8148-8A2E616A745B}"/>
              </a:ext>
            </a:extLst>
          </p:cNvPr>
          <p:cNvSpPr/>
          <p:nvPr/>
        </p:nvSpPr>
        <p:spPr>
          <a:xfrm>
            <a:off x="32286112" y="4360986"/>
            <a:ext cx="11077549" cy="12151715"/>
          </a:xfrm>
          <a:prstGeom prst="roundRect">
            <a:avLst/>
          </a:prstGeom>
          <a:solidFill>
            <a:srgbClr val="E4242D"/>
          </a:solidFill>
          <a:ln w="254000">
            <a:solidFill>
              <a:schemeClr val="bg1"/>
            </a:solidFill>
          </a:ln>
          <a:effectLst>
            <a:outerShdw blurRad="254000" dist="508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0" name="TextBox 59">
            <a:extLst>
              <a:ext uri="{FF2B5EF4-FFF2-40B4-BE49-F238E27FC236}">
                <a16:creationId xmlns:a16="http://schemas.microsoft.com/office/drawing/2014/main" id="{4DB27384-C820-4EA7-9C40-D1A402ADC9FC}"/>
              </a:ext>
            </a:extLst>
          </p:cNvPr>
          <p:cNvSpPr txBox="1"/>
          <p:nvPr/>
        </p:nvSpPr>
        <p:spPr>
          <a:xfrm>
            <a:off x="19164300" y="19648537"/>
            <a:ext cx="14826761" cy="2308324"/>
          </a:xfrm>
          <a:prstGeom prst="rect">
            <a:avLst/>
          </a:prstGeom>
          <a:noFill/>
        </p:spPr>
        <p:txBody>
          <a:bodyPr wrap="square" rtlCol="0">
            <a:spAutoFit/>
          </a:bodyPr>
          <a:lstStyle/>
          <a:p>
            <a:pPr lvl="0" algn="just"/>
            <a:r>
              <a:rPr lang="en-US" sz="4800" b="1" u="sng" dirty="0">
                <a:solidFill>
                  <a:schemeClr val="bg1"/>
                </a:solidFill>
                <a:latin typeface="Arial Narrow" panose="020B0606020202030204" pitchFamily="34" charset="0"/>
              </a:rPr>
              <a:t>Bias:</a:t>
            </a:r>
            <a:r>
              <a:rPr lang="en-US" sz="4800" dirty="0">
                <a:latin typeface="Arial Narrow" panose="020B0606020202030204" pitchFamily="34" charset="0"/>
              </a:rPr>
              <a:t> AI has the potential to be biased due to it needing to learn from information that is given to it.  Therefore, it has the potential to inherit the biases of the human creators.</a:t>
            </a:r>
            <a:r>
              <a:rPr lang="en-US" sz="4800" baseline="30000" dirty="0">
                <a:latin typeface="Arial Narrow" panose="020B0606020202030204" pitchFamily="34" charset="0"/>
              </a:rPr>
              <a:t>3</a:t>
            </a:r>
          </a:p>
        </p:txBody>
      </p:sp>
      <p:sp>
        <p:nvSpPr>
          <p:cNvPr id="121" name="TextBox 120">
            <a:extLst>
              <a:ext uri="{FF2B5EF4-FFF2-40B4-BE49-F238E27FC236}">
                <a16:creationId xmlns:a16="http://schemas.microsoft.com/office/drawing/2014/main" id="{615C64DC-0698-4B85-8C2B-30F5FF6E66D3}"/>
              </a:ext>
            </a:extLst>
          </p:cNvPr>
          <p:cNvSpPr txBox="1"/>
          <p:nvPr/>
        </p:nvSpPr>
        <p:spPr>
          <a:xfrm>
            <a:off x="19164300" y="23415160"/>
            <a:ext cx="19278600" cy="2123658"/>
          </a:xfrm>
          <a:prstGeom prst="rect">
            <a:avLst/>
          </a:prstGeom>
          <a:noFill/>
        </p:spPr>
        <p:txBody>
          <a:bodyPr wrap="square" rtlCol="0">
            <a:spAutoFit/>
          </a:bodyPr>
          <a:lstStyle/>
          <a:p>
            <a:pPr lvl="0" algn="just"/>
            <a:r>
              <a:rPr lang="en-US" sz="4400" b="1" u="sng" dirty="0">
                <a:solidFill>
                  <a:schemeClr val="bg1"/>
                </a:solidFill>
                <a:latin typeface="Arial Narrow" panose="020B0606020202030204" pitchFamily="34" charset="0"/>
              </a:rPr>
              <a:t>More Advanced vs. Less Advanced:</a:t>
            </a:r>
            <a:r>
              <a:rPr lang="en-US" sz="4400" dirty="0">
                <a:latin typeface="Arial Narrow" panose="020B0606020202030204" pitchFamily="34" charset="0"/>
              </a:rPr>
              <a:t> As AI becomes more advanced, it becomes more integrated into our society.  There are concerns on how AI would handle ethical dilemmas, and whether a more advanced AI would make more moral decisions over a less advanced AI..</a:t>
            </a:r>
          </a:p>
        </p:txBody>
      </p:sp>
      <p:sp>
        <p:nvSpPr>
          <p:cNvPr id="122" name="TextBox 121">
            <a:extLst>
              <a:ext uri="{FF2B5EF4-FFF2-40B4-BE49-F238E27FC236}">
                <a16:creationId xmlns:a16="http://schemas.microsoft.com/office/drawing/2014/main" id="{84DD2E0D-3502-43EA-B90E-C3F30359DFFF}"/>
              </a:ext>
            </a:extLst>
          </p:cNvPr>
          <p:cNvSpPr txBox="1"/>
          <p:nvPr/>
        </p:nvSpPr>
        <p:spPr>
          <a:xfrm>
            <a:off x="19048602" y="27041123"/>
            <a:ext cx="22553665" cy="2123658"/>
          </a:xfrm>
          <a:prstGeom prst="rect">
            <a:avLst/>
          </a:prstGeom>
          <a:noFill/>
        </p:spPr>
        <p:txBody>
          <a:bodyPr wrap="square" rtlCol="0">
            <a:spAutoFit/>
          </a:bodyPr>
          <a:lstStyle/>
          <a:p>
            <a:pPr lvl="0" algn="just"/>
            <a:r>
              <a:rPr lang="en-US" sz="4400" b="1" u="sng" dirty="0">
                <a:solidFill>
                  <a:schemeClr val="bg1"/>
                </a:solidFill>
                <a:latin typeface="Arial Narrow" panose="020B0606020202030204" pitchFamily="34" charset="0"/>
              </a:rPr>
              <a:t>Cybersecurity Issues:</a:t>
            </a:r>
            <a:r>
              <a:rPr lang="en-US" sz="4400" dirty="0">
                <a:latin typeface="Arial Narrow" panose="020B0606020202030204" pitchFamily="34" charset="0"/>
              </a:rPr>
              <a:t> AI may also pose some threats to the industries that they are implemented in.  For example, in the cybersecurity field, an AI tasked with assigning users on a network certain privileges may automatically deny a user certain privileges based on biases that it may have.</a:t>
            </a:r>
          </a:p>
        </p:txBody>
      </p:sp>
      <p:cxnSp>
        <p:nvCxnSpPr>
          <p:cNvPr id="124" name="Straight Connector 123">
            <a:extLst>
              <a:ext uri="{FF2B5EF4-FFF2-40B4-BE49-F238E27FC236}">
                <a16:creationId xmlns:a16="http://schemas.microsoft.com/office/drawing/2014/main" id="{956755D6-8C28-41E3-87DF-2B0A9ED4A1F0}"/>
              </a:ext>
            </a:extLst>
          </p:cNvPr>
          <p:cNvCxnSpPr>
            <a:stCxn id="31" idx="3"/>
          </p:cNvCxnSpPr>
          <p:nvPr/>
        </p:nvCxnSpPr>
        <p:spPr>
          <a:xfrm flipV="1">
            <a:off x="31038755" y="9900138"/>
            <a:ext cx="1247357" cy="1"/>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4731272-C2E7-4E24-B0D1-F7C89A0456B9}"/>
              </a:ext>
            </a:extLst>
          </p:cNvPr>
          <p:cNvCxnSpPr>
            <a:stCxn id="48" idx="2"/>
          </p:cNvCxnSpPr>
          <p:nvPr/>
        </p:nvCxnSpPr>
        <p:spPr>
          <a:xfrm>
            <a:off x="24215922" y="18358336"/>
            <a:ext cx="26378" cy="851261"/>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86A3DD9-91F7-4822-9086-0EBDD278CE08}"/>
              </a:ext>
            </a:extLst>
          </p:cNvPr>
          <p:cNvCxnSpPr>
            <a:stCxn id="56" idx="2"/>
          </p:cNvCxnSpPr>
          <p:nvPr/>
        </p:nvCxnSpPr>
        <p:spPr>
          <a:xfrm>
            <a:off x="26592400" y="22440019"/>
            <a:ext cx="0" cy="541510"/>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17A44EB-7852-469E-8E74-0B189709BCC0}"/>
              </a:ext>
            </a:extLst>
          </p:cNvPr>
          <p:cNvCxnSpPr>
            <a:stCxn id="57" idx="2"/>
          </p:cNvCxnSpPr>
          <p:nvPr/>
        </p:nvCxnSpPr>
        <p:spPr>
          <a:xfrm flipH="1">
            <a:off x="28687903" y="26164251"/>
            <a:ext cx="1" cy="541511"/>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725DDBA-3E68-47C0-960D-B42D3CA078D8}"/>
              </a:ext>
            </a:extLst>
          </p:cNvPr>
          <p:cNvCxnSpPr/>
          <p:nvPr/>
        </p:nvCxnSpPr>
        <p:spPr>
          <a:xfrm>
            <a:off x="42284068" y="28487673"/>
            <a:ext cx="768932" cy="0"/>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92D123F-1615-4DFB-9545-C9D9127EF97E}"/>
              </a:ext>
            </a:extLst>
          </p:cNvPr>
          <p:cNvCxnSpPr/>
          <p:nvPr/>
        </p:nvCxnSpPr>
        <p:spPr>
          <a:xfrm>
            <a:off x="31661100" y="9962057"/>
            <a:ext cx="0" cy="7862513"/>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F1C81B2-3E0D-42ED-AAAB-71C8EFA4C0A7}"/>
              </a:ext>
            </a:extLst>
          </p:cNvPr>
          <p:cNvCxnSpPr>
            <a:cxnSpLocks/>
          </p:cNvCxnSpPr>
          <p:nvPr/>
        </p:nvCxnSpPr>
        <p:spPr>
          <a:xfrm>
            <a:off x="31699200" y="17824570"/>
            <a:ext cx="11353800" cy="0"/>
          </a:xfrm>
          <a:prstGeom prst="line">
            <a:avLst/>
          </a:prstGeom>
          <a:ln w="2540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3F397C9-F762-423E-BD46-C685F79999C6}"/>
              </a:ext>
            </a:extLst>
          </p:cNvPr>
          <p:cNvCxnSpPr/>
          <p:nvPr/>
        </p:nvCxnSpPr>
        <p:spPr>
          <a:xfrm flipV="1">
            <a:off x="43053000" y="17824570"/>
            <a:ext cx="0" cy="10663103"/>
          </a:xfrm>
          <a:prstGeom prst="line">
            <a:avLst/>
          </a:prstGeom>
          <a:ln w="2540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Rectangle: Rounded Corners 151">
            <a:extLst>
              <a:ext uri="{FF2B5EF4-FFF2-40B4-BE49-F238E27FC236}">
                <a16:creationId xmlns:a16="http://schemas.microsoft.com/office/drawing/2014/main" id="{67E481DC-0683-4F9B-B5E6-201E335230BE}"/>
              </a:ext>
            </a:extLst>
          </p:cNvPr>
          <p:cNvSpPr/>
          <p:nvPr/>
        </p:nvSpPr>
        <p:spPr>
          <a:xfrm>
            <a:off x="33759530" y="4726587"/>
            <a:ext cx="7842739" cy="1899136"/>
          </a:xfrm>
          <a:prstGeom prst="round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3" name="TextBox 152">
            <a:extLst>
              <a:ext uri="{FF2B5EF4-FFF2-40B4-BE49-F238E27FC236}">
                <a16:creationId xmlns:a16="http://schemas.microsoft.com/office/drawing/2014/main" id="{B481E612-37A5-4E2F-A7BB-CD40A863293B}"/>
              </a:ext>
            </a:extLst>
          </p:cNvPr>
          <p:cNvSpPr txBox="1"/>
          <p:nvPr/>
        </p:nvSpPr>
        <p:spPr>
          <a:xfrm>
            <a:off x="33759530" y="5109921"/>
            <a:ext cx="7825153" cy="1015663"/>
          </a:xfrm>
          <a:prstGeom prst="rect">
            <a:avLst/>
          </a:prstGeom>
          <a:noFill/>
        </p:spPr>
        <p:txBody>
          <a:bodyPr wrap="square" rtlCol="0">
            <a:spAutoFit/>
          </a:bodyPr>
          <a:lstStyle/>
          <a:p>
            <a:pPr algn="ctr"/>
            <a:r>
              <a:rPr lang="en-US" sz="6000" dirty="0">
                <a:latin typeface="Carbon Bold" panose="02000806020000020003" pitchFamily="50" charset="0"/>
              </a:rPr>
              <a:t>Conclusion</a:t>
            </a:r>
          </a:p>
        </p:txBody>
      </p:sp>
      <p:sp>
        <p:nvSpPr>
          <p:cNvPr id="154" name="TextBox 153">
            <a:extLst>
              <a:ext uri="{FF2B5EF4-FFF2-40B4-BE49-F238E27FC236}">
                <a16:creationId xmlns:a16="http://schemas.microsoft.com/office/drawing/2014/main" id="{2B7D6D26-8C15-4271-B82F-96820410B1A0}"/>
              </a:ext>
            </a:extLst>
          </p:cNvPr>
          <p:cNvSpPr txBox="1"/>
          <p:nvPr/>
        </p:nvSpPr>
        <p:spPr>
          <a:xfrm>
            <a:off x="32618524" y="6826754"/>
            <a:ext cx="10412724" cy="8894743"/>
          </a:xfrm>
          <a:prstGeom prst="rect">
            <a:avLst/>
          </a:prstGeom>
          <a:noFill/>
        </p:spPr>
        <p:txBody>
          <a:bodyPr wrap="square" rtlCol="0">
            <a:spAutoFit/>
          </a:bodyPr>
          <a:lstStyle/>
          <a:p>
            <a:pPr algn="just"/>
            <a:r>
              <a:rPr lang="en-US" sz="4400" dirty="0">
                <a:latin typeface="Arial Narrow" panose="020B0606020202030204" pitchFamily="34" charset="0"/>
              </a:rPr>
              <a:t>Artificial Intelligence is undoubtedly becoming a large part of society today, and while this advanced technology introduces new issues, it also provides many benefits to a number of industries, including the cybersecurity field.  It is important to note that this technology is still fairly new, and although there are ethical issues concerning the integration of AI into society, the technology continues to develop and improve.  The benefits offered by AI in the cybersecurity field outweigh the controversies in, and since the industry of cybersecurity is ever-changing, AI is necessary to keep up with the changes.</a:t>
            </a:r>
          </a:p>
        </p:txBody>
      </p:sp>
      <p:sp>
        <p:nvSpPr>
          <p:cNvPr id="155" name="TextBox 154">
            <a:extLst>
              <a:ext uri="{FF2B5EF4-FFF2-40B4-BE49-F238E27FC236}">
                <a16:creationId xmlns:a16="http://schemas.microsoft.com/office/drawing/2014/main" id="{450BF940-B505-4409-8588-1B672B844834}"/>
              </a:ext>
            </a:extLst>
          </p:cNvPr>
          <p:cNvSpPr txBox="1"/>
          <p:nvPr/>
        </p:nvSpPr>
        <p:spPr>
          <a:xfrm>
            <a:off x="133684" y="30970184"/>
            <a:ext cx="37547216" cy="1815882"/>
          </a:xfrm>
          <a:prstGeom prst="rect">
            <a:avLst/>
          </a:prstGeom>
          <a:noFill/>
        </p:spPr>
        <p:txBody>
          <a:bodyPr wrap="square" rtlCol="0">
            <a:spAutoFit/>
          </a:bodyPr>
          <a:lstStyle/>
          <a:p>
            <a:r>
              <a:rPr lang="en-US" sz="2400" baseline="30000" dirty="0">
                <a:solidFill>
                  <a:schemeClr val="tx1">
                    <a:lumMod val="65000"/>
                  </a:schemeClr>
                </a:solidFill>
                <a:latin typeface="Arial Narrow" panose="020B0606020202030204" pitchFamily="34" charset="0"/>
              </a:rPr>
              <a:t>1 </a:t>
            </a:r>
            <a:r>
              <a:rPr lang="en-US" sz="2400" baseline="30000" dirty="0" err="1">
                <a:solidFill>
                  <a:schemeClr val="tx1">
                    <a:lumMod val="65000"/>
                  </a:schemeClr>
                </a:solidFill>
                <a:latin typeface="Arial Narrow" panose="020B0606020202030204" pitchFamily="34" charset="0"/>
              </a:rPr>
              <a:t>Parnas</a:t>
            </a:r>
            <a:r>
              <a:rPr lang="en-US" sz="2400" baseline="30000" dirty="0">
                <a:solidFill>
                  <a:schemeClr val="tx1">
                    <a:lumMod val="65000"/>
                  </a:schemeClr>
                </a:solidFill>
                <a:latin typeface="Arial Narrow" panose="020B0606020202030204" pitchFamily="34" charset="0"/>
              </a:rPr>
              <a:t>, David </a:t>
            </a:r>
            <a:r>
              <a:rPr lang="en-US" sz="2400" baseline="30000" dirty="0" err="1">
                <a:solidFill>
                  <a:schemeClr val="tx1">
                    <a:lumMod val="65000"/>
                  </a:schemeClr>
                </a:solidFill>
                <a:latin typeface="Arial Narrow" panose="020B0606020202030204" pitchFamily="34" charset="0"/>
              </a:rPr>
              <a:t>Lorge</a:t>
            </a:r>
            <a:r>
              <a:rPr lang="en-US" sz="2400" baseline="30000" dirty="0">
                <a:solidFill>
                  <a:schemeClr val="tx1">
                    <a:lumMod val="65000"/>
                  </a:schemeClr>
                </a:solidFill>
                <a:latin typeface="Arial Narrow" panose="020B0606020202030204" pitchFamily="34" charset="0"/>
              </a:rPr>
              <a:t>. 2017. “The Real Risks of Artificial Intelligence: Incidents from the Early Days of AI Research Are Instructive in the Current AI Environment.” Communications of the ACM 60 (10): 27–31. doi:10.1145/3132724.</a:t>
            </a:r>
          </a:p>
          <a:p>
            <a:r>
              <a:rPr lang="en-US" sz="2400" baseline="30000" dirty="0">
                <a:solidFill>
                  <a:schemeClr val="tx1">
                    <a:lumMod val="65000"/>
                  </a:schemeClr>
                </a:solidFill>
                <a:latin typeface="Arial Narrow" panose="020B0606020202030204" pitchFamily="34" charset="0"/>
              </a:rPr>
              <a:t>2</a:t>
            </a:r>
            <a:r>
              <a:rPr lang="en-US" sz="2400" dirty="0">
                <a:solidFill>
                  <a:schemeClr val="tx1">
                    <a:lumMod val="65000"/>
                  </a:schemeClr>
                </a:solidFill>
                <a:latin typeface="Arial Narrow" panose="020B0606020202030204" pitchFamily="34" charset="0"/>
              </a:rPr>
              <a:t> Milad </a:t>
            </a:r>
            <a:r>
              <a:rPr lang="en-US" sz="2400" dirty="0" err="1">
                <a:solidFill>
                  <a:schemeClr val="tx1">
                    <a:lumMod val="65000"/>
                  </a:schemeClr>
                </a:solidFill>
                <a:latin typeface="Arial Narrow" panose="020B0606020202030204" pitchFamily="34" charset="0"/>
              </a:rPr>
              <a:t>Fatehnia</a:t>
            </a:r>
            <a:r>
              <a:rPr lang="en-US" sz="2400" dirty="0">
                <a:solidFill>
                  <a:schemeClr val="tx1">
                    <a:lumMod val="65000"/>
                  </a:schemeClr>
                </a:solidFill>
                <a:latin typeface="Arial Narrow" panose="020B0606020202030204" pitchFamily="34" charset="0"/>
              </a:rPr>
              <a:t>, and </a:t>
            </a:r>
            <a:r>
              <a:rPr lang="en-US" sz="2400" dirty="0" err="1">
                <a:solidFill>
                  <a:schemeClr val="tx1">
                    <a:lumMod val="65000"/>
                  </a:schemeClr>
                </a:solidFill>
                <a:latin typeface="Arial Narrow" panose="020B0606020202030204" pitchFamily="34" charset="0"/>
              </a:rPr>
              <a:t>Gholamreza</a:t>
            </a:r>
            <a:r>
              <a:rPr lang="en-US" sz="2400" dirty="0">
                <a:solidFill>
                  <a:schemeClr val="tx1">
                    <a:lumMod val="65000"/>
                  </a:schemeClr>
                </a:solidFill>
                <a:latin typeface="Arial Narrow" panose="020B0606020202030204" pitchFamily="34" charset="0"/>
              </a:rPr>
              <a:t> </a:t>
            </a:r>
            <a:r>
              <a:rPr lang="en-US" sz="2400" dirty="0" err="1">
                <a:solidFill>
                  <a:schemeClr val="tx1">
                    <a:lumMod val="65000"/>
                  </a:schemeClr>
                </a:solidFill>
                <a:latin typeface="Arial Narrow" panose="020B0606020202030204" pitchFamily="34" charset="0"/>
              </a:rPr>
              <a:t>Amirinia</a:t>
            </a:r>
            <a:r>
              <a:rPr lang="en-US" sz="2400" dirty="0">
                <a:solidFill>
                  <a:schemeClr val="tx1">
                    <a:lumMod val="65000"/>
                  </a:schemeClr>
                </a:solidFill>
                <a:latin typeface="Arial Narrow" panose="020B0606020202030204" pitchFamily="34" charset="0"/>
              </a:rPr>
              <a:t>. “A Review of Genetic Programming and Artificial Neural Network Applications in Pile Foundations.” International Journal of Geo-Engineering, no. 1 (2018): 1. doi:10.1186/s40703-017-0067-6.</a:t>
            </a:r>
          </a:p>
          <a:p>
            <a:r>
              <a:rPr lang="en-US" sz="2400" baseline="30000" dirty="0">
                <a:solidFill>
                  <a:schemeClr val="tx1">
                    <a:lumMod val="65000"/>
                  </a:schemeClr>
                </a:solidFill>
                <a:latin typeface="Arial Narrow" panose="020B0606020202030204" pitchFamily="34" charset="0"/>
              </a:rPr>
              <a:t>3</a:t>
            </a:r>
            <a:r>
              <a:rPr lang="en-US" sz="2400" dirty="0">
                <a:solidFill>
                  <a:schemeClr val="tx1">
                    <a:lumMod val="65000"/>
                  </a:schemeClr>
                </a:solidFill>
                <a:latin typeface="Arial Narrow" panose="020B0606020202030204" pitchFamily="34" charset="0"/>
              </a:rPr>
              <a:t> Howard, Ayanna, and Jason </a:t>
            </a:r>
            <a:r>
              <a:rPr lang="en-US" sz="2400" dirty="0" err="1">
                <a:solidFill>
                  <a:schemeClr val="tx1">
                    <a:lumMod val="65000"/>
                  </a:schemeClr>
                </a:solidFill>
                <a:latin typeface="Arial Narrow" panose="020B0606020202030204" pitchFamily="34" charset="0"/>
              </a:rPr>
              <a:t>Borenstein</a:t>
            </a:r>
            <a:r>
              <a:rPr lang="en-US" sz="2400" dirty="0">
                <a:solidFill>
                  <a:schemeClr val="tx1">
                    <a:lumMod val="65000"/>
                  </a:schemeClr>
                </a:solidFill>
                <a:latin typeface="Arial Narrow" panose="020B0606020202030204" pitchFamily="34" charset="0"/>
              </a:rPr>
              <a:t>. 2019. “Trust and Bias in Robots: These Elements of Artificial Intelligence Present Ethical Challenges, Which Scientists Are Trying to Solve.” American Scientist, no. 2: 86.</a:t>
            </a:r>
          </a:p>
          <a:p>
            <a:r>
              <a:rPr lang="en-US" sz="2400" baseline="30000" dirty="0">
                <a:solidFill>
                  <a:schemeClr val="tx1">
                    <a:lumMod val="65000"/>
                  </a:schemeClr>
                </a:solidFill>
                <a:latin typeface="Arial Narrow" panose="020B0606020202030204" pitchFamily="34" charset="0"/>
              </a:rPr>
              <a:t>4</a:t>
            </a:r>
            <a:r>
              <a:rPr lang="en-US" sz="2400" dirty="0">
                <a:solidFill>
                  <a:schemeClr val="tx1">
                    <a:lumMod val="65000"/>
                  </a:schemeClr>
                </a:solidFill>
                <a:latin typeface="Arial Narrow" panose="020B0606020202030204" pitchFamily="34" charset="0"/>
              </a:rPr>
              <a:t> Pierre </a:t>
            </a:r>
            <a:r>
              <a:rPr lang="en-US" sz="2400" dirty="0" err="1">
                <a:solidFill>
                  <a:schemeClr val="tx1">
                    <a:lumMod val="65000"/>
                  </a:schemeClr>
                </a:solidFill>
                <a:latin typeface="Arial Narrow" panose="020B0606020202030204" pitchFamily="34" charset="0"/>
              </a:rPr>
              <a:t>Parrend</a:t>
            </a:r>
            <a:r>
              <a:rPr lang="en-US" sz="2400" dirty="0">
                <a:solidFill>
                  <a:schemeClr val="tx1">
                    <a:lumMod val="65000"/>
                  </a:schemeClr>
                </a:solidFill>
                <a:latin typeface="Arial Narrow" panose="020B0606020202030204" pitchFamily="34" charset="0"/>
              </a:rPr>
              <a:t>, Julio Navarro, Fabio </a:t>
            </a:r>
            <a:r>
              <a:rPr lang="en-US" sz="2400" dirty="0" err="1">
                <a:solidFill>
                  <a:schemeClr val="tx1">
                    <a:lumMod val="65000"/>
                  </a:schemeClr>
                </a:solidFill>
                <a:latin typeface="Arial Narrow" panose="020B0606020202030204" pitchFamily="34" charset="0"/>
              </a:rPr>
              <a:t>Guigou</a:t>
            </a:r>
            <a:r>
              <a:rPr lang="en-US" sz="2400" dirty="0">
                <a:solidFill>
                  <a:schemeClr val="tx1">
                    <a:lumMod val="65000"/>
                  </a:schemeClr>
                </a:solidFill>
                <a:latin typeface="Arial Narrow" panose="020B0606020202030204" pitchFamily="34" charset="0"/>
              </a:rPr>
              <a:t>, Aline </a:t>
            </a:r>
            <a:r>
              <a:rPr lang="en-US" sz="2400" dirty="0" err="1">
                <a:solidFill>
                  <a:schemeClr val="tx1">
                    <a:lumMod val="65000"/>
                  </a:schemeClr>
                </a:solidFill>
                <a:latin typeface="Arial Narrow" panose="020B0606020202030204" pitchFamily="34" charset="0"/>
              </a:rPr>
              <a:t>Deruyver</a:t>
            </a:r>
            <a:r>
              <a:rPr lang="en-US" sz="2400" dirty="0">
                <a:solidFill>
                  <a:schemeClr val="tx1">
                    <a:lumMod val="65000"/>
                  </a:schemeClr>
                </a:solidFill>
                <a:latin typeface="Arial Narrow" panose="020B0606020202030204" pitchFamily="34" charset="0"/>
              </a:rPr>
              <a:t>, and Pierre Collet. “Foundations and Applications of Artificial Intelligence for Zero-Day and Multi-Step Attack Detection.” EURASIP Journal on Information Security, Vol 2018, </a:t>
            </a:r>
            <a:r>
              <a:rPr lang="en-US" sz="2400" dirty="0" err="1">
                <a:solidFill>
                  <a:schemeClr val="tx1">
                    <a:lumMod val="65000"/>
                  </a:schemeClr>
                </a:solidFill>
                <a:latin typeface="Arial Narrow" panose="020B0606020202030204" pitchFamily="34" charset="0"/>
              </a:rPr>
              <a:t>Iss</a:t>
            </a:r>
            <a:r>
              <a:rPr lang="en-US" sz="2400" dirty="0">
                <a:solidFill>
                  <a:schemeClr val="tx1">
                    <a:lumMod val="65000"/>
                  </a:schemeClr>
                </a:solidFill>
                <a:latin typeface="Arial Narrow" panose="020B0606020202030204" pitchFamily="34" charset="0"/>
              </a:rPr>
              <a:t> 1, Pp 1-21 (2018), no. 1 (2018): 1. doi:10.1186/s13635-018-0074-y.</a:t>
            </a:r>
          </a:p>
          <a:p>
            <a:r>
              <a:rPr lang="en-US" sz="2400" baseline="30000" dirty="0">
                <a:solidFill>
                  <a:schemeClr val="tx1">
                    <a:lumMod val="65000"/>
                  </a:schemeClr>
                </a:solidFill>
                <a:latin typeface="Arial Narrow" panose="020B0606020202030204" pitchFamily="34" charset="0"/>
              </a:rPr>
              <a:t>5</a:t>
            </a:r>
            <a:r>
              <a:rPr lang="en-US" sz="2400" dirty="0">
                <a:solidFill>
                  <a:schemeClr val="tx1">
                    <a:lumMod val="65000"/>
                  </a:schemeClr>
                </a:solidFill>
                <a:latin typeface="Arial Narrow" panose="020B0606020202030204" pitchFamily="34" charset="0"/>
              </a:rPr>
              <a:t> M Rhodes-Ousley, </a:t>
            </a:r>
            <a:r>
              <a:rPr lang="en-US" sz="2400" i="1" dirty="0">
                <a:solidFill>
                  <a:schemeClr val="tx1">
                    <a:lumMod val="65000"/>
                  </a:schemeClr>
                </a:solidFill>
                <a:latin typeface="Arial Narrow" panose="020B0606020202030204" pitchFamily="34" charset="0"/>
              </a:rPr>
              <a:t>Information Security: the complete reference</a:t>
            </a:r>
            <a:r>
              <a:rPr lang="en-US" sz="2400" dirty="0">
                <a:solidFill>
                  <a:schemeClr val="tx1">
                    <a:lumMod val="65000"/>
                  </a:schemeClr>
                </a:solidFill>
                <a:latin typeface="Arial Narrow" panose="020B0606020202030204" pitchFamily="34" charset="0"/>
              </a:rPr>
              <a:t> (McGraw-Hill Education, 2013).</a:t>
            </a:r>
          </a:p>
        </p:txBody>
      </p:sp>
      <p:pic>
        <p:nvPicPr>
          <p:cNvPr id="157" name="Picture 156">
            <a:extLst>
              <a:ext uri="{FF2B5EF4-FFF2-40B4-BE49-F238E27FC236}">
                <a16:creationId xmlns:a16="http://schemas.microsoft.com/office/drawing/2014/main" id="{DF4F137D-681F-49C7-ADD1-960243C752A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2516" y1="31536" x2="32516" y2="31536"/>
                        <a14:foregroundMark x1="37745" y1="26634" x2="37745" y2="26634"/>
                        <a14:foregroundMark x1="48856" y1="25654" x2="48856" y2="25654"/>
                        <a14:foregroundMark x1="62092" y1="30882" x2="62092" y2="30882"/>
                        <a14:foregroundMark x1="74510" y1="40196" x2="74510" y2="40196"/>
                        <a14:foregroundMark x1="70588" y1="50163" x2="70588" y2="50163"/>
                        <a14:foregroundMark x1="49183" y1="56373" x2="49183" y2="56373"/>
                        <a14:foregroundMark x1="48203" y1="43137" x2="48203" y2="43137"/>
                        <a14:foregroundMark x1="22712" y1="36111" x2="22712" y2="36111"/>
                        <a14:foregroundMark x1="76307" y1="54902" x2="76307" y2="54902"/>
                      </a14:backgroundRemoval>
                    </a14:imgEffect>
                  </a14:imgLayer>
                </a14:imgProps>
              </a:ext>
            </a:extLst>
          </a:blip>
          <a:stretch>
            <a:fillRect/>
          </a:stretch>
        </p:blipFill>
        <p:spPr>
          <a:xfrm>
            <a:off x="35659684" y="17633542"/>
            <a:ext cx="7760350" cy="7760350"/>
          </a:xfrm>
          <a:prstGeom prst="rect">
            <a:avLst/>
          </a:prstGeom>
        </p:spPr>
      </p:pic>
      <p:sp>
        <p:nvSpPr>
          <p:cNvPr id="158" name="TextBox 157">
            <a:extLst>
              <a:ext uri="{FF2B5EF4-FFF2-40B4-BE49-F238E27FC236}">
                <a16:creationId xmlns:a16="http://schemas.microsoft.com/office/drawing/2014/main" id="{FFCEB7C4-4731-46CA-864F-389CE4A5BFC7}"/>
              </a:ext>
            </a:extLst>
          </p:cNvPr>
          <p:cNvSpPr txBox="1"/>
          <p:nvPr/>
        </p:nvSpPr>
        <p:spPr>
          <a:xfrm>
            <a:off x="38134506" y="30627568"/>
            <a:ext cx="5680520" cy="2246769"/>
          </a:xfrm>
          <a:prstGeom prst="rect">
            <a:avLst/>
          </a:prstGeom>
          <a:noFill/>
        </p:spPr>
        <p:txBody>
          <a:bodyPr wrap="square" rtlCol="0">
            <a:spAutoFit/>
          </a:bodyPr>
          <a:lstStyle/>
          <a:p>
            <a:pPr algn="r"/>
            <a:r>
              <a:rPr lang="en-US" sz="2000" dirty="0">
                <a:latin typeface="Arial Narrow" panose="020B0606020202030204" pitchFamily="34" charset="0"/>
              </a:rPr>
              <a:t>Picture Credits:</a:t>
            </a:r>
          </a:p>
          <a:p>
            <a:pPr algn="r"/>
            <a:endParaRPr lang="en-US" sz="2000" dirty="0">
              <a:latin typeface="Arial Narrow" panose="020B0606020202030204" pitchFamily="34" charset="0"/>
            </a:endParaRPr>
          </a:p>
          <a:p>
            <a:pPr algn="r"/>
            <a:r>
              <a:rPr lang="en-US" sz="2000" dirty="0">
                <a:latin typeface="Arial Narrow" panose="020B0606020202030204" pitchFamily="34" charset="0"/>
                <a:hlinkClick r:id="rId7"/>
              </a:rPr>
              <a:t>https://openclipart.org/tags/Artificial%20Intelligence</a:t>
            </a:r>
            <a:endParaRPr lang="en-US" sz="2000" dirty="0">
              <a:latin typeface="Arial Narrow" panose="020B0606020202030204" pitchFamily="34" charset="0"/>
            </a:endParaRPr>
          </a:p>
          <a:p>
            <a:pPr algn="r"/>
            <a:endParaRPr lang="en-US" sz="2000" dirty="0">
              <a:latin typeface="Arial Narrow" panose="020B0606020202030204" pitchFamily="34" charset="0"/>
            </a:endParaRPr>
          </a:p>
          <a:p>
            <a:pPr algn="r"/>
            <a:r>
              <a:rPr lang="en-US" sz="2000" dirty="0">
                <a:latin typeface="Arial Narrow" panose="020B0606020202030204" pitchFamily="34" charset="0"/>
                <a:hlinkClick r:id="rId8"/>
              </a:rPr>
              <a:t>https://www.istockphoto.com/ca/illustrations/artificial-intelligence?sort=mostpopular&amp;mediatype=illustration&amp;phrase=artificial%20intelligence</a:t>
            </a:r>
            <a:endParaRPr lang="en-US" sz="2000" dirty="0">
              <a:latin typeface="Arial Narrow" panose="020B0606020202030204" pitchFamily="34" charset="0"/>
            </a:endParaRPr>
          </a:p>
        </p:txBody>
      </p:sp>
    </p:spTree>
    <p:extLst>
      <p:ext uri="{BB962C8B-B14F-4D97-AF65-F5344CB8AC3E}">
        <p14:creationId xmlns:p14="http://schemas.microsoft.com/office/powerpoint/2010/main" val="3035336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Icons.Warning" Revision="1" Stencil="System.Storyboarding.Icons" StencilVersion="0.1"/>
</Control>
</file>

<file path=customXml/itemProps1.xml><?xml version="1.0" encoding="utf-8"?>
<ds:datastoreItem xmlns:ds="http://schemas.openxmlformats.org/officeDocument/2006/customXml" ds:itemID="{D2B7A756-AB2A-4958-B2B3-82A9DAF03E6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525</TotalTime>
  <Words>845</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Calibri</vt:lpstr>
      <vt:lpstr>Calibri Light</vt:lpstr>
      <vt:lpstr>Carbon 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Vargoshe, Nathan J.</dc:creator>
  <cp:lastModifiedBy>Vargoshe, Nathan J.</cp:lastModifiedBy>
  <cp:revision>36</cp:revision>
  <dcterms:created xsi:type="dcterms:W3CDTF">2019-04-18T20:55:36Z</dcterms:created>
  <dcterms:modified xsi:type="dcterms:W3CDTF">2019-04-19T05:40:50Z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