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65"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mbria Math" panose="02040503050406030204" pitchFamily="18" charset="0"/>
      <p:regular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100" d="100"/>
          <a:sy n="100" d="100"/>
        </p:scale>
        <p:origin x="907"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73a0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73a04f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f73a04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6f73a04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Development of Sensor for        diagnosis of Vitamin-D</a:t>
            </a:r>
            <a:endParaRPr/>
          </a:p>
        </p:txBody>
      </p:sp>
      <p:sp>
        <p:nvSpPr>
          <p:cNvPr id="68" name="Google Shape;68;p13"/>
          <p:cNvSpPr txBox="1"/>
          <p:nvPr/>
        </p:nvSpPr>
        <p:spPr>
          <a:xfrm>
            <a:off x="5515225" y="3295025"/>
            <a:ext cx="2360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By :</a:t>
            </a:r>
            <a:endParaRPr>
              <a:solidFill>
                <a:schemeClr val="lt1"/>
              </a:solidFill>
              <a:latin typeface="Roboto"/>
              <a:ea typeface="Roboto"/>
              <a:cs typeface="Roboto"/>
              <a:sym typeface="Roboto"/>
            </a:endParaRPr>
          </a:p>
          <a:p>
            <a:pPr marL="0" lvl="0" indent="0" algn="l" rtl="0">
              <a:spcBef>
                <a:spcPts val="0"/>
              </a:spcBef>
              <a:spcAft>
                <a:spcPts val="0"/>
              </a:spcAft>
              <a:buNone/>
            </a:pPr>
            <a:r>
              <a:rPr lang="en">
                <a:solidFill>
                  <a:schemeClr val="lt1"/>
                </a:solidFill>
                <a:latin typeface="Roboto"/>
                <a:ea typeface="Roboto"/>
                <a:cs typeface="Roboto"/>
                <a:sym typeface="Roboto"/>
              </a:rPr>
              <a:t>Vikash Nirwan </a:t>
            </a:r>
            <a:endParaRPr>
              <a:solidFill>
                <a:schemeClr val="lt1"/>
              </a:solidFill>
              <a:latin typeface="Roboto"/>
              <a:ea typeface="Roboto"/>
              <a:cs typeface="Roboto"/>
              <a:sym typeface="Roboto"/>
            </a:endParaRPr>
          </a:p>
          <a:p>
            <a:pPr marL="0" lvl="0" indent="0" algn="l" rtl="0">
              <a:spcBef>
                <a:spcPts val="0"/>
              </a:spcBef>
              <a:spcAft>
                <a:spcPts val="0"/>
              </a:spcAft>
              <a:buNone/>
            </a:pPr>
            <a:r>
              <a:rPr lang="en">
                <a:solidFill>
                  <a:schemeClr val="lt1"/>
                </a:solidFill>
                <a:latin typeface="Roboto"/>
                <a:ea typeface="Roboto"/>
                <a:cs typeface="Roboto"/>
                <a:sym typeface="Roboto"/>
              </a:rPr>
              <a:t>Chammandi Ravi Kiran </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F094188-80FC-49F3-A04D-1165D7D24DDC}"/>
                  </a:ext>
                </a:extLst>
              </p:cNvPr>
              <p:cNvSpPr txBox="1"/>
              <p:nvPr/>
            </p:nvSpPr>
            <p:spPr>
              <a:xfrm>
                <a:off x="500743" y="297543"/>
                <a:ext cx="8186057" cy="8315803"/>
              </a:xfrm>
              <a:prstGeom prst="rect">
                <a:avLst/>
              </a:prstGeom>
              <a:noFill/>
            </p:spPr>
            <p:txBody>
              <a:bodyPr wrap="square" rtlCol="0">
                <a:spAutoFit/>
              </a:bodyPr>
              <a:lstStyle/>
              <a:p>
                <a:r>
                  <a:rPr lang="en-IN" dirty="0">
                    <a:latin typeface="Roboto" panose="02000000000000000000" pitchFamily="2" charset="0"/>
                    <a:ea typeface="Roboto" panose="02000000000000000000" pitchFamily="2" charset="0"/>
                  </a:rPr>
                  <a:t>Here ,   </a:t>
                </a:r>
                <a14:m>
                  <m:oMath xmlns:m="http://schemas.openxmlformats.org/officeDocument/2006/math">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𝑀</m:t>
                    </m:r>
                    <m:r>
                      <a:rPr lang="en-US" sz="1600" i="1" smtClean="0">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600" i="1">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IN"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600" i="1">
                                <a:effectLst/>
                                <a:latin typeface="Cambria Math" panose="02040503050406030204" pitchFamily="18" charset="0"/>
                                <a:ea typeface="Times New Roman" panose="02020603050405020304" pitchFamily="18" charset="0"/>
                                <a:cs typeface="Arial" panose="020B0604020202020204" pitchFamily="34" charset="0"/>
                              </a:rPr>
                              <m:t> </m:t>
                            </m:r>
                            <m:r>
                              <a:rPr lang="en-US" sz="1600" i="1">
                                <a:effectLst/>
                                <a:latin typeface="Cambria Math" panose="02040503050406030204" pitchFamily="18" charset="0"/>
                                <a:ea typeface="Times New Roman" panose="02020603050405020304" pitchFamily="18" charset="0"/>
                                <a:cs typeface="Arial" panose="020B0604020202020204" pitchFamily="34" charset="0"/>
                              </a:rPr>
                              <m:t>𝜎</m:t>
                            </m:r>
                          </m:e>
                          <m:sub>
                            <m:r>
                              <a:rPr lang="en-US" sz="1600" i="1">
                                <a:effectLst/>
                                <a:latin typeface="Cambria Math" panose="02040503050406030204" pitchFamily="18" charset="0"/>
                                <a:ea typeface="Times New Roman" panose="02020603050405020304" pitchFamily="18" charset="0"/>
                                <a:cs typeface="Arial" panose="020B0604020202020204" pitchFamily="34" charset="0"/>
                              </a:rPr>
                              <m:t>𝑓</m:t>
                            </m:r>
                          </m:sub>
                        </m:sSub>
                        <m:sSup>
                          <m:sSupPr>
                            <m:ctrlPr>
                              <a:rPr lang="en-IN" sz="16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600" i="1">
                                <a:effectLst/>
                                <a:latin typeface="Cambria Math" panose="02040503050406030204" pitchFamily="18" charset="0"/>
                                <a:ea typeface="Times New Roman" panose="02020603050405020304" pitchFamily="18" charset="0"/>
                                <a:cs typeface="Arial" panose="020B0604020202020204" pitchFamily="34" charset="0"/>
                              </a:rPr>
                              <m:t>𝐵</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ₒ</m:t>
                            </m:r>
                          </m:e>
                          <m:sup>
                            <m:r>
                              <a:rPr lang="en-US" sz="1600" i="1">
                                <a:effectLst/>
                                <a:latin typeface="Cambria Math" panose="02040503050406030204" pitchFamily="18" charset="0"/>
                                <a:ea typeface="Times New Roman" panose="02020603050405020304" pitchFamily="18" charset="0"/>
                                <a:cs typeface="Arial" panose="020B0604020202020204" pitchFamily="34" charset="0"/>
                              </a:rPr>
                              <m:t>2</m:t>
                            </m:r>
                          </m:sup>
                        </m:sSup>
                        <m:sSup>
                          <m:sSup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effectLst/>
                                <a:latin typeface="Cambria Math" panose="02040503050406030204" pitchFamily="18" charset="0"/>
                                <a:ea typeface="Times New Roman" panose="02020603050405020304" pitchFamily="18" charset="0"/>
                                <a:cs typeface="Arial" panose="020B0604020202020204" pitchFamily="34" charset="0"/>
                              </a:rPr>
                              <m:t>𝑎</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600" i="1">
                            <a:effectLst/>
                            <a:latin typeface="Cambria Math" panose="02040503050406030204" pitchFamily="18" charset="0"/>
                            <a:ea typeface="Times New Roman" panose="02020603050405020304" pitchFamily="18" charset="0"/>
                            <a:cs typeface="Arial" panose="020B0604020202020204" pitchFamily="34" charset="0"/>
                          </a:rPr>
                          <m:t>𝜇</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ₒ</m:t>
                        </m:r>
                      </m:den>
                    </m:f>
                    <m:r>
                      <a:rPr lang="en-US" sz="1600" i="1">
                        <a:effectLst/>
                        <a:latin typeface="Cambria Math" panose="02040503050406030204" pitchFamily="18" charset="0"/>
                        <a:ea typeface="Times New Roman" panose="02020603050405020304" pitchFamily="18" charset="0"/>
                        <a:cs typeface="Arial" panose="020B0604020202020204" pitchFamily="34" charset="0"/>
                      </a:rPr>
                      <m:t>, </m:t>
                    </m:r>
                    <m:r>
                      <a:rPr lang="en-US" sz="1600" i="1">
                        <a:effectLst/>
                        <a:latin typeface="Cambria Math" panose="02040503050406030204" pitchFamily="18" charset="0"/>
                        <a:ea typeface="Times New Roman" panose="02020603050405020304" pitchFamily="18" charset="0"/>
                        <a:cs typeface="Arial" panose="020B0604020202020204" pitchFamily="34" charset="0"/>
                      </a:rPr>
                      <m:t>𝑅𝑎</m:t>
                    </m:r>
                    <m:r>
                      <a:rPr lang="en-US" sz="16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600" i="1">
                            <a:effectLst/>
                            <a:latin typeface="Cambria Math" panose="02040503050406030204" pitchFamily="18" charset="0"/>
                            <a:ea typeface="Times New Roman" panose="02020603050405020304" pitchFamily="18" charset="0"/>
                            <a:cs typeface="Arial" panose="020B0604020202020204" pitchFamily="34" charset="0"/>
                          </a:rPr>
                        </m:ctrlPr>
                      </m:fPr>
                      <m:num>
                        <m:d>
                          <m:dPr>
                            <m:ctrlPr>
                              <a:rPr lang="en-IN" sz="160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IN"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600" i="1">
                                    <a:effectLst/>
                                    <a:latin typeface="Cambria Math" panose="02040503050406030204" pitchFamily="18" charset="0"/>
                                    <a:ea typeface="Times New Roman" panose="02020603050405020304" pitchFamily="18" charset="0"/>
                                    <a:cs typeface="Arial" panose="020B0604020202020204" pitchFamily="34" charset="0"/>
                                  </a:rPr>
                                  <m:t>𝑇</m:t>
                                </m:r>
                              </m:e>
                              <m:sub>
                                <m:r>
                                  <a:rPr lang="en-US" sz="1600" i="1">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6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6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600" i="1">
                                    <a:effectLst/>
                                    <a:latin typeface="Cambria Math" panose="02040503050406030204" pitchFamily="18" charset="0"/>
                                    <a:ea typeface="Times New Roman" panose="02020603050405020304" pitchFamily="18" charset="0"/>
                                    <a:cs typeface="Arial" panose="020B0604020202020204" pitchFamily="34" charset="0"/>
                                  </a:rPr>
                                  <m:t>𝑇</m:t>
                                </m:r>
                              </m:e>
                              <m:sup>
                                <m:r>
                                  <a:rPr lang="en-US" sz="1600" i="1">
                                    <a:effectLst/>
                                    <a:latin typeface="Cambria Math" panose="02040503050406030204" pitchFamily="18" charset="0"/>
                                    <a:ea typeface="Times New Roman" panose="02020603050405020304" pitchFamily="18" charset="0"/>
                                    <a:cs typeface="Arial" panose="020B0604020202020204" pitchFamily="34" charset="0"/>
                                  </a:rPr>
                                  <m:t>∗</m:t>
                                </m:r>
                              </m:sup>
                            </m:sSup>
                          </m:e>
                        </m:d>
                        <m:r>
                          <a:rPr lang="en-US" sz="1600" i="1">
                            <a:effectLst/>
                            <a:latin typeface="Cambria Math" panose="02040503050406030204" pitchFamily="18" charset="0"/>
                            <a:ea typeface="Times New Roman" panose="02020603050405020304" pitchFamily="18" charset="0"/>
                            <a:cs typeface="Arial" panose="020B0604020202020204" pitchFamily="34" charset="0"/>
                          </a:rPr>
                          <m:t>𝛽</m:t>
                        </m:r>
                        <m:r>
                          <a:rPr lang="en-US" sz="1600" i="1">
                            <a:effectLst/>
                            <a:latin typeface="Cambria Math" panose="02040503050406030204" pitchFamily="18" charset="0"/>
                            <a:ea typeface="Times New Roman" panose="02020603050405020304" pitchFamily="18" charset="0"/>
                            <a:cs typeface="Arial" panose="020B0604020202020204" pitchFamily="34" charset="0"/>
                          </a:rPr>
                          <m:t>𝑔</m:t>
                        </m:r>
                        <m:sSup>
                          <m:sSupPr>
                            <m:ctrlPr>
                              <a:rPr lang="en-IN" sz="16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600" i="1">
                                <a:effectLst/>
                                <a:latin typeface="Cambria Math" panose="02040503050406030204" pitchFamily="18" charset="0"/>
                                <a:ea typeface="Times New Roman" panose="02020603050405020304" pitchFamily="18" charset="0"/>
                                <a:cs typeface="Arial" panose="020B0604020202020204" pitchFamily="34" charset="0"/>
                              </a:rPr>
                              <m:t>𝑎</m:t>
                            </m:r>
                          </m:e>
                          <m:sup>
                            <m:r>
                              <a:rPr lang="en-US" sz="1600" i="1">
                                <a:effectLst/>
                                <a:latin typeface="Cambria Math" panose="02040503050406030204" pitchFamily="18" charset="0"/>
                                <a:ea typeface="Times New Roman" panose="02020603050405020304" pitchFamily="18" charset="0"/>
                                <a:cs typeface="Arial" panose="020B0604020202020204" pitchFamily="34" charset="0"/>
                              </a:rPr>
                              <m:t>3</m:t>
                            </m:r>
                          </m:sup>
                        </m:sSup>
                      </m:num>
                      <m:den>
                        <m:r>
                          <a:rPr lang="en-US" sz="1600" i="1">
                            <a:effectLst/>
                            <a:latin typeface="Cambria Math" panose="02040503050406030204" pitchFamily="18" charset="0"/>
                            <a:ea typeface="Times New Roman" panose="02020603050405020304" pitchFamily="18" charset="0"/>
                            <a:cs typeface="Arial" panose="020B0604020202020204" pitchFamily="34" charset="0"/>
                          </a:rPr>
                          <m:t>𝜗𝛼</m:t>
                        </m:r>
                      </m:den>
                    </m:f>
                    <m:r>
                      <a:rPr lang="en-US" sz="1600" i="1">
                        <a:effectLst/>
                        <a:latin typeface="Cambria Math" panose="02040503050406030204" pitchFamily="18" charset="0"/>
                        <a:ea typeface="Times New Roman" panose="02020603050405020304" pitchFamily="18" charset="0"/>
                        <a:cs typeface="Arial" panose="020B0604020202020204" pitchFamily="34" charset="0"/>
                      </a:rPr>
                      <m:t>, </m:t>
                    </m:r>
                    <m:r>
                      <a:rPr lang="en-US" sz="1600" i="1">
                        <a:effectLst/>
                        <a:latin typeface="Cambria Math" panose="02040503050406030204" pitchFamily="18" charset="0"/>
                        <a:ea typeface="Times New Roman" panose="02020603050405020304" pitchFamily="18" charset="0"/>
                        <a:cs typeface="Arial" panose="020B0604020202020204" pitchFamily="34" charset="0"/>
                      </a:rPr>
                      <m:t>𝑅𝑒</m:t>
                    </m:r>
                    <m:r>
                      <a:rPr lang="en-US" sz="16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a:effectLst/>
                            <a:latin typeface="Cambria Math" panose="02040503050406030204" pitchFamily="18" charset="0"/>
                            <a:ea typeface="Times New Roman" panose="02020603050405020304" pitchFamily="18" charset="0"/>
                            <a:cs typeface="Arial" panose="020B0604020202020204" pitchFamily="34" charset="0"/>
                          </a:rPr>
                          <m:t>𝑎</m:t>
                        </m:r>
                        <m:sSub>
                          <m:sSubPr>
                            <m:ctrlPr>
                              <a:rPr lang="en-IN"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600" i="1">
                                <a:effectLst/>
                                <a:latin typeface="Cambria Math" panose="02040503050406030204" pitchFamily="18" charset="0"/>
                                <a:ea typeface="Times New Roman" panose="02020603050405020304" pitchFamily="18" charset="0"/>
                                <a:cs typeface="Arial" panose="020B0604020202020204" pitchFamily="34" charset="0"/>
                              </a:rPr>
                              <m:t>𝑈</m:t>
                            </m:r>
                          </m:e>
                          <m:sub>
                            <m:r>
                              <a:rPr lang="en-US" sz="1600" i="1">
                                <a:effectLst/>
                                <a:latin typeface="Cambria Math" panose="02040503050406030204" pitchFamily="18" charset="0"/>
                                <a:ea typeface="Times New Roman" panose="02020603050405020304" pitchFamily="18" charset="0"/>
                                <a:cs typeface="Arial" panose="020B0604020202020204" pitchFamily="34" charset="0"/>
                              </a:rPr>
                              <m:t>𝑚</m:t>
                            </m:r>
                          </m:sub>
                        </m:sSub>
                      </m:num>
                      <m:den>
                        <m:r>
                          <a:rPr lang="en-US" sz="1600" i="1">
                            <a:effectLst/>
                            <a:latin typeface="Cambria Math" panose="02040503050406030204" pitchFamily="18" charset="0"/>
                            <a:ea typeface="Times New Roman" panose="02020603050405020304" pitchFamily="18" charset="0"/>
                            <a:cs typeface="Arial" panose="020B0604020202020204" pitchFamily="34" charset="0"/>
                          </a:rPr>
                          <m:t>𝜗</m:t>
                        </m:r>
                      </m:den>
                    </m:f>
                    <m:r>
                      <a:rPr lang="en-US" sz="1600" i="1">
                        <a:effectLst/>
                        <a:latin typeface="Cambria Math" panose="02040503050406030204" pitchFamily="18" charset="0"/>
                        <a:ea typeface="Times New Roman" panose="02020603050405020304" pitchFamily="18" charset="0"/>
                        <a:cs typeface="Arial" panose="020B0604020202020204" pitchFamily="34" charset="0"/>
                      </a:rPr>
                      <m:t>, </m:t>
                    </m:r>
                    <m:r>
                      <a:rPr lang="en-US" sz="1600" i="1">
                        <a:effectLst/>
                        <a:latin typeface="Cambria Math" panose="02040503050406030204" pitchFamily="18" charset="0"/>
                        <a:ea typeface="Times New Roman" panose="02020603050405020304" pitchFamily="18" charset="0"/>
                        <a:cs typeface="Arial" panose="020B0604020202020204" pitchFamily="34" charset="0"/>
                      </a:rPr>
                      <m:t>𝑃𝑟</m:t>
                    </m:r>
                    <m:r>
                      <a:rPr lang="en-US" sz="16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a:effectLst/>
                            <a:latin typeface="Cambria Math" panose="02040503050406030204" pitchFamily="18" charset="0"/>
                            <a:ea typeface="Times New Roman" panose="02020603050405020304" pitchFamily="18" charset="0"/>
                            <a:cs typeface="Arial" panose="020B0604020202020204" pitchFamily="34" charset="0"/>
                          </a:rPr>
                          <m:t>𝜗</m:t>
                        </m:r>
                      </m:num>
                      <m:den>
                        <m:r>
                          <a:rPr lang="en-US" sz="1600" i="1">
                            <a:effectLst/>
                            <a:latin typeface="Cambria Math" panose="02040503050406030204" pitchFamily="18" charset="0"/>
                            <a:ea typeface="Times New Roman" panose="02020603050405020304" pitchFamily="18" charset="0"/>
                            <a:cs typeface="Arial" panose="020B0604020202020204" pitchFamily="34" charset="0"/>
                          </a:rPr>
                          <m:t>𝛼</m:t>
                        </m:r>
                      </m:den>
                    </m:f>
                    <m:r>
                      <a:rPr lang="en-US" sz="1600" i="1">
                        <a:effectLst/>
                        <a:latin typeface="Cambria Math" panose="02040503050406030204" pitchFamily="18" charset="0"/>
                        <a:ea typeface="Times New Roman" panose="02020603050405020304" pitchFamily="18" charset="0"/>
                        <a:cs typeface="Arial" panose="020B0604020202020204" pitchFamily="34" charset="0"/>
                      </a:rPr>
                      <m:t>, </m:t>
                    </m:r>
                    <m:r>
                      <a:rPr lang="en-US" i="1"/>
                      <m:t>𝑅𝑑</m:t>
                    </m:r>
                    <m:r>
                      <a:rPr lang="en-US" i="1"/>
                      <m:t>=</m:t>
                    </m:r>
                    <m:f>
                      <m:fPr>
                        <m:ctrlPr>
                          <a:rPr lang="en-IN" i="1"/>
                        </m:ctrlPr>
                      </m:fPr>
                      <m:num>
                        <m:r>
                          <a:rPr lang="en-US" i="1"/>
                          <m:t>16</m:t>
                        </m:r>
                        <m:sSup>
                          <m:sSupPr>
                            <m:ctrlPr>
                              <a:rPr lang="en-IN" i="1"/>
                            </m:ctrlPr>
                          </m:sSupPr>
                          <m:e>
                            <m:r>
                              <a:rPr lang="en-US" i="1"/>
                              <m:t>𝜎</m:t>
                            </m:r>
                          </m:e>
                          <m:sup>
                            <m:r>
                              <a:rPr lang="en-US" i="1"/>
                              <m:t>∗</m:t>
                            </m:r>
                          </m:sup>
                        </m:sSup>
                        <m:sSup>
                          <m:sSupPr>
                            <m:ctrlPr>
                              <a:rPr lang="en-IN" i="1"/>
                            </m:ctrlPr>
                          </m:sSupPr>
                          <m:e>
                            <m:sSup>
                              <m:sSupPr>
                                <m:ctrlPr>
                                  <a:rPr lang="en-IN" i="1"/>
                                </m:ctrlPr>
                              </m:sSupPr>
                              <m:e>
                                <m:r>
                                  <a:rPr lang="en-US" i="1"/>
                                  <m:t>𝑇</m:t>
                                </m:r>
                              </m:e>
                              <m:sup>
                                <m:r>
                                  <a:rPr lang="en-US" i="1"/>
                                  <m:t>∗</m:t>
                                </m:r>
                              </m:sup>
                            </m:sSup>
                          </m:e>
                          <m:sup>
                            <m:r>
                              <a:rPr lang="en-US" i="1"/>
                              <m:t>3</m:t>
                            </m:r>
                          </m:sup>
                        </m:sSup>
                      </m:num>
                      <m:den>
                        <m:r>
                          <a:rPr lang="en-US" i="1"/>
                          <m:t>3</m:t>
                        </m:r>
                        <m:sSup>
                          <m:sSupPr>
                            <m:ctrlPr>
                              <a:rPr lang="en-IN" i="1"/>
                            </m:ctrlPr>
                          </m:sSupPr>
                          <m:e>
                            <m:r>
                              <a:rPr lang="en-US" i="1"/>
                              <m:t>𝑘</m:t>
                            </m:r>
                          </m:e>
                          <m:sup>
                            <m:r>
                              <a:rPr lang="en-US" i="1"/>
                              <m:t>∗</m:t>
                            </m:r>
                          </m:sup>
                        </m:sSup>
                        <m:sSub>
                          <m:sSubPr>
                            <m:ctrlPr>
                              <a:rPr lang="en-IN" i="1"/>
                            </m:ctrlPr>
                          </m:sSubPr>
                          <m:e>
                            <m:d>
                              <m:dPr>
                                <m:ctrlPr>
                                  <a:rPr lang="en-IN" i="1"/>
                                </m:ctrlPr>
                              </m:dPr>
                              <m:e>
                                <m:r>
                                  <a:rPr lang="en-US" i="1"/>
                                  <m:t>𝜌</m:t>
                                </m:r>
                                <m:sSub>
                                  <m:sSubPr>
                                    <m:ctrlPr>
                                      <a:rPr lang="en-IN" i="1"/>
                                    </m:ctrlPr>
                                  </m:sSubPr>
                                  <m:e>
                                    <m:r>
                                      <a:rPr lang="en-US" i="1"/>
                                      <m:t>𝐶</m:t>
                                    </m:r>
                                  </m:e>
                                  <m:sub>
                                    <m:r>
                                      <a:rPr lang="en-US" i="1"/>
                                      <m:t>𝑝</m:t>
                                    </m:r>
                                  </m:sub>
                                </m:sSub>
                              </m:e>
                            </m:d>
                          </m:e>
                          <m:sub>
                            <m:r>
                              <a:rPr lang="en-US" i="1"/>
                              <m:t>𝑓</m:t>
                            </m:r>
                          </m:sub>
                        </m:sSub>
                        <m:r>
                          <a:rPr lang="en-US" i="1"/>
                          <m:t>𝛼</m:t>
                        </m:r>
                      </m:den>
                    </m:f>
                    <m:r>
                      <a:rPr lang="en-US" i="1"/>
                      <m:t>, </m:t>
                    </m:r>
                    <m:r>
                      <a:rPr lang="en-US" i="1"/>
                      <m:t>𝐸𝑐</m:t>
                    </m:r>
                    <m:r>
                      <a:rPr lang="en-US" i="1"/>
                      <m:t>=</m:t>
                    </m:r>
                    <m:f>
                      <m:fPr>
                        <m:ctrlPr>
                          <a:rPr lang="en-IN" i="1"/>
                        </m:ctrlPr>
                      </m:fPr>
                      <m:num>
                        <m:sSup>
                          <m:sSupPr>
                            <m:ctrlPr>
                              <a:rPr lang="en-IN" i="1"/>
                            </m:ctrlPr>
                          </m:sSupPr>
                          <m:e>
                            <m:sSub>
                              <m:sSubPr>
                                <m:ctrlPr>
                                  <a:rPr lang="en-IN" i="1"/>
                                </m:ctrlPr>
                              </m:sSubPr>
                              <m:e>
                                <m:r>
                                  <a:rPr lang="en-US" i="1"/>
                                  <m:t>𝑈</m:t>
                                </m:r>
                              </m:e>
                              <m:sub>
                                <m:r>
                                  <a:rPr lang="en-US" i="1"/>
                                  <m:t>𝑚</m:t>
                                </m:r>
                              </m:sub>
                            </m:sSub>
                          </m:e>
                          <m:sup>
                            <m:r>
                              <a:rPr lang="en-US" i="1"/>
                              <m:t>2</m:t>
                            </m:r>
                          </m:sup>
                        </m:sSup>
                      </m:num>
                      <m:den>
                        <m:sSub>
                          <m:sSubPr>
                            <m:ctrlPr>
                              <a:rPr lang="en-IN" i="1"/>
                            </m:ctrlPr>
                          </m:sSubPr>
                          <m:e>
                            <m:r>
                              <a:rPr lang="en-US" i="1"/>
                              <m:t>𝐶</m:t>
                            </m:r>
                          </m:e>
                          <m:sub>
                            <m:r>
                              <a:rPr lang="en-US" i="1"/>
                              <m:t>𝑝</m:t>
                            </m:r>
                          </m:sub>
                        </m:sSub>
                        <m:d>
                          <m:dPr>
                            <m:ctrlPr>
                              <a:rPr lang="en-IN" i="1"/>
                            </m:ctrlPr>
                          </m:dPr>
                          <m:e>
                            <m:sSub>
                              <m:sSubPr>
                                <m:ctrlPr>
                                  <a:rPr lang="en-IN" i="1"/>
                                </m:ctrlPr>
                              </m:sSubPr>
                              <m:e>
                                <m:r>
                                  <a:rPr lang="en-US" i="1"/>
                                  <m:t>𝑇</m:t>
                                </m:r>
                              </m:e>
                              <m:sub>
                                <m:r>
                                  <a:rPr lang="en-US" i="1"/>
                                  <m:t>1</m:t>
                                </m:r>
                              </m:sub>
                            </m:sSub>
                            <m:r>
                              <a:rPr lang="en-US" i="1"/>
                              <m:t>−</m:t>
                            </m:r>
                            <m:sSup>
                              <m:sSupPr>
                                <m:ctrlPr>
                                  <a:rPr lang="en-IN" i="1"/>
                                </m:ctrlPr>
                              </m:sSupPr>
                              <m:e>
                                <m:r>
                                  <a:rPr lang="en-US" i="1"/>
                                  <m:t>𝑇</m:t>
                                </m:r>
                              </m:e>
                              <m:sup>
                                <m:r>
                                  <a:rPr lang="en-US" i="1"/>
                                  <m:t>∗</m:t>
                                </m:r>
                              </m:sup>
                            </m:sSup>
                          </m:e>
                        </m:d>
                      </m:den>
                    </m:f>
                  </m:oMath>
                </a14:m>
                <a:endParaRPr lang="en-IN" dirty="0"/>
              </a:p>
              <a:p>
                <a:endParaRPr lang="en-IN" sz="1600" dirty="0">
                  <a:latin typeface="Roboto" panose="02000000000000000000" pitchFamily="2" charset="0"/>
                  <a:ea typeface="Roboto" panose="02000000000000000000" pitchFamily="2" charset="0"/>
                  <a:cs typeface="Gautami" panose="020B0502040204020203" pitchFamily="34" charset="0"/>
                </a:endParaRPr>
              </a:p>
              <a:p>
                <a:r>
                  <a:rPr lang="en-IN" sz="1600" b="1" dirty="0">
                    <a:latin typeface="Roboto" panose="02000000000000000000" pitchFamily="2" charset="0"/>
                    <a:ea typeface="Roboto" panose="02000000000000000000" pitchFamily="2" charset="0"/>
                    <a:cs typeface="Gautami" panose="020B0502040204020203" pitchFamily="34" charset="0"/>
                  </a:rPr>
                  <a:t>Nomenclature  :</a:t>
                </a:r>
              </a:p>
              <a:p>
                <a:endParaRPr lang="en-IN" sz="1600" dirty="0">
                  <a:latin typeface="Roboto" panose="02000000000000000000" pitchFamily="2" charset="0"/>
                  <a:ea typeface="Roboto" panose="02000000000000000000" pitchFamily="2" charset="0"/>
                  <a:cs typeface="Gautami" panose="020B0502040204020203" pitchFamily="34" charset="0"/>
                </a:endParaRPr>
              </a:p>
              <a:p>
                <a:pPr>
                  <a:lnSpc>
                    <a:spcPct val="115000"/>
                  </a:lnSpc>
                  <a:spcAft>
                    <a:spcPts val="1000"/>
                  </a:spcAft>
                </a:pPr>
                <a14:m>
                  <m:oMath xmlns:m="http://schemas.openxmlformats.org/officeDocument/2006/math">
                    <m:acc>
                      <m:accPr>
                        <m:chr m:val="̅"/>
                        <m:ctrlPr>
                          <a:rPr lang="en-IN" i="1" smtClean="0">
                            <a:effectLst/>
                            <a:latin typeface="Cambria Math" panose="02040503050406030204" pitchFamily="18" charset="0"/>
                            <a:ea typeface="Times New Roman" panose="02020603050405020304" pitchFamily="18" charset="0"/>
                            <a:cs typeface="Arial" panose="020B0604020202020204" pitchFamily="34" charset="0"/>
                          </a:rPr>
                        </m:ctrlPr>
                      </m:accPr>
                      <m:e>
                        <m:r>
                          <a:rPr lang="en-US" i="1">
                            <a:effectLst/>
                            <a:latin typeface="Cambria Math" panose="02040503050406030204" pitchFamily="18" charset="0"/>
                            <a:ea typeface="Times New Roman" panose="02020603050405020304" pitchFamily="18" charset="0"/>
                            <a:cs typeface="Arial" panose="020B0604020202020204" pitchFamily="34" charset="0"/>
                          </a:rPr>
                          <m:t>𝑣</m:t>
                        </m:r>
                      </m:e>
                    </m:acc>
                  </m:oMath>
                </a14:m>
                <a:r>
                  <a:rPr lang="en-US" dirty="0">
                    <a:effectLst/>
                    <a:latin typeface="Arial" panose="020B0604020202020204" pitchFamily="34" charset="0"/>
                    <a:ea typeface="Times New Roman" panose="02020603050405020304" pitchFamily="18" charset="0"/>
                    <a:cs typeface="Gautami" panose="020B0502040204020203" pitchFamily="34" charset="0"/>
                  </a:rPr>
                  <a:t> = velocity vector         </a:t>
                </a:r>
                <a:r>
                  <a:rPr lang="en-US" dirty="0">
                    <a:latin typeface="Arial" panose="020B0604020202020204" pitchFamily="34" charset="0"/>
                    <a:ea typeface="Times New Roman" panose="02020603050405020304" pitchFamily="18" charset="0"/>
                    <a:cs typeface="Gautami" panose="020B0502040204020203" pitchFamily="34" charset="0"/>
                  </a:rPr>
                  <a:t>                      </a:t>
                </a:r>
                <a:r>
                  <a:rPr lang="en-US" dirty="0">
                    <a:effectLst/>
                    <a:latin typeface="Arial" panose="020B0604020202020204" pitchFamily="34" charset="0"/>
                    <a:ea typeface="Times New Roman" panose="02020603050405020304" pitchFamily="18" charset="0"/>
                    <a:cs typeface="Gautami" panose="020B0502040204020203" pitchFamily="34" charset="0"/>
                  </a:rPr>
                  <a:t>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𝜇</m:t>
                    </m:r>
                    <m:r>
                      <a:rPr lang="en-US" i="1">
                        <a:effectLst/>
                        <a:latin typeface="Cambria Math" panose="02040503050406030204" pitchFamily="18" charset="0"/>
                        <a:ea typeface="Times New Roman" panose="02020603050405020304" pitchFamily="18" charset="0"/>
                        <a:cs typeface="Times New Roman" panose="02020603050405020304" pitchFamily="18" charset="0"/>
                      </a:rPr>
                      <m:t>ₒ</m:t>
                    </m:r>
                  </m:oMath>
                </a14:m>
                <a:r>
                  <a:rPr lang="en-US" dirty="0">
                    <a:effectLst/>
                    <a:latin typeface="Arial" panose="020B0604020202020204" pitchFamily="34" charset="0"/>
                    <a:ea typeface="Times New Roman" panose="02020603050405020304" pitchFamily="18" charset="0"/>
                    <a:cs typeface="Gautami" panose="020B0502040204020203" pitchFamily="34" charset="0"/>
                  </a:rPr>
                  <a:t>  = Zero shear rate viscosity      </a:t>
                </a:r>
                <a:endParaRPr lang="en-IN"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1000"/>
                  </a:spcAft>
                </a:pPr>
                <a14:m>
                  <m:oMath xmlns:m="http://schemas.openxmlformats.org/officeDocument/2006/math">
                    <m:sSub>
                      <m:sSubPr>
                        <m:ctrlPr>
                          <a:rPr lang="en-IN"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𝜇</m:t>
                        </m:r>
                      </m:e>
                      <m:sub>
                        <m:r>
                          <a:rPr lang="en-US" i="1">
                            <a:effectLst/>
                            <a:latin typeface="Cambria Math" panose="02040503050406030204" pitchFamily="18" charset="0"/>
                            <a:ea typeface="Times New Roman" panose="02020603050405020304" pitchFamily="18" charset="0"/>
                            <a:cs typeface="Arial" panose="020B0604020202020204" pitchFamily="34" charset="0"/>
                          </a:rPr>
                          <m:t>∞</m:t>
                        </m:r>
                      </m:sub>
                    </m:sSub>
                  </m:oMath>
                </a14:m>
                <a:r>
                  <a:rPr lang="en-US" dirty="0">
                    <a:effectLst/>
                    <a:latin typeface="Calibri" panose="020F0502020204030204" pitchFamily="34" charset="0"/>
                    <a:ea typeface="Times New Roman" panose="02020603050405020304" pitchFamily="18" charset="0"/>
                    <a:cs typeface="Calibri" panose="020F0502020204030204" pitchFamily="34" charset="0"/>
                  </a:rPr>
                  <a:t> = </a:t>
                </a:r>
                <a:r>
                  <a:rPr lang="en-US" dirty="0">
                    <a:effectLst/>
                    <a:latin typeface="Arial" panose="020B0604020202020204" pitchFamily="34" charset="0"/>
                    <a:ea typeface="Times New Roman" panose="02020603050405020304" pitchFamily="18" charset="0"/>
                    <a:cs typeface="Gautami" panose="020B0502040204020203" pitchFamily="34" charset="0"/>
                  </a:rPr>
                  <a:t>Infinite shear rate viscosity                                   </a:t>
                </a:r>
                <a14:m>
                  <m:oMath xmlns:m="http://schemas.openxmlformats.org/officeDocument/2006/math">
                    <m:acc>
                      <m:accPr>
                        <m:chr m:val="̇"/>
                        <m:ctrlPr>
                          <a:rPr lang="en-IN" i="1">
                            <a:effectLst/>
                            <a:latin typeface="Cambria Math" panose="02040503050406030204" pitchFamily="18" charset="0"/>
                            <a:ea typeface="Times New Roman" panose="02020603050405020304" pitchFamily="18" charset="0"/>
                            <a:cs typeface="Arial" panose="020B0604020202020204" pitchFamily="34" charset="0"/>
                          </a:rPr>
                        </m:ctrlPr>
                      </m:accPr>
                      <m:e>
                        <m:r>
                          <a:rPr lang="en-US" i="1">
                            <a:effectLst/>
                            <a:latin typeface="Cambria Math" panose="02040503050406030204" pitchFamily="18" charset="0"/>
                            <a:ea typeface="Times New Roman" panose="02020603050405020304" pitchFamily="18" charset="0"/>
                            <a:cs typeface="Arial" panose="020B0604020202020204" pitchFamily="34" charset="0"/>
                          </a:rPr>
                          <m:t>𝛾</m:t>
                        </m:r>
                      </m:e>
                    </m:acc>
                  </m:oMath>
                </a14:m>
                <a:r>
                  <a:rPr lang="en-US" dirty="0">
                    <a:effectLst/>
                    <a:latin typeface="Arial" panose="020B0604020202020204" pitchFamily="34" charset="0"/>
                    <a:ea typeface="Times New Roman" panose="02020603050405020304" pitchFamily="18" charset="0"/>
                    <a:cs typeface="Gautami" panose="020B0502040204020203" pitchFamily="34" charset="0"/>
                  </a:rPr>
                  <a:t> = Shear rate  </a:t>
                </a:r>
                <a:endParaRPr lang="en-IN"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1000"/>
                  </a:spcAft>
                </a:pP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𝑛</m:t>
                    </m:r>
                  </m:oMath>
                </a14:m>
                <a:r>
                  <a:rPr lang="en-US" dirty="0">
                    <a:effectLst/>
                    <a:latin typeface="Arial" panose="020B0604020202020204" pitchFamily="34" charset="0"/>
                    <a:ea typeface="Times New Roman" panose="02020603050405020304" pitchFamily="18" charset="0"/>
                    <a:cs typeface="Gautami" panose="020B0502040204020203" pitchFamily="34" charset="0"/>
                  </a:rPr>
                  <a:t> = Power law index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𝑢</m:t>
                    </m:r>
                  </m:oMath>
                </a14:m>
                <a:r>
                  <a:rPr lang="en-US" dirty="0">
                    <a:effectLst/>
                    <a:latin typeface="Arial" panose="020B0604020202020204" pitchFamily="34" charset="0"/>
                    <a:ea typeface="Times New Roman" panose="02020603050405020304" pitchFamily="18" charset="0"/>
                    <a:cs typeface="Gautami" panose="020B0502040204020203" pitchFamily="34" charset="0"/>
                  </a:rPr>
                  <a:t>= Apparent viscosity</a:t>
                </a:r>
                <a:endParaRPr lang="en-IN"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1000"/>
                  </a:spcAft>
                </a:pPr>
                <a:r>
                  <a:rPr lang="en-US" dirty="0">
                    <a:effectLst/>
                    <a:latin typeface="Arial" panose="020B0604020202020204" pitchFamily="34" charset="0"/>
                    <a:ea typeface="Times New Roman" panose="02020603050405020304" pitchFamily="18" charset="0"/>
                    <a:cs typeface="Gautami" panose="020B0502040204020203" pitchFamily="34" charset="0"/>
                  </a:rPr>
                  <a:t> </a:t>
                </a:r>
                <a14:m>
                  <m:oMath xmlns:m="http://schemas.openxmlformats.org/officeDocument/2006/math">
                    <m:acc>
                      <m:accPr>
                        <m:chr m:val="⃗"/>
                        <m:ctrlPr>
                          <a:rPr lang="en-IN" i="1">
                            <a:effectLst/>
                            <a:latin typeface="Cambria Math" panose="02040503050406030204" pitchFamily="18" charset="0"/>
                            <a:ea typeface="Times New Roman" panose="02020603050405020304" pitchFamily="18" charset="0"/>
                            <a:cs typeface="Arial" panose="020B0604020202020204" pitchFamily="34" charset="0"/>
                          </a:rPr>
                        </m:ctrlPr>
                      </m:accPr>
                      <m:e>
                        <m:r>
                          <a:rPr lang="en-US" i="1">
                            <a:effectLst/>
                            <a:latin typeface="Cambria Math" panose="02040503050406030204" pitchFamily="18" charset="0"/>
                            <a:ea typeface="Times New Roman" panose="02020603050405020304" pitchFamily="18" charset="0"/>
                            <a:cs typeface="Arial" panose="020B0604020202020204" pitchFamily="34" charset="0"/>
                          </a:rPr>
                          <m:t>𝐵</m:t>
                        </m:r>
                        <m:r>
                          <a:rPr lang="en-US" i="1">
                            <a:effectLst/>
                            <a:latin typeface="Cambria Math" panose="02040503050406030204" pitchFamily="18" charset="0"/>
                            <a:ea typeface="Times New Roman" panose="02020603050405020304" pitchFamily="18" charset="0"/>
                            <a:cs typeface="Arial" panose="020B0604020202020204" pitchFamily="34" charset="0"/>
                          </a:rPr>
                          <m:t> </m:t>
                        </m:r>
                      </m:e>
                    </m:acc>
                  </m:oMath>
                </a14:m>
                <a:r>
                  <a:rPr lang="en-US" dirty="0">
                    <a:effectLst/>
                    <a:latin typeface="Arial" panose="020B0604020202020204" pitchFamily="34" charset="0"/>
                    <a:ea typeface="Times New Roman" panose="02020603050405020304" pitchFamily="18" charset="0"/>
                    <a:cs typeface="Gautami" panose="020B0502040204020203" pitchFamily="34" charset="0"/>
                  </a:rPr>
                  <a:t>= Magnetic field vector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IN" i="1">
                            <a:effectLst/>
                            <a:latin typeface="Cambria Math" panose="02040503050406030204" pitchFamily="18" charset="0"/>
                            <a:ea typeface="Times New Roman" panose="02020603050405020304" pitchFamily="18" charset="0"/>
                            <a:cs typeface="Arial" panose="020B0604020202020204" pitchFamily="34" charset="0"/>
                          </a:rPr>
                        </m:ctrlPr>
                      </m:accPr>
                      <m:e>
                        <m:r>
                          <a:rPr lang="en-US" i="1">
                            <a:effectLst/>
                            <a:latin typeface="Cambria Math" panose="02040503050406030204" pitchFamily="18" charset="0"/>
                            <a:ea typeface="Times New Roman" panose="02020603050405020304" pitchFamily="18" charset="0"/>
                            <a:cs typeface="Arial" panose="020B0604020202020204" pitchFamily="34" charset="0"/>
                          </a:rPr>
                          <m:t>𝐽</m:t>
                        </m:r>
                      </m:e>
                    </m:acc>
                  </m:oMath>
                </a14:m>
                <a:r>
                  <a:rPr lang="en-US" dirty="0">
                    <a:effectLst/>
                    <a:latin typeface="Arial" panose="020B0604020202020204" pitchFamily="34" charset="0"/>
                    <a:ea typeface="Times New Roman" panose="02020603050405020304" pitchFamily="18" charset="0"/>
                    <a:cs typeface="Gautami" panose="020B0502040204020203" pitchFamily="34" charset="0"/>
                  </a:rPr>
                  <a:t> = Current density       </a:t>
                </a:r>
                <a:endParaRPr lang="en-IN"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1000"/>
                  </a:spcAft>
                </a:pPr>
                <a14:m>
                  <m:oMath xmlns:m="http://schemas.openxmlformats.org/officeDocument/2006/math">
                    <m:sSub>
                      <m:sSubPr>
                        <m:ctrlPr>
                          <a:rPr lang="en-IN"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𝐾</m:t>
                        </m:r>
                      </m:e>
                      <m:sub>
                        <m:r>
                          <a:rPr lang="en-US" i="1">
                            <a:effectLst/>
                            <a:latin typeface="Cambria Math" panose="02040503050406030204" pitchFamily="18" charset="0"/>
                            <a:ea typeface="Times New Roman" panose="02020603050405020304" pitchFamily="18" charset="0"/>
                            <a:cs typeface="Arial" panose="020B0604020202020204" pitchFamily="34" charset="0"/>
                          </a:rPr>
                          <m:t>1</m:t>
                        </m:r>
                      </m:sub>
                    </m:sSub>
                  </m:oMath>
                </a14:m>
                <a:r>
                  <a:rPr lang="en-US" dirty="0">
                    <a:effectLst/>
                    <a:latin typeface="Arial" panose="020B0604020202020204" pitchFamily="34" charset="0"/>
                    <a:ea typeface="Times New Roman" panose="02020603050405020304" pitchFamily="18" charset="0"/>
                    <a:cs typeface="Gautami" panose="020B0502040204020203" pitchFamily="34" charset="0"/>
                  </a:rPr>
                  <a:t> = Porous medium permeability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𝑘</m:t>
                    </m:r>
                  </m:oMath>
                </a14:m>
                <a:r>
                  <a:rPr lang="en-US" dirty="0">
                    <a:effectLst/>
                    <a:latin typeface="Arial" panose="020B0604020202020204" pitchFamily="34" charset="0"/>
                    <a:ea typeface="Times New Roman" panose="02020603050405020304" pitchFamily="18" charset="0"/>
                    <a:cs typeface="Gautami" panose="020B0502040204020203" pitchFamily="34" charset="0"/>
                  </a:rPr>
                  <a:t> = Thermal conductivity </a:t>
                </a:r>
                <a:endParaRPr lang="en-IN"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1000"/>
                  </a:spcAft>
                </a:pP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𝛽</m:t>
                    </m:r>
                  </m:oMath>
                </a14:m>
                <a:r>
                  <a:rPr lang="en-US" dirty="0">
                    <a:effectLst/>
                    <a:latin typeface="Arial" panose="020B0604020202020204" pitchFamily="34" charset="0"/>
                    <a:ea typeface="Times New Roman" panose="02020603050405020304" pitchFamily="18" charset="0"/>
                    <a:cs typeface="Gautami" panose="020B0502040204020203" pitchFamily="34" charset="0"/>
                  </a:rPr>
                  <a:t> = Volumetric expansion coefficient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𝛷</m:t>
                    </m:r>
                  </m:oMath>
                </a14:m>
                <a:r>
                  <a:rPr lang="en-US" dirty="0">
                    <a:effectLst/>
                    <a:latin typeface="Arial" panose="020B0604020202020204" pitchFamily="34" charset="0"/>
                    <a:ea typeface="Times New Roman" panose="02020603050405020304" pitchFamily="18" charset="0"/>
                    <a:cs typeface="Gautami" panose="020B0502040204020203" pitchFamily="34" charset="0"/>
                  </a:rPr>
                  <a:t> = Viscous dissipation </a:t>
                </a:r>
                <a:endParaRPr lang="en-IN"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1000"/>
                  </a:spcAft>
                </a:pPr>
                <a14:m>
                  <m:oMath xmlns:m="http://schemas.openxmlformats.org/officeDocument/2006/math">
                    <m:sSub>
                      <m:sSubPr>
                        <m:ctrlPr>
                          <a:rPr lang="en-IN"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𝑞</m:t>
                        </m:r>
                      </m:e>
                      <m:sub>
                        <m:r>
                          <a:rPr lang="en-US" i="1">
                            <a:effectLst/>
                            <a:latin typeface="Cambria Math" panose="02040503050406030204" pitchFamily="18" charset="0"/>
                            <a:ea typeface="Times New Roman" panose="02020603050405020304" pitchFamily="18" charset="0"/>
                            <a:cs typeface="Arial" panose="020B0604020202020204" pitchFamily="34" charset="0"/>
                          </a:rPr>
                          <m:t>𝑟</m:t>
                        </m:r>
                      </m:sub>
                    </m:sSub>
                  </m:oMath>
                </a14:m>
                <a:r>
                  <a:rPr lang="en-US" dirty="0">
                    <a:effectLst/>
                    <a:latin typeface="Arial" panose="020B0604020202020204" pitchFamily="34" charset="0"/>
                    <a:ea typeface="Times New Roman" panose="02020603050405020304" pitchFamily="18" charset="0"/>
                    <a:cs typeface="Gautami" panose="020B0502040204020203" pitchFamily="34" charset="0"/>
                  </a:rPr>
                  <a:t>= Radiative heat flux                                                   </a:t>
                </a:r>
                <a14:m>
                  <m:oMath xmlns:m="http://schemas.openxmlformats.org/officeDocument/2006/math">
                    <m:sSup>
                      <m:sSupPr>
                        <m:ctrlPr>
                          <a:rPr lang="en-IN"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i="1">
                            <a:effectLst/>
                            <a:latin typeface="Cambria Math" panose="02040503050406030204" pitchFamily="18" charset="0"/>
                            <a:ea typeface="Times New Roman" panose="02020603050405020304" pitchFamily="18" charset="0"/>
                            <a:cs typeface="Arial" panose="020B0604020202020204" pitchFamily="34" charset="0"/>
                          </a:rPr>
                          <m:t>𝑇</m:t>
                        </m:r>
                      </m:e>
                      <m:sup>
                        <m:r>
                          <a:rPr lang="en-US" i="1">
                            <a:effectLst/>
                            <a:latin typeface="Cambria Math" panose="02040503050406030204" pitchFamily="18" charset="0"/>
                            <a:ea typeface="Times New Roman" panose="02020603050405020304" pitchFamily="18" charset="0"/>
                            <a:cs typeface="Arial" panose="020B0604020202020204" pitchFamily="34" charset="0"/>
                          </a:rPr>
                          <m:t>∗</m:t>
                        </m:r>
                      </m:sup>
                    </m:sSup>
                  </m:oMath>
                </a14:m>
                <a:r>
                  <a:rPr lang="en-US" dirty="0">
                    <a:effectLst/>
                    <a:latin typeface="Arial" panose="020B0604020202020204" pitchFamily="34" charset="0"/>
                    <a:ea typeface="Times New Roman" panose="02020603050405020304" pitchFamily="18" charset="0"/>
                    <a:cs typeface="Gautami" panose="020B0502040204020203" pitchFamily="34" charset="0"/>
                  </a:rPr>
                  <a:t> = Mean value temperature  </a:t>
                </a:r>
                <a:endParaRPr lang="en-IN"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1000"/>
                  </a:spcAft>
                </a:pPr>
                <a14:m>
                  <m:oMath xmlns:m="http://schemas.openxmlformats.org/officeDocument/2006/math">
                    <m:sSub>
                      <m:sSubPr>
                        <m:ctrlPr>
                          <a:rPr lang="en-IN"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i="1">
                            <a:effectLst/>
                            <a:latin typeface="Cambria Math" panose="02040503050406030204" pitchFamily="18" charset="0"/>
                            <a:ea typeface="Times New Roman" panose="02020603050405020304" pitchFamily="18" charset="0"/>
                            <a:cs typeface="Arial" panose="020B0604020202020204" pitchFamily="34" charset="0"/>
                          </a:rPr>
                          <m:t>𝑝</m:t>
                        </m:r>
                      </m:sub>
                    </m:sSub>
                  </m:oMath>
                </a14:m>
                <a:r>
                  <a:rPr lang="en-US" dirty="0">
                    <a:effectLst/>
                    <a:latin typeface="Arial" panose="020B0604020202020204" pitchFamily="34" charset="0"/>
                    <a:ea typeface="Times New Roman" panose="02020603050405020304" pitchFamily="18" charset="0"/>
                    <a:cs typeface="Gautami" panose="020B0502040204020203" pitchFamily="34" charset="0"/>
                  </a:rPr>
                  <a:t>= Specific heat capacity                                             </a:t>
                </a:r>
                <a14:m>
                  <m:oMath xmlns:m="http://schemas.openxmlformats.org/officeDocument/2006/math">
                    <m:sSub>
                      <m:sSubPr>
                        <m:ctrlPr>
                          <a:rPr lang="en-IN"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𝜌</m:t>
                        </m:r>
                      </m:e>
                      <m:sub>
                        <m:r>
                          <a:rPr lang="en-US" i="1">
                            <a:latin typeface="Cambria Math" panose="02040503050406030204" pitchFamily="18" charset="0"/>
                            <a:ea typeface="Times New Roman" panose="02020603050405020304" pitchFamily="18" charset="0"/>
                            <a:cs typeface="Arial" panose="020B0604020202020204" pitchFamily="34" charset="0"/>
                          </a:rPr>
                          <m:t>𝑓</m:t>
                        </m:r>
                      </m:sub>
                    </m:sSub>
                  </m:oMath>
                </a14:m>
                <a:r>
                  <a:rPr lang="en-US" dirty="0">
                    <a:latin typeface="Arial" panose="020B0604020202020204" pitchFamily="34" charset="0"/>
                    <a:ea typeface="Times New Roman" panose="02020603050405020304" pitchFamily="18" charset="0"/>
                    <a:cs typeface="Gautami" panose="020B0502040204020203" pitchFamily="34" charset="0"/>
                  </a:rPr>
                  <a:t> = Density of fluid </a:t>
                </a:r>
                <a:endParaRPr lang="en-IN" dirty="0">
                  <a:effectLst/>
                  <a:latin typeface="Calibri" panose="020F0502020204030204" pitchFamily="34" charset="0"/>
                  <a:ea typeface="Times New Roman" panose="02020603050405020304" pitchFamily="18" charset="0"/>
                  <a:cs typeface="Gautami" panose="020B0502040204020203" pitchFamily="34" charset="0"/>
                </a:endParaRPr>
              </a:p>
              <a:p>
                <a:endParaRPr lang="en-IN" sz="16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mc:Choice>
        <mc:Fallback>
          <p:sp>
            <p:nvSpPr>
              <p:cNvPr id="4" name="TextBox 3">
                <a:extLst>
                  <a:ext uri="{FF2B5EF4-FFF2-40B4-BE49-F238E27FC236}">
                    <a16:creationId xmlns:a16="http://schemas.microsoft.com/office/drawing/2014/main" id="{5F094188-80FC-49F3-A04D-1165D7D24DDC}"/>
                  </a:ext>
                </a:extLst>
              </p:cNvPr>
              <p:cNvSpPr txBox="1">
                <a:spLocks noRot="1" noChangeAspect="1" noMove="1" noResize="1" noEditPoints="1" noAdjustHandles="1" noChangeArrowheads="1" noChangeShapeType="1" noTextEdit="1"/>
              </p:cNvSpPr>
              <p:nvPr/>
            </p:nvSpPr>
            <p:spPr>
              <a:xfrm>
                <a:off x="500743" y="297543"/>
                <a:ext cx="8186057" cy="8315803"/>
              </a:xfrm>
              <a:prstGeom prst="rect">
                <a:avLst/>
              </a:prstGeom>
              <a:blipFill>
                <a:blip r:embed="rId2"/>
                <a:stretch>
                  <a:fillRect l="-372"/>
                </a:stretch>
              </a:blipFill>
            </p:spPr>
            <p:txBody>
              <a:bodyPr/>
              <a:lstStyle/>
              <a:p>
                <a:r>
                  <a:rPr lang="en-IN">
                    <a:noFill/>
                  </a:rPr>
                  <a:t> </a:t>
                </a:r>
              </a:p>
            </p:txBody>
          </p:sp>
        </mc:Fallback>
      </mc:AlternateContent>
    </p:spTree>
    <p:extLst>
      <p:ext uri="{BB962C8B-B14F-4D97-AF65-F5344CB8AC3E}">
        <p14:creationId xmlns:p14="http://schemas.microsoft.com/office/powerpoint/2010/main" val="124727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0D2E62-4AD0-4C2D-9BA9-88FD79FBB2A8}"/>
              </a:ext>
            </a:extLst>
          </p:cNvPr>
          <p:cNvSpPr>
            <a:spLocks noGrp="1"/>
          </p:cNvSpPr>
          <p:nvPr>
            <p:ph type="title"/>
          </p:nvPr>
        </p:nvSpPr>
        <p:spPr/>
        <p:txBody>
          <a:bodyPr/>
          <a:lstStyle/>
          <a:p>
            <a:r>
              <a:rPr lang="en-IN" dirty="0"/>
              <a:t>Approximate Analytic Solutions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B083BD2-5AB3-43E7-9552-BD95770EF079}"/>
                  </a:ext>
                </a:extLst>
              </p:cNvPr>
              <p:cNvSpPr txBox="1"/>
              <p:nvPr/>
            </p:nvSpPr>
            <p:spPr>
              <a:xfrm>
                <a:off x="98250" y="783771"/>
                <a:ext cx="8743421" cy="6928692"/>
              </a:xfrm>
              <a:prstGeom prst="rect">
                <a:avLst/>
              </a:prstGeom>
              <a:noFill/>
            </p:spPr>
            <p:txBody>
              <a:bodyPr wrap="square" rtlCol="0">
                <a:spAutoFit/>
              </a:bodyPr>
              <a:lstStyle/>
              <a:p>
                <a:r>
                  <a:rPr lang="en-US" sz="1600" dirty="0">
                    <a:effectLst/>
                    <a:latin typeface="Roboto" panose="02000000000000000000" pitchFamily="2" charset="0"/>
                    <a:ea typeface="Roboto" panose="02000000000000000000" pitchFamily="2" charset="0"/>
                    <a:cs typeface="Gautami" panose="020B0502040204020203" pitchFamily="34" charset="0"/>
                  </a:rPr>
                  <a:t>To obtain an analytical solution by homotopic approach, an initial estimates uₒ(y),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en-US" sz="1600" dirty="0">
                    <a:effectLst/>
                    <a:latin typeface="Roboto" panose="02000000000000000000" pitchFamily="2" charset="0"/>
                    <a:ea typeface="Roboto" panose="02000000000000000000" pitchFamily="2" charset="0"/>
                    <a:cs typeface="Gautami" panose="020B0502040204020203" pitchFamily="34" charset="0"/>
                  </a:rPr>
                  <a:t>ₒ(y) and supplementary linear operators £</a:t>
                </a:r>
                <a:r>
                  <a:rPr lang="en-US" sz="1600" baseline="-25000" dirty="0">
                    <a:effectLst/>
                    <a:latin typeface="Roboto" panose="02000000000000000000" pitchFamily="2" charset="0"/>
                    <a:ea typeface="Roboto" panose="02000000000000000000" pitchFamily="2" charset="0"/>
                    <a:cs typeface="Gautami" panose="020B0502040204020203" pitchFamily="34" charset="0"/>
                  </a:rPr>
                  <a:t>u</a:t>
                </a:r>
                <a:r>
                  <a:rPr lang="en-US" sz="1600" dirty="0">
                    <a:effectLst/>
                    <a:latin typeface="Roboto" panose="02000000000000000000" pitchFamily="2" charset="0"/>
                    <a:ea typeface="Roboto" panose="02000000000000000000" pitchFamily="2" charset="0"/>
                    <a:cs typeface="Gautami" panose="020B0502040204020203" pitchFamily="34" charset="0"/>
                  </a:rPr>
                  <a:t>, £</a:t>
                </a:r>
                <a:r>
                  <a:rPr lang="en-US" sz="1600" baseline="-25000" dirty="0">
                    <a:effectLst/>
                    <a:latin typeface="Roboto" panose="02000000000000000000" pitchFamily="2" charset="0"/>
                    <a:ea typeface="Roboto" panose="02000000000000000000" pitchFamily="2" charset="0"/>
                    <a:cs typeface="Gautami" panose="020B0502040204020203" pitchFamily="34" charset="0"/>
                  </a:rPr>
                  <a:t>θ</a:t>
                </a:r>
                <a:r>
                  <a:rPr lang="en-US" sz="1600" dirty="0">
                    <a:effectLst/>
                    <a:latin typeface="Roboto" panose="02000000000000000000" pitchFamily="2" charset="0"/>
                    <a:ea typeface="Roboto" panose="02000000000000000000" pitchFamily="2" charset="0"/>
                    <a:cs typeface="Gautami" panose="020B0502040204020203" pitchFamily="34" charset="0"/>
                  </a:rPr>
                  <a:t> for velocity u(y), temperature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en-US" sz="1600" dirty="0">
                    <a:effectLst/>
                    <a:latin typeface="Roboto" panose="02000000000000000000" pitchFamily="2" charset="0"/>
                    <a:ea typeface="Roboto" panose="02000000000000000000" pitchFamily="2" charset="0"/>
                    <a:cs typeface="Gautami" panose="020B0502040204020203" pitchFamily="34" charset="0"/>
                  </a:rPr>
                  <a:t>(y) can be pick out by higher order differential mapping :</a:t>
                </a:r>
              </a:p>
              <a:p>
                <a:endParaRPr lang="en-US" sz="1600" dirty="0">
                  <a:effectLst/>
                  <a:latin typeface="Roboto" panose="02000000000000000000" pitchFamily="2" charset="0"/>
                  <a:ea typeface="Roboto" panose="02000000000000000000" pitchFamily="2" charset="0"/>
                  <a:cs typeface="Gautami" panose="020B0502040204020203" pitchFamily="34" charset="0"/>
                </a:endParaRPr>
              </a:p>
              <a:p>
                <a:r>
                  <a:rPr lang="en-US" dirty="0">
                    <a:latin typeface="Roboto" panose="02000000000000000000" pitchFamily="2" charset="0"/>
                    <a:ea typeface="Roboto" panose="02000000000000000000" pitchFamily="2" charset="0"/>
                    <a:cs typeface="Gautami" panose="020B0502040204020203" pitchFamily="34" charset="0"/>
                  </a:rPr>
                  <a:t>                   </a:t>
                </a:r>
                <a14:m>
                  <m:oMath xmlns:m="http://schemas.openxmlformats.org/officeDocument/2006/math">
                    <m:r>
                      <m:rPr>
                        <m:sty m:val="p"/>
                      </m:rPr>
                      <a:rPr lang="en-US" smtClean="0">
                        <a:effectLst/>
                        <a:latin typeface="Cambria Math" panose="02040503050406030204" pitchFamily="18" charset="0"/>
                        <a:ea typeface="Times New Roman" panose="02020603050405020304" pitchFamily="18" charset="0"/>
                        <a:cs typeface="Times New Roman" panose="02020603050405020304" pitchFamily="18" charset="0"/>
                      </a:rPr>
                      <m:t>u</m:t>
                    </m:r>
                    <m:r>
                      <a:rPr lang="en-US" smtClean="0">
                        <a:effectLst/>
                        <a:latin typeface="Cambria Math" panose="02040503050406030204" pitchFamily="18" charset="0"/>
                        <a:ea typeface="Times New Roman" panose="02020603050405020304" pitchFamily="18" charset="0"/>
                        <a:cs typeface="Times New Roman" panose="02020603050405020304" pitchFamily="18" charset="0"/>
                      </a:rPr>
                      <m:t>ₒ</m:t>
                    </m:r>
                    <m:d>
                      <m:dPr>
                        <m:ctrlPr>
                          <a:rPr lang="en-IN" i="1">
                            <a:effectLst/>
                            <a:latin typeface="Cambria Math" panose="02040503050406030204" pitchFamily="18" charset="0"/>
                            <a:cs typeface="Times New Roman" panose="02020603050405020304" pitchFamily="18" charset="0"/>
                          </a:rPr>
                        </m:ctrlPr>
                      </m:d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i="1">
                            <a:effectLst/>
                            <a:latin typeface="Cambria Math" panose="020405030504060302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effectLst/>
                                <a:latin typeface="Cambria Math" panose="020405030504060302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dirty="0">
                    <a:effectLst/>
                    <a:latin typeface="Roboto" panose="02000000000000000000" pitchFamily="2" charset="0"/>
                    <a:ea typeface="Roboto" panose="02000000000000000000" pitchFamily="2" charset="0"/>
                    <a:cs typeface="Gautami" panose="020B0502040204020203" pitchFamily="34" charset="0"/>
                  </a:rPr>
                  <a:t>            </a:t>
                </a:r>
                <a14:m>
                  <m:oMath xmlns:m="http://schemas.openxmlformats.org/officeDocument/2006/math">
                    <m:r>
                      <a:rPr lang="en-US" i="1"/>
                      <m:t>𝜃</m:t>
                    </m:r>
                    <m:r>
                      <a:rPr lang="en-US"/>
                      <m:t>ₒ(</m:t>
                    </m:r>
                    <m:r>
                      <m:rPr>
                        <m:sty m:val="p"/>
                      </m:rPr>
                      <a:rPr lang="en-US"/>
                      <m:t>y</m:t>
                    </m:r>
                    <m:r>
                      <a:rPr lang="en-US"/>
                      <m:t>)=</m:t>
                    </m:r>
                    <m:f>
                      <m:fPr>
                        <m:ctrlPr>
                          <a:rPr lang="en-IN" i="1"/>
                        </m:ctrlPr>
                      </m:fPr>
                      <m:num>
                        <m:d>
                          <m:dPr>
                            <m:ctrlPr>
                              <a:rPr lang="en-IN" i="1"/>
                            </m:ctrlPr>
                          </m:dPr>
                          <m:e>
                            <m:r>
                              <a:rPr lang="en-US" i="1"/>
                              <m:t>1</m:t>
                            </m:r>
                            <m:r>
                              <a:rPr lang="en-US" i="1"/>
                              <m:t>+</m:t>
                            </m:r>
                            <m:r>
                              <a:rPr lang="en-US" i="1"/>
                              <m:t>𝑦</m:t>
                            </m:r>
                          </m:e>
                        </m:d>
                        <m:r>
                          <a:rPr lang="en-US" i="1"/>
                          <m:t>𝑚</m:t>
                        </m:r>
                        <m:r>
                          <a:rPr lang="en-US" i="1"/>
                          <m:t>+</m:t>
                        </m:r>
                        <m:d>
                          <m:dPr>
                            <m:ctrlPr>
                              <a:rPr lang="en-IN" i="1"/>
                            </m:ctrlPr>
                          </m:dPr>
                          <m:e>
                            <m:r>
                              <a:rPr lang="en-US" i="1"/>
                              <m:t>1</m:t>
                            </m:r>
                            <m:r>
                              <a:rPr lang="en-US" i="1"/>
                              <m:t>−</m:t>
                            </m:r>
                            <m:r>
                              <a:rPr lang="en-US" i="1"/>
                              <m:t>𝑦</m:t>
                            </m:r>
                          </m:e>
                        </m:d>
                      </m:num>
                      <m:den>
                        <m:r>
                          <a:rPr lang="en-US" i="1"/>
                          <m:t>2</m:t>
                        </m:r>
                      </m:den>
                    </m:f>
                  </m:oMath>
                </a14:m>
                <a:endParaRPr lang="en-US" sz="1600" dirty="0">
                  <a:effectLst/>
                  <a:latin typeface="Roboto" panose="02000000000000000000" pitchFamily="2" charset="0"/>
                  <a:ea typeface="Roboto" panose="02000000000000000000" pitchFamily="2" charset="0"/>
                  <a:cs typeface="Gautami" panose="020B0502040204020203" pitchFamily="34" charset="0"/>
                </a:endParaRPr>
              </a:p>
              <a:p>
                <a:endParaRPr lang="en-US" sz="1600" dirty="0">
                  <a:effectLst/>
                  <a:latin typeface="Roboto" panose="02000000000000000000" pitchFamily="2" charset="0"/>
                  <a:ea typeface="Roboto" panose="02000000000000000000" pitchFamily="2" charset="0"/>
                  <a:cs typeface="Gautami" panose="020B0502040204020203" pitchFamily="34" charset="0"/>
                </a:endParaRPr>
              </a:p>
              <a:p>
                <a:r>
                  <a:rPr lang="en-US" sz="1800" dirty="0">
                    <a:latin typeface="Times New Roman" panose="02020603050405020304" pitchFamily="18" charset="0"/>
                    <a:ea typeface="Times New Roman" panose="02020603050405020304" pitchFamily="18" charset="0"/>
                    <a:cs typeface="Gautami" panose="020B0502040204020203" pitchFamily="34" charset="0"/>
                  </a:rPr>
                  <a:t>  </a:t>
                </a:r>
                <a:r>
                  <a:rPr lang="en-US" sz="1600" dirty="0">
                    <a:latin typeface="Times New Roman" panose="02020603050405020304" pitchFamily="18" charset="0"/>
                    <a:ea typeface="Times New Roman" panose="02020603050405020304" pitchFamily="18" charset="0"/>
                    <a:cs typeface="Gautami" panose="020B0502040204020203" pitchFamily="34" charset="0"/>
                  </a:rPr>
                  <a:t>Then,    </a:t>
                </a:r>
                <a:r>
                  <a:rPr lang="en-US" sz="1600" dirty="0">
                    <a:effectLst/>
                    <a:latin typeface="Times New Roman" panose="02020603050405020304" pitchFamily="18" charset="0"/>
                    <a:ea typeface="Times New Roman" panose="02020603050405020304" pitchFamily="18" charset="0"/>
                  </a:rPr>
                  <a:t>£</a:t>
                </a:r>
                <a:r>
                  <a:rPr lang="en-US" sz="1600" baseline="-25000" dirty="0">
                    <a:effectLst/>
                    <a:latin typeface="Times New Roman" panose="02020603050405020304" pitchFamily="18" charset="0"/>
                    <a:ea typeface="Times New Roman" panose="02020603050405020304" pitchFamily="18" charset="0"/>
                  </a:rPr>
                  <a:t>u</a:t>
                </a:r>
                <a:r>
                  <a:rPr lang="en-US" sz="1600" dirty="0">
                    <a:effectLst/>
                    <a:latin typeface="Times New Roman" panose="02020603050405020304" pitchFamily="18" charset="0"/>
                    <a:ea typeface="Times New Roman" panose="02020603050405020304" pitchFamily="18" charset="0"/>
                  </a:rPr>
                  <a:t> = u″(y), £</a:t>
                </a:r>
                <a:r>
                  <a:rPr lang="en-US" sz="1600" baseline="-25000" dirty="0">
                    <a:effectLst/>
                    <a:latin typeface="Times New Roman" panose="02020603050405020304" pitchFamily="18" charset="0"/>
                    <a:ea typeface="Times New Roman" panose="02020603050405020304" pitchFamily="18" charset="0"/>
                  </a:rPr>
                  <a:t>θ</a:t>
                </a:r>
                <a:r>
                  <a:rPr lang="en-US" sz="1600" dirty="0">
                    <a:effectLst/>
                    <a:latin typeface="Times New Roman" panose="02020603050405020304" pitchFamily="18" charset="0"/>
                    <a:ea typeface="Times New Roman" panose="02020603050405020304" pitchFamily="18" charset="0"/>
                  </a:rPr>
                  <a:t> =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en-US" sz="1600" dirty="0">
                    <a:effectLst/>
                    <a:latin typeface="Times New Roman" panose="02020603050405020304" pitchFamily="18" charset="0"/>
                    <a:ea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rPr>
                  <a:t>	</a:t>
                </a:r>
              </a:p>
              <a:p>
                <a:endParaRPr lang="en-US" sz="1800" dirty="0">
                  <a:latin typeface="Times New Roman" panose="02020603050405020304" pitchFamily="18" charset="0"/>
                  <a:ea typeface="Times New Roman" panose="02020603050405020304" pitchFamily="18" charset="0"/>
                  <a:cs typeface="Gautami" panose="020B0502040204020203" pitchFamily="34" charset="0"/>
                </a:endParaRPr>
              </a:p>
              <a:p>
                <a:r>
                  <a:rPr lang="en-US" sz="1600" dirty="0">
                    <a:effectLst/>
                    <a:latin typeface="Roboto" panose="02000000000000000000" pitchFamily="2" charset="0"/>
                    <a:ea typeface="Roboto" panose="02000000000000000000" pitchFamily="2" charset="0"/>
                    <a:cs typeface="Gautami" panose="020B0502040204020203" pitchFamily="34" charset="0"/>
                  </a:rPr>
                  <a:t>The convergence control non-zero auxiliary parameters </a:t>
                </a:r>
                <a:r>
                  <a:rPr lang="en-US" sz="1600" dirty="0" err="1">
                    <a:effectLst/>
                    <a:latin typeface="Roboto" panose="02000000000000000000" pitchFamily="2" charset="0"/>
                    <a:ea typeface="Roboto" panose="02000000000000000000" pitchFamily="2" charset="0"/>
                    <a:cs typeface="Gautami" panose="020B0502040204020203" pitchFamily="34" charset="0"/>
                  </a:rPr>
                  <a:t>ℏ</a:t>
                </a:r>
                <a:r>
                  <a:rPr lang="en-US" sz="1600" baseline="-25000" dirty="0" err="1">
                    <a:effectLst/>
                    <a:latin typeface="Roboto" panose="02000000000000000000" pitchFamily="2" charset="0"/>
                    <a:ea typeface="Roboto" panose="02000000000000000000" pitchFamily="2" charset="0"/>
                    <a:cs typeface="Gautami" panose="020B0502040204020203" pitchFamily="34" charset="0"/>
                  </a:rPr>
                  <a:t>u</a:t>
                </a:r>
                <a:r>
                  <a:rPr lang="en-US" sz="1600" dirty="0">
                    <a:effectLst/>
                    <a:latin typeface="Roboto" panose="02000000000000000000" pitchFamily="2" charset="0"/>
                    <a:ea typeface="Roboto" panose="02000000000000000000" pitchFamily="2" charset="0"/>
                    <a:cs typeface="Gautami" panose="020B0502040204020203" pitchFamily="34" charset="0"/>
                  </a:rPr>
                  <a:t>, </a:t>
                </a:r>
                <a:r>
                  <a:rPr lang="en-US" sz="1600" dirty="0" err="1">
                    <a:effectLst/>
                    <a:latin typeface="Roboto" panose="02000000000000000000" pitchFamily="2" charset="0"/>
                    <a:ea typeface="Roboto" panose="02000000000000000000" pitchFamily="2" charset="0"/>
                    <a:cs typeface="Gautami" panose="020B0502040204020203" pitchFamily="34" charset="0"/>
                  </a:rPr>
                  <a:t>ℏ</a:t>
                </a:r>
                <a:r>
                  <a:rPr lang="en-US" sz="1600" baseline="-25000" dirty="0" err="1">
                    <a:effectLst/>
                    <a:latin typeface="Roboto" panose="02000000000000000000" pitchFamily="2" charset="0"/>
                    <a:ea typeface="Roboto" panose="02000000000000000000" pitchFamily="2" charset="0"/>
                    <a:cs typeface="Gautami" panose="020B0502040204020203" pitchFamily="34" charset="0"/>
                  </a:rPr>
                  <a:t>θ</a:t>
                </a:r>
                <a:r>
                  <a:rPr lang="en-US" sz="1600" dirty="0">
                    <a:effectLst/>
                    <a:latin typeface="Roboto" panose="02000000000000000000" pitchFamily="2" charset="0"/>
                    <a:ea typeface="Roboto" panose="02000000000000000000" pitchFamily="2" charset="0"/>
                    <a:cs typeface="Gautami" panose="020B0502040204020203" pitchFamily="34" charset="0"/>
                  </a:rPr>
                  <a:t> and nonlinear operators N</a:t>
                </a:r>
                <a:r>
                  <a:rPr lang="en-US" sz="1600" baseline="-25000" dirty="0">
                    <a:effectLst/>
                    <a:latin typeface="Roboto" panose="02000000000000000000" pitchFamily="2" charset="0"/>
                    <a:ea typeface="Roboto" panose="02000000000000000000" pitchFamily="2" charset="0"/>
                    <a:cs typeface="Gautami" panose="020B0502040204020203" pitchFamily="34" charset="0"/>
                  </a:rPr>
                  <a:t>u</a:t>
                </a:r>
                <a:r>
                  <a:rPr lang="en-US" sz="1600" dirty="0">
                    <a:effectLst/>
                    <a:latin typeface="Roboto" panose="02000000000000000000" pitchFamily="2" charset="0"/>
                    <a:ea typeface="Roboto" panose="02000000000000000000" pitchFamily="2" charset="0"/>
                    <a:cs typeface="Gautami" panose="020B0502040204020203" pitchFamily="34" charset="0"/>
                  </a:rPr>
                  <a:t>, </a:t>
                </a:r>
                <a:r>
                  <a:rPr lang="en-US" sz="1600" dirty="0" err="1">
                    <a:effectLst/>
                    <a:latin typeface="Roboto" panose="02000000000000000000" pitchFamily="2" charset="0"/>
                    <a:ea typeface="Roboto" panose="02000000000000000000" pitchFamily="2" charset="0"/>
                    <a:cs typeface="Gautami" panose="020B0502040204020203" pitchFamily="34" charset="0"/>
                  </a:rPr>
                  <a:t>N</a:t>
                </a:r>
                <a:r>
                  <a:rPr lang="en-US" sz="1600" baseline="-25000" dirty="0" err="1">
                    <a:effectLst/>
                    <a:latin typeface="Roboto" panose="02000000000000000000" pitchFamily="2" charset="0"/>
                    <a:ea typeface="Roboto" panose="02000000000000000000" pitchFamily="2" charset="0"/>
                    <a:cs typeface="Gautami" panose="020B0502040204020203" pitchFamily="34" charset="0"/>
                  </a:rPr>
                  <a:t>θ</a:t>
                </a:r>
                <a:r>
                  <a:rPr lang="en-US" sz="1600" dirty="0">
                    <a:effectLst/>
                    <a:latin typeface="Roboto" panose="02000000000000000000" pitchFamily="2" charset="0"/>
                    <a:ea typeface="Roboto" panose="02000000000000000000" pitchFamily="2" charset="0"/>
                    <a:cs typeface="Gautami" panose="020B0502040204020203" pitchFamily="34" charset="0"/>
                  </a:rPr>
                  <a:t> of velocity, temperature with embedding parameter ξ </a:t>
                </a:r>
                <a:r>
                  <a:rPr lang="en-US" sz="1600" dirty="0">
                    <a:effectLst/>
                    <a:latin typeface="Roboto" panose="02000000000000000000" pitchFamily="2" charset="0"/>
                    <a:ea typeface="Roboto" panose="02000000000000000000" pitchFamily="2" charset="0"/>
                    <a:cs typeface="Times New Roman" panose="02020603050405020304" pitchFamily="18" charset="0"/>
                  </a:rPr>
                  <a:t>∈</a:t>
                </a:r>
                <a:r>
                  <a:rPr lang="en-US" sz="1600" dirty="0">
                    <a:effectLst/>
                    <a:latin typeface="Roboto" panose="02000000000000000000" pitchFamily="2" charset="0"/>
                    <a:ea typeface="Roboto" panose="02000000000000000000" pitchFamily="2" charset="0"/>
                    <a:cs typeface="Gautami" panose="020B0502040204020203" pitchFamily="34" charset="0"/>
                  </a:rPr>
                  <a:t> [0, 1] yields the following zeroth-order deformations:</a:t>
                </a:r>
              </a:p>
              <a:p>
                <a:endParaRPr lang="en-US" sz="1600" dirty="0">
                  <a:effectLst/>
                  <a:latin typeface="Roboto" panose="02000000000000000000" pitchFamily="2" charset="0"/>
                  <a:ea typeface="Roboto" panose="02000000000000000000" pitchFamily="2" charset="0"/>
                  <a:cs typeface="Gautami" panose="020B0502040204020203" pitchFamily="34" charset="0"/>
                </a:endParaRPr>
              </a:p>
              <a:p>
                <a:r>
                  <a:rPr lang="en-US" sz="1600" dirty="0">
                    <a:latin typeface="Roboto" panose="02000000000000000000" pitchFamily="2" charset="0"/>
                    <a:ea typeface="Roboto" panose="02000000000000000000" pitchFamily="2" charset="0"/>
                    <a:cs typeface="Gautami" panose="020B0502040204020203" pitchFamily="34" charset="0"/>
                  </a:rPr>
                  <a:t>                </a:t>
                </a:r>
                <a14:m>
                  <m:oMath xmlns:m="http://schemas.openxmlformats.org/officeDocument/2006/math">
                    <m:eqArr>
                      <m:eqArrPr>
                        <m:ctrlPr>
                          <a:rPr lang="en-IN" sz="1600" i="1" smtClean="0">
                            <a:effectLst/>
                            <a:latin typeface="Cambria Math" panose="02040503050406030204" pitchFamily="18" charset="0"/>
                            <a:cs typeface="Times New Roman" panose="02020603050405020304" pitchFamily="18" charset="0"/>
                          </a:rPr>
                        </m:ctrlPr>
                      </m:eqArrPr>
                      <m:e>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1</m:t>
                        </m:r>
                        <m:r>
                          <m:rPr>
                            <m:nor/>
                          </m:rPr>
                          <a:rPr lang="en-US" sz="1600" i="1">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ξ</m:t>
                        </m:r>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m:t>
                        </m:r>
                        <m:r>
                          <m:rPr>
                            <m:nor/>
                          </m:rPr>
                          <a:rPr lang="en-US" sz="1600" baseline="-25000">
                            <a:effectLst/>
                            <a:latin typeface="Times New Roman" panose="02020603050405020304" pitchFamily="18" charset="0"/>
                            <a:ea typeface="Times New Roman" panose="02020603050405020304" pitchFamily="18" charset="0"/>
                          </a:rPr>
                          <m:t>u</m:t>
                        </m:r>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u</m:t>
                        </m:r>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y</m:t>
                        </m:r>
                        <m:r>
                          <m:rPr>
                            <m:nor/>
                          </m:rPr>
                          <a:rPr lang="en-US" sz="1600">
                            <a:effectLst/>
                            <a:latin typeface="Times New Roman" panose="02020603050405020304" pitchFamily="18" charset="0"/>
                            <a:ea typeface="Times New Roman" panose="02020603050405020304" pitchFamily="18" charset="0"/>
                          </a:rPr>
                          <m:t>, </m:t>
                        </m:r>
                        <m:r>
                          <m:rPr>
                            <m:nor/>
                          </m:rPr>
                          <a:rPr lang="en-US" sz="1600">
                            <a:effectLst/>
                            <a:latin typeface="Times New Roman" panose="02020603050405020304" pitchFamily="18" charset="0"/>
                            <a:ea typeface="Times New Roman" panose="02020603050405020304" pitchFamily="18" charset="0"/>
                          </a:rPr>
                          <m:t>ξ</m:t>
                        </m:r>
                        <m:r>
                          <m:rPr>
                            <m:nor/>
                          </m:rPr>
                          <a:rPr lang="en-US" sz="1600">
                            <a:effectLst/>
                            <a:latin typeface="Times New Roman" panose="02020603050405020304" pitchFamily="18" charset="0"/>
                            <a:ea typeface="Times New Roman" panose="02020603050405020304" pitchFamily="18" charset="0"/>
                          </a:rPr>
                          <m:t>) </m:t>
                        </m:r>
                        <m:r>
                          <m:rPr>
                            <m:nor/>
                          </m:rPr>
                          <a:rPr lang="en-US" sz="1600">
                            <a:effectLst/>
                            <a:latin typeface="Times New Roman" panose="02020603050405020304" pitchFamily="18" charset="0"/>
                            <a:ea typeface="Times New Roman" panose="02020603050405020304" pitchFamily="18" charset="0"/>
                          </a:rPr>
                          <m:t>– </m:t>
                        </m:r>
                        <m:r>
                          <m:rPr>
                            <m:nor/>
                          </m:rPr>
                          <a:rPr lang="en-US" sz="1600">
                            <a:effectLst/>
                            <a:latin typeface="Times New Roman" panose="02020603050405020304" pitchFamily="18" charset="0"/>
                            <a:ea typeface="Times New Roman" panose="02020603050405020304" pitchFamily="18" charset="0"/>
                          </a:rPr>
                          <m:t>u</m:t>
                        </m:r>
                        <m:r>
                          <m:rPr>
                            <m:nor/>
                          </m:rPr>
                          <a:rPr lang="en-US" sz="1600">
                            <a:effectLst/>
                            <a:latin typeface="Times New Roman" panose="02020603050405020304" pitchFamily="18" charset="0"/>
                            <a:ea typeface="Times New Roman" panose="02020603050405020304" pitchFamily="18" charset="0"/>
                          </a:rPr>
                          <m:t>ₒ(</m:t>
                        </m:r>
                        <m:r>
                          <m:rPr>
                            <m:nor/>
                          </m:rPr>
                          <a:rPr lang="en-US" sz="1600">
                            <a:effectLst/>
                            <a:latin typeface="Times New Roman" panose="02020603050405020304" pitchFamily="18" charset="0"/>
                            <a:ea typeface="Times New Roman" panose="02020603050405020304" pitchFamily="18" charset="0"/>
                          </a:rPr>
                          <m:t>y</m:t>
                        </m:r>
                        <m:r>
                          <m:rPr>
                            <m:nor/>
                          </m:rPr>
                          <a:rPr lang="en-US" sz="1600">
                            <a:effectLst/>
                            <a:latin typeface="Times New Roman" panose="02020603050405020304" pitchFamily="18" charset="0"/>
                            <a:ea typeface="Times New Roman" panose="02020603050405020304" pitchFamily="18" charset="0"/>
                          </a:rPr>
                          <m:t>)] = </m:t>
                        </m:r>
                        <m:r>
                          <m:rPr>
                            <m:nor/>
                          </m:rPr>
                          <a:rPr lang="en-US" sz="1600">
                            <a:effectLst/>
                            <a:latin typeface="Times New Roman" panose="02020603050405020304" pitchFamily="18" charset="0"/>
                            <a:ea typeface="Times New Roman" panose="02020603050405020304" pitchFamily="18" charset="0"/>
                          </a:rPr>
                          <m:t>ξ</m:t>
                        </m:r>
                        <m:r>
                          <m:rPr>
                            <m:nor/>
                          </m:rPr>
                          <a:rPr lang="en-US" sz="1600">
                            <a:effectLst/>
                            <a:latin typeface="Times New Roman" panose="02020603050405020304" pitchFamily="18" charset="0"/>
                            <a:ea typeface="Times New Roman" panose="02020603050405020304" pitchFamily="18" charset="0"/>
                          </a:rPr>
                          <m:t>ℏ</m:t>
                        </m:r>
                        <m:r>
                          <m:rPr>
                            <m:nor/>
                          </m:rPr>
                          <a:rPr lang="en-US" sz="1600" baseline="-25000">
                            <a:effectLst/>
                            <a:latin typeface="Times New Roman" panose="02020603050405020304" pitchFamily="18" charset="0"/>
                            <a:ea typeface="Times New Roman" panose="02020603050405020304" pitchFamily="18" charset="0"/>
                          </a:rPr>
                          <m:t>u</m:t>
                        </m:r>
                        <m:r>
                          <m:rPr>
                            <m:nor/>
                          </m:rPr>
                          <a:rPr lang="en-US" sz="1600">
                            <a:effectLst/>
                            <a:latin typeface="Times New Roman" panose="02020603050405020304" pitchFamily="18" charset="0"/>
                            <a:ea typeface="Times New Roman" panose="02020603050405020304" pitchFamily="18" charset="0"/>
                          </a:rPr>
                          <m:t>N</m:t>
                        </m:r>
                        <m:r>
                          <m:rPr>
                            <m:nor/>
                          </m:rPr>
                          <a:rPr lang="en-US" sz="1600" baseline="-25000">
                            <a:effectLst/>
                            <a:latin typeface="Times New Roman" panose="02020603050405020304" pitchFamily="18" charset="0"/>
                            <a:ea typeface="Times New Roman" panose="02020603050405020304" pitchFamily="18" charset="0"/>
                          </a:rPr>
                          <m:t>u</m:t>
                        </m:r>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u</m:t>
                        </m:r>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y</m:t>
                        </m:r>
                        <m:r>
                          <m:rPr>
                            <m:nor/>
                          </m:rPr>
                          <a:rPr lang="en-US" sz="1600">
                            <a:effectLst/>
                            <a:latin typeface="Times New Roman" panose="02020603050405020304" pitchFamily="18" charset="0"/>
                            <a:ea typeface="Times New Roman" panose="02020603050405020304" pitchFamily="18" charset="0"/>
                          </a:rPr>
                          <m:t>, </m:t>
                        </m:r>
                        <m:r>
                          <m:rPr>
                            <m:nor/>
                          </m:rPr>
                          <a:rPr lang="en-US" sz="1600">
                            <a:effectLst/>
                            <a:latin typeface="Times New Roman" panose="02020603050405020304" pitchFamily="18" charset="0"/>
                            <a:ea typeface="Times New Roman" panose="02020603050405020304" pitchFamily="18" charset="0"/>
                          </a:rPr>
                          <m:t>ξ</m:t>
                        </m:r>
                        <m:r>
                          <m:rPr>
                            <m:nor/>
                          </m:rPr>
                          <a:rPr lang="en-US" sz="1600">
                            <a:effectLst/>
                            <a:latin typeface="Times New Roman" panose="02020603050405020304" pitchFamily="18" charset="0"/>
                            <a:ea typeface="Times New Roman" panose="02020603050405020304" pitchFamily="18" charset="0"/>
                          </a:rPr>
                          <m:t>) , </m:t>
                        </m:r>
                        <m:r>
                          <m:rPr>
                            <m:nor/>
                          </m:rPr>
                          <a:rPr lang="en-US" sz="1600">
                            <a:effectLst/>
                            <a:latin typeface="Times New Roman" panose="02020603050405020304" pitchFamily="18" charset="0"/>
                            <a:ea typeface="Times New Roman" panose="02020603050405020304" pitchFamily="18" charset="0"/>
                          </a:rPr>
                          <m:t>θ</m:t>
                        </m:r>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y</m:t>
                        </m:r>
                        <m:r>
                          <m:rPr>
                            <m:nor/>
                          </m:rPr>
                          <a:rPr lang="en-US" sz="1600">
                            <a:effectLst/>
                            <a:latin typeface="Times New Roman" panose="02020603050405020304" pitchFamily="18" charset="0"/>
                            <a:ea typeface="Times New Roman" panose="02020603050405020304" pitchFamily="18" charset="0"/>
                          </a:rPr>
                          <m:t>, </m:t>
                        </m:r>
                        <m:r>
                          <m:rPr>
                            <m:nor/>
                          </m:rPr>
                          <a:rPr lang="en-US" sz="1600">
                            <a:effectLst/>
                            <a:latin typeface="Times New Roman" panose="02020603050405020304" pitchFamily="18" charset="0"/>
                            <a:ea typeface="Times New Roman" panose="02020603050405020304" pitchFamily="18" charset="0"/>
                          </a:rPr>
                          <m:t>ξ</m:t>
                        </m:r>
                        <m:r>
                          <m:rPr>
                            <m:nor/>
                          </m:rPr>
                          <a:rPr lang="en-US" sz="1600">
                            <a:effectLst/>
                            <a:latin typeface="Times New Roman" panose="02020603050405020304" pitchFamily="18" charset="0"/>
                            <a:ea typeface="Times New Roman" panose="02020603050405020304" pitchFamily="18" charset="0"/>
                          </a:rPr>
                          <m:t>)]  </m:t>
                        </m:r>
                      </m:e>
                      <m:e>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1</m:t>
                        </m:r>
                        <m:r>
                          <m:rPr>
                            <m:nor/>
                          </m:rPr>
                          <a:rPr lang="en-US" sz="1600" i="1">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ξ</m:t>
                        </m:r>
                        <m:r>
                          <m:rPr>
                            <m:nor/>
                          </m:rPr>
                          <a:rPr lang="en-US" sz="1600">
                            <a:effectLst/>
                            <a:latin typeface="Times New Roman" panose="02020603050405020304" pitchFamily="18" charset="0"/>
                            <a:ea typeface="Times New Roman" panose="02020603050405020304" pitchFamily="18" charset="0"/>
                          </a:rPr>
                          <m:t>)£</m:t>
                        </m:r>
                        <m:r>
                          <m:rPr>
                            <m:nor/>
                          </m:rPr>
                          <a:rPr lang="en-US" sz="1600" baseline="-25000">
                            <a:effectLst/>
                            <a:latin typeface="Times New Roman" panose="02020603050405020304" pitchFamily="18" charset="0"/>
                            <a:ea typeface="Times New Roman" panose="02020603050405020304" pitchFamily="18" charset="0"/>
                          </a:rPr>
                          <m:t>θ</m:t>
                        </m:r>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θ</m:t>
                        </m:r>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y</m:t>
                        </m:r>
                        <m:r>
                          <m:rPr>
                            <m:nor/>
                          </m:rPr>
                          <a:rPr lang="en-US" sz="1600">
                            <a:effectLst/>
                            <a:latin typeface="Times New Roman" panose="02020603050405020304" pitchFamily="18" charset="0"/>
                            <a:ea typeface="Times New Roman" panose="02020603050405020304" pitchFamily="18" charset="0"/>
                          </a:rPr>
                          <m:t>, </m:t>
                        </m:r>
                        <m:r>
                          <m:rPr>
                            <m:nor/>
                          </m:rPr>
                          <a:rPr lang="en-US" sz="1600">
                            <a:effectLst/>
                            <a:latin typeface="Times New Roman" panose="02020603050405020304" pitchFamily="18" charset="0"/>
                            <a:ea typeface="Times New Roman" panose="02020603050405020304" pitchFamily="18" charset="0"/>
                          </a:rPr>
                          <m:t>ξ</m:t>
                        </m:r>
                        <m:r>
                          <m:rPr>
                            <m:nor/>
                          </m:rPr>
                          <a:rPr lang="en-US" sz="1600">
                            <a:effectLst/>
                            <a:latin typeface="Times New Roman" panose="02020603050405020304" pitchFamily="18" charset="0"/>
                            <a:ea typeface="Times New Roman" panose="02020603050405020304" pitchFamily="18" charset="0"/>
                          </a:rPr>
                          <m:t>) </m:t>
                        </m:r>
                        <m:r>
                          <m:rPr>
                            <m:nor/>
                          </m:rPr>
                          <a:rPr lang="en-US" sz="1600" i="1">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  </m:t>
                        </m:r>
                        <m:r>
                          <m:rPr>
                            <m:nor/>
                          </m:rPr>
                          <a:rPr lang="en-US" sz="1600">
                            <a:effectLst/>
                            <a:latin typeface="Times New Roman" panose="02020603050405020304" pitchFamily="18" charset="0"/>
                            <a:ea typeface="Times New Roman" panose="02020603050405020304" pitchFamily="18" charset="0"/>
                          </a:rPr>
                          <m:t>θ</m:t>
                        </m:r>
                        <m:r>
                          <m:rPr>
                            <m:nor/>
                          </m:rPr>
                          <a:rPr lang="en-US" sz="1600">
                            <a:effectLst/>
                            <a:latin typeface="Times New Roman" panose="02020603050405020304" pitchFamily="18" charset="0"/>
                            <a:ea typeface="Times New Roman" panose="02020603050405020304" pitchFamily="18" charset="0"/>
                          </a:rPr>
                          <m:t>ₒ(</m:t>
                        </m:r>
                        <m:r>
                          <m:rPr>
                            <m:nor/>
                          </m:rPr>
                          <a:rPr lang="en-US" sz="1600">
                            <a:effectLst/>
                            <a:latin typeface="Times New Roman" panose="02020603050405020304" pitchFamily="18" charset="0"/>
                            <a:ea typeface="Times New Roman" panose="02020603050405020304" pitchFamily="18" charset="0"/>
                          </a:rPr>
                          <m:t>y</m:t>
                        </m:r>
                        <m:r>
                          <m:rPr>
                            <m:nor/>
                          </m:rPr>
                          <a:rPr lang="en-US" sz="1600">
                            <a:effectLst/>
                            <a:latin typeface="Times New Roman" panose="02020603050405020304" pitchFamily="18" charset="0"/>
                            <a:ea typeface="Times New Roman" panose="02020603050405020304" pitchFamily="18" charset="0"/>
                          </a:rPr>
                          <m:t>)] = </m:t>
                        </m:r>
                        <m:r>
                          <m:rPr>
                            <m:nor/>
                          </m:rPr>
                          <a:rPr lang="en-US" sz="1600">
                            <a:effectLst/>
                            <a:latin typeface="Times New Roman" panose="02020603050405020304" pitchFamily="18" charset="0"/>
                            <a:ea typeface="Times New Roman" panose="02020603050405020304" pitchFamily="18" charset="0"/>
                          </a:rPr>
                          <m:t>ξ</m:t>
                        </m:r>
                        <m:r>
                          <m:rPr>
                            <m:nor/>
                          </m:rPr>
                          <a:rPr lang="en-US" sz="1600">
                            <a:effectLst/>
                            <a:latin typeface="Times New Roman" panose="02020603050405020304" pitchFamily="18" charset="0"/>
                            <a:ea typeface="Times New Roman" panose="02020603050405020304" pitchFamily="18" charset="0"/>
                          </a:rPr>
                          <m:t>ℏ</m:t>
                        </m:r>
                        <m:r>
                          <m:rPr>
                            <m:nor/>
                          </m:rPr>
                          <a:rPr lang="en-US" sz="1600" baseline="-25000">
                            <a:effectLst/>
                            <a:latin typeface="Times New Roman" panose="02020603050405020304" pitchFamily="18" charset="0"/>
                            <a:ea typeface="Times New Roman" panose="02020603050405020304" pitchFamily="18" charset="0"/>
                          </a:rPr>
                          <m:t>θ</m:t>
                        </m:r>
                        <m:r>
                          <m:rPr>
                            <m:nor/>
                          </m:rPr>
                          <a:rPr lang="en-US" sz="1600">
                            <a:effectLst/>
                            <a:latin typeface="Times New Roman" panose="02020603050405020304" pitchFamily="18" charset="0"/>
                            <a:ea typeface="Times New Roman" panose="02020603050405020304" pitchFamily="18" charset="0"/>
                          </a:rPr>
                          <m:t>N</m:t>
                        </m:r>
                        <m:r>
                          <m:rPr>
                            <m:nor/>
                          </m:rPr>
                          <a:rPr lang="en-US" sz="1600" baseline="-25000">
                            <a:effectLst/>
                            <a:latin typeface="Times New Roman" panose="02020603050405020304" pitchFamily="18" charset="0"/>
                            <a:ea typeface="Times New Roman" panose="02020603050405020304" pitchFamily="18" charset="0"/>
                          </a:rPr>
                          <m:t>θ</m:t>
                        </m:r>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u</m:t>
                        </m:r>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y</m:t>
                        </m:r>
                        <m:r>
                          <m:rPr>
                            <m:nor/>
                          </m:rPr>
                          <a:rPr lang="en-US" sz="1600">
                            <a:effectLst/>
                            <a:latin typeface="Times New Roman" panose="02020603050405020304" pitchFamily="18" charset="0"/>
                            <a:ea typeface="Times New Roman" panose="02020603050405020304" pitchFamily="18" charset="0"/>
                          </a:rPr>
                          <m:t>, </m:t>
                        </m:r>
                        <m:r>
                          <m:rPr>
                            <m:nor/>
                          </m:rPr>
                          <a:rPr lang="en-US" sz="1600">
                            <a:effectLst/>
                            <a:latin typeface="Times New Roman" panose="02020603050405020304" pitchFamily="18" charset="0"/>
                            <a:ea typeface="Times New Roman" panose="02020603050405020304" pitchFamily="18" charset="0"/>
                          </a:rPr>
                          <m:t>ξ</m:t>
                        </m:r>
                        <m:r>
                          <m:rPr>
                            <m:nor/>
                          </m:rPr>
                          <a:rPr lang="en-US" sz="1600">
                            <a:effectLst/>
                            <a:latin typeface="Times New Roman" panose="02020603050405020304" pitchFamily="18" charset="0"/>
                            <a:ea typeface="Times New Roman" panose="02020603050405020304" pitchFamily="18" charset="0"/>
                          </a:rPr>
                          <m:t>) , </m:t>
                        </m:r>
                        <m:r>
                          <m:rPr>
                            <m:nor/>
                          </m:rPr>
                          <a:rPr lang="en-US" sz="1600">
                            <a:effectLst/>
                            <a:latin typeface="Times New Roman" panose="02020603050405020304" pitchFamily="18" charset="0"/>
                            <a:ea typeface="Times New Roman" panose="02020603050405020304" pitchFamily="18" charset="0"/>
                          </a:rPr>
                          <m:t>θ</m:t>
                        </m:r>
                        <m:r>
                          <m:rPr>
                            <m:nor/>
                          </m:rPr>
                          <a:rPr lang="en-US" sz="1600">
                            <a:effectLst/>
                            <a:latin typeface="Times New Roman" panose="02020603050405020304" pitchFamily="18" charset="0"/>
                            <a:ea typeface="Times New Roman" panose="02020603050405020304" pitchFamily="18" charset="0"/>
                          </a:rPr>
                          <m:t>(</m:t>
                        </m:r>
                        <m:r>
                          <m:rPr>
                            <m:nor/>
                          </m:rPr>
                          <a:rPr lang="en-US" sz="1600">
                            <a:effectLst/>
                            <a:latin typeface="Times New Roman" panose="02020603050405020304" pitchFamily="18" charset="0"/>
                            <a:ea typeface="Times New Roman" panose="02020603050405020304" pitchFamily="18" charset="0"/>
                          </a:rPr>
                          <m:t>y</m:t>
                        </m:r>
                        <m:r>
                          <m:rPr>
                            <m:nor/>
                          </m:rPr>
                          <a:rPr lang="en-US" sz="1600">
                            <a:effectLst/>
                            <a:latin typeface="Times New Roman" panose="02020603050405020304" pitchFamily="18" charset="0"/>
                            <a:ea typeface="Times New Roman" panose="02020603050405020304" pitchFamily="18" charset="0"/>
                          </a:rPr>
                          <m:t>, </m:t>
                        </m:r>
                        <m:r>
                          <m:rPr>
                            <m:nor/>
                          </m:rPr>
                          <a:rPr lang="en-US" sz="1600">
                            <a:effectLst/>
                            <a:latin typeface="Times New Roman" panose="02020603050405020304" pitchFamily="18" charset="0"/>
                            <a:ea typeface="Times New Roman" panose="02020603050405020304" pitchFamily="18" charset="0"/>
                          </a:rPr>
                          <m:t>ξ</m:t>
                        </m:r>
                        <m:r>
                          <m:rPr>
                            <m:nor/>
                          </m:rPr>
                          <a:rPr lang="en-US" sz="1600">
                            <a:effectLst/>
                            <a:latin typeface="Times New Roman" panose="02020603050405020304" pitchFamily="18" charset="0"/>
                            <a:ea typeface="Times New Roman" panose="02020603050405020304" pitchFamily="18" charset="0"/>
                          </a:rPr>
                          <m:t>)]  </m:t>
                        </m:r>
                      </m:e>
                    </m:eqArr>
                  </m:oMath>
                </a14:m>
                <a:endParaRPr lang="en-IN" sz="1600" dirty="0">
                  <a:effectLst/>
                  <a:latin typeface="Roboto" panose="02000000000000000000" pitchFamily="2" charset="0"/>
                  <a:ea typeface="Roboto" panose="02000000000000000000" pitchFamily="2" charset="0"/>
                  <a:cs typeface="Gautami" panose="020B0502040204020203" pitchFamily="34" charset="0"/>
                </a:endParaRPr>
              </a:p>
              <a:p>
                <a:r>
                  <a:rPr lang="en-US" sz="1800" dirty="0">
                    <a:latin typeface="Times New Roman" panose="02020603050405020304" pitchFamily="18" charset="0"/>
                    <a:ea typeface="Times New Roman" panose="02020603050405020304" pitchFamily="18" charset="0"/>
                    <a:cs typeface="Gautami" panose="020B0502040204020203" pitchFamily="34" charset="0"/>
                  </a:rPr>
                  <a:t> </a:t>
                </a:r>
              </a:p>
              <a:p>
                <a:r>
                  <a:rPr lang="en-US" sz="1800" dirty="0">
                    <a:latin typeface="Times New Roman" panose="02020603050405020304" pitchFamily="18" charset="0"/>
                    <a:ea typeface="Times New Roman" panose="02020603050405020304" pitchFamily="18" charset="0"/>
                    <a:cs typeface="Gautami" panose="020B0502040204020203" pitchFamily="34" charset="0"/>
                  </a:rPr>
                  <a:t> </a:t>
                </a:r>
              </a:p>
              <a:p>
                <a:endParaRPr lang="en-US" sz="1800" dirty="0">
                  <a:effectLst/>
                  <a:latin typeface="Times New Roman" panose="02020603050405020304" pitchFamily="18" charset="0"/>
                  <a:ea typeface="Times New Roman" panose="02020603050405020304" pitchFamily="18" charset="0"/>
                  <a:cs typeface="Gautami" panose="020B0502040204020203" pitchFamily="34" charset="0"/>
                </a:endParaRPr>
              </a:p>
              <a:p>
                <a:endParaRPr lang="en-US" sz="1800" dirty="0">
                  <a:latin typeface="Times New Roman" panose="02020603050405020304" pitchFamily="18" charset="0"/>
                  <a:ea typeface="Times New Roman" panose="02020603050405020304" pitchFamily="18" charset="0"/>
                  <a:cs typeface="Gautami" panose="020B0502040204020203" pitchFamily="34" charset="0"/>
                </a:endParaRPr>
              </a:p>
              <a:p>
                <a:endParaRPr lang="en-US" sz="1800" dirty="0">
                  <a:effectLst/>
                  <a:latin typeface="Times New Roman" panose="02020603050405020304" pitchFamily="18" charset="0"/>
                  <a:ea typeface="Times New Roman" panose="02020603050405020304" pitchFamily="18" charset="0"/>
                  <a:cs typeface="Gautami" panose="020B0502040204020203" pitchFamily="34" charset="0"/>
                </a:endParaRPr>
              </a:p>
              <a:p>
                <a:endParaRPr lang="en-US" sz="1800" dirty="0">
                  <a:latin typeface="Times New Roman" panose="02020603050405020304" pitchFamily="18" charset="0"/>
                  <a:ea typeface="Times New Roman" panose="02020603050405020304" pitchFamily="18" charset="0"/>
                  <a:cs typeface="Gautami" panose="020B0502040204020203" pitchFamily="34" charset="0"/>
                </a:endParaRPr>
              </a:p>
              <a:p>
                <a:endParaRPr lang="en-US" sz="1800" dirty="0">
                  <a:effectLst/>
                  <a:latin typeface="Times New Roman" panose="02020603050405020304" pitchFamily="18" charset="0"/>
                  <a:ea typeface="Times New Roman" panose="02020603050405020304" pitchFamily="18" charset="0"/>
                  <a:cs typeface="Gautami" panose="020B0502040204020203" pitchFamily="34" charset="0"/>
                </a:endParaRPr>
              </a:p>
              <a:p>
                <a:endParaRPr lang="en-US" sz="1800" dirty="0">
                  <a:latin typeface="Times New Roman" panose="02020603050405020304" pitchFamily="18" charset="0"/>
                  <a:ea typeface="Times New Roman" panose="02020603050405020304" pitchFamily="18" charset="0"/>
                  <a:cs typeface="Gautami" panose="020B0502040204020203" pitchFamily="34" charset="0"/>
                </a:endParaRPr>
              </a:p>
              <a:p>
                <a:endParaRPr lang="en-US" sz="1800" dirty="0">
                  <a:effectLst/>
                  <a:latin typeface="Times New Roman" panose="02020603050405020304" pitchFamily="18" charset="0"/>
                  <a:ea typeface="Times New Roman" panose="02020603050405020304" pitchFamily="18" charset="0"/>
                  <a:cs typeface="Gautami" panose="020B0502040204020203" pitchFamily="34" charset="0"/>
                </a:endParaRPr>
              </a:p>
              <a:p>
                <a:endParaRPr lang="en-US" sz="1800" dirty="0">
                  <a:latin typeface="Times New Roman" panose="02020603050405020304" pitchFamily="18" charset="0"/>
                  <a:ea typeface="Times New Roman" panose="02020603050405020304" pitchFamily="18" charset="0"/>
                  <a:cs typeface="Gautami" panose="020B0502040204020203" pitchFamily="34" charset="0"/>
                </a:endParaRPr>
              </a:p>
              <a:p>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p:txBody>
          </p:sp>
        </mc:Choice>
        <mc:Fallback>
          <p:sp>
            <p:nvSpPr>
              <p:cNvPr id="7" name="TextBox 6">
                <a:extLst>
                  <a:ext uri="{FF2B5EF4-FFF2-40B4-BE49-F238E27FC236}">
                    <a16:creationId xmlns:a16="http://schemas.microsoft.com/office/drawing/2014/main" id="{7B083BD2-5AB3-43E7-9552-BD95770EF079}"/>
                  </a:ext>
                </a:extLst>
              </p:cNvPr>
              <p:cNvSpPr txBox="1">
                <a:spLocks noRot="1" noChangeAspect="1" noMove="1" noResize="1" noEditPoints="1" noAdjustHandles="1" noChangeArrowheads="1" noChangeShapeType="1" noTextEdit="1"/>
              </p:cNvSpPr>
              <p:nvPr/>
            </p:nvSpPr>
            <p:spPr>
              <a:xfrm>
                <a:off x="98250" y="783771"/>
                <a:ext cx="8743421" cy="6928692"/>
              </a:xfrm>
              <a:prstGeom prst="rect">
                <a:avLst/>
              </a:prstGeom>
              <a:blipFill>
                <a:blip r:embed="rId2"/>
                <a:stretch>
                  <a:fillRect l="-349" t="-264" r="-209"/>
                </a:stretch>
              </a:blipFill>
            </p:spPr>
            <p:txBody>
              <a:bodyPr/>
              <a:lstStyle/>
              <a:p>
                <a:r>
                  <a:rPr lang="en-IN">
                    <a:noFill/>
                  </a:rPr>
                  <a:t> </a:t>
                </a:r>
              </a:p>
            </p:txBody>
          </p:sp>
        </mc:Fallback>
      </mc:AlternateContent>
    </p:spTree>
    <p:extLst>
      <p:ext uri="{BB962C8B-B14F-4D97-AF65-F5344CB8AC3E}">
        <p14:creationId xmlns:p14="http://schemas.microsoft.com/office/powerpoint/2010/main" val="265934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D0073F9-25AC-4724-9345-50BE281D1AF2}"/>
                  </a:ext>
                </a:extLst>
              </p:cNvPr>
              <p:cNvSpPr txBox="1"/>
              <p:nvPr/>
            </p:nvSpPr>
            <p:spPr>
              <a:xfrm>
                <a:off x="417285" y="892629"/>
                <a:ext cx="8726715" cy="6905032"/>
              </a:xfrm>
              <a:prstGeom prst="rect">
                <a:avLst/>
              </a:prstGeom>
              <a:noFill/>
            </p:spPr>
            <p:txBody>
              <a:bodyPr wrap="square" rtlCol="0">
                <a:spAutoFit/>
              </a:bodyPr>
              <a:lstStyle/>
              <a:p>
                <a:r>
                  <a:rPr lang="en-IN" sz="1600" dirty="0"/>
                  <a:t> Here we have,</a:t>
                </a:r>
              </a:p>
              <a:p>
                <a:r>
                  <a:rPr lang="en-IN" sz="1600" dirty="0"/>
                  <a:t> </a:t>
                </a:r>
                <a14:m>
                  <m:oMath xmlns:m="http://schemas.openxmlformats.org/officeDocument/2006/math">
                    <m:eqArr>
                      <m:eqArrPr>
                        <m:ctrlPr>
                          <a:rPr lang="en-IN" sz="1600" i="1" smtClean="0">
                            <a:effectLst/>
                            <a:latin typeface="Cambria Math" panose="02040503050406030204" pitchFamily="18" charset="0"/>
                            <a:cs typeface="Times New Roman" panose="02020603050405020304" pitchFamily="18" charset="0"/>
                          </a:rPr>
                        </m:ctrlPr>
                      </m:eqArrPr>
                      <m:e>
                        <m:r>
                          <a:rPr lang="en-IN" sz="1600" b="0" i="1" smtClean="0">
                            <a:effectLst/>
                            <a:latin typeface="Cambria Math" panose="020405030504060302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For</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rPr>
                          <m:t>ξ</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rPr>
                              <m:t>ξ</m:t>
                            </m:r>
                          </m:e>
                        </m:d>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u</m:t>
                        </m:r>
                        <m:r>
                          <a:rPr lang="en-US" sz="1600">
                            <a:effectLst/>
                            <a:latin typeface="Cambria Math" panose="02040503050406030204" pitchFamily="18" charset="0"/>
                            <a:ea typeface="Times New Roman" panose="02020603050405020304" pitchFamily="18" charset="0"/>
                          </a:rPr>
                          <m:t>ₒ</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rPr>
                              <m:t>ξ</m:t>
                            </m:r>
                          </m:e>
                        </m:d>
                        <m:r>
                          <a:rPr lang="en-US" sz="16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600">
                            <a:effectLst/>
                            <a:latin typeface="Cambria Math" panose="02040503050406030204" pitchFamily="18" charset="0"/>
                            <a:ea typeface="Times New Roman" panose="02020603050405020304" pitchFamily="18" charset="0"/>
                          </a:rPr>
                          <m:t>ₒ</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e>
                      <m:e>
                        <m:r>
                          <a:rPr lang="en-IN" sz="16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For</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rPr>
                          <m:t>ξ</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rPr>
                              <m:t>ξ</m:t>
                            </m:r>
                          </m:e>
                        </m:d>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rPr>
                              <m:t>ξ</m:t>
                            </m:r>
                          </m:e>
                        </m:d>
                        <m:r>
                          <a:rPr lang="en-US" sz="16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e>
                        </m:d>
                      </m:e>
                    </m:eqArr>
                  </m:oMath>
                </a14:m>
                <a:endParaRPr lang="en-IN" sz="1600" dirty="0"/>
              </a:p>
              <a:p>
                <a:endParaRPr lang="en-IN" dirty="0"/>
              </a:p>
              <a:p>
                <a:r>
                  <a:rPr lang="en-IN" sz="1600" dirty="0"/>
                  <a:t>With </a:t>
                </a:r>
              </a:p>
              <a:p>
                <a:r>
                  <a:rPr lang="en-IN" dirty="0"/>
                  <a:t>     </a:t>
                </a:r>
                <a14:m>
                  <m:oMath xmlns:m="http://schemas.openxmlformats.org/officeDocument/2006/math">
                    <m:eqArr>
                      <m:eqArrPr>
                        <m:ctrlPr>
                          <a:rPr lang="en-IN" i="1" smtClean="0">
                            <a:effectLst/>
                            <a:latin typeface="Cambria Math" panose="02040503050406030204" pitchFamily="18" charset="0"/>
                            <a:cs typeface="Times New Roman" panose="02020603050405020304" pitchFamily="18" charset="0"/>
                          </a:rPr>
                        </m:ctrlPr>
                      </m:eqArrPr>
                      <m:e>
                        <m:r>
                          <m:rPr>
                            <m:nor/>
                          </m:rPr>
                          <a:rPr lang="en-US">
                            <a:effectLst/>
                            <a:latin typeface="Cambria Math" panose="02040503050406030204" pitchFamily="18" charset="0"/>
                            <a:ea typeface="Times New Roman" panose="02020603050405020304" pitchFamily="18" charset="0"/>
                            <a:cs typeface="Times New Roman" panose="02020603050405020304" pitchFamily="18" charset="0"/>
                          </a:rPr>
                          <m:t>N</m:t>
                        </m:r>
                        <m:r>
                          <m:rPr>
                            <m:nor/>
                          </m:rPr>
                          <a:rPr lang="en-US" baseline="-25000">
                            <a:effectLst/>
                            <a:latin typeface="Cambria Math" panose="02040503050406030204" pitchFamily="18" charset="0"/>
                            <a:ea typeface="Times New Roman" panose="02020603050405020304" pitchFamily="18" charset="0"/>
                            <a:cs typeface="Times New Roman" panose="02020603050405020304" pitchFamily="18" charset="0"/>
                          </a:rPr>
                          <m:t>u</m:t>
                        </m:r>
                        <m:r>
                          <a:rPr lang="en-US" baseline="-25000">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P</m:t>
                        </m:r>
                        <m:r>
                          <a:rPr lang="en-US">
                            <a:effectLst/>
                            <a:latin typeface="Cambria Math" panose="02040503050406030204" pitchFamily="18" charset="0"/>
                            <a:ea typeface="Times New Roman" panose="02020603050405020304" pitchFamily="18" charset="0"/>
                            <a:cs typeface="Times New Roman" panose="02020603050405020304" pitchFamily="18" charset="0"/>
                          </a:rPr>
                          <m:t>+</m:t>
                        </m:r>
                        <m:r>
                          <a:rPr lang="en-US">
                            <a:effectLst/>
                            <a:latin typeface="Cambria Math" panose="02040503050406030204" pitchFamily="18" charset="0"/>
                            <a:ea typeface="Times New Roman" panose="02020603050405020304" pitchFamily="18" charset="0"/>
                            <a:cs typeface="Times New Roman" panose="02020603050405020304" pitchFamily="18" charset="0"/>
                          </a:rPr>
                          <m:t>2</m:t>
                        </m:r>
                        <m:d>
                          <m:dPr>
                            <m:begChr m:val="["/>
                            <m:endChr m:val="]"/>
                            <m:ctrlPr>
                              <a:rPr lang="en-IN" i="1">
                                <a:effectLst/>
                                <a:latin typeface="Cambria Math" panose="02040503050406030204" pitchFamily="18" charset="0"/>
                                <a:cs typeface="Times New Roman" panose="02020603050405020304" pitchFamily="18" charset="0"/>
                              </a:rPr>
                            </m:ctrlPr>
                          </m:dPr>
                          <m:e>
                            <m:r>
                              <a:rPr lang="en-US">
                                <a:effectLst/>
                                <a:latin typeface="Cambria Math" panose="02040503050406030204" pitchFamily="18" charset="0"/>
                                <a:ea typeface="Times New Roman" panose="02020603050405020304" pitchFamily="18" charset="0"/>
                                <a:cs typeface="Times New Roman" panose="02020603050405020304" pitchFamily="18" charset="0"/>
                              </a:rPr>
                              <m:t>1</m:t>
                            </m:r>
                            <m:r>
                              <a:rPr lang="en-US">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i="1">
                                    <a:effectLst/>
                                    <a:latin typeface="Cambria Math" panose="02040503050406030204" pitchFamily="18" charset="0"/>
                                    <a:cs typeface="Times New Roman" panose="02020603050405020304" pitchFamily="18" charset="0"/>
                                  </a:rPr>
                                </m:ctrlPr>
                              </m:d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n</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a:effectLst/>
                                    <a:latin typeface="Cambria Math" panose="02040503050406030204" pitchFamily="18" charset="0"/>
                                    <a:ea typeface="Times New Roman" panose="02020603050405020304" pitchFamily="18" charset="0"/>
                                    <a:cs typeface="Times New Roman" panose="02020603050405020304" pitchFamily="18" charset="0"/>
                                  </a:rPr>
                                  <m:t>1</m:t>
                                </m:r>
                              </m:e>
                            </m:d>
                            <m:sSup>
                              <m:sSupPr>
                                <m:ctrlPr>
                                  <a:rPr lang="en-IN" i="1">
                                    <a:effectLst/>
                                    <a:latin typeface="Cambria Math" panose="02040503050406030204" pitchFamily="18" charset="0"/>
                                    <a:cs typeface="Times New Roman" panose="02020603050405020304" pitchFamily="18" charset="0"/>
                                  </a:rPr>
                                </m:ctrlPr>
                              </m:sSupPr>
                              <m:e>
                                <m:d>
                                  <m:dPr>
                                    <m:ctrlPr>
                                      <a:rPr lang="en-IN" i="1">
                                        <a:effectLst/>
                                        <a:latin typeface="Cambria Math" panose="02040503050406030204" pitchFamily="18" charset="0"/>
                                        <a:cs typeface="Times New Roman" panose="02020603050405020304" pitchFamily="18" charset="0"/>
                                      </a:rPr>
                                    </m:ctrlPr>
                                  </m:d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λ</m:t>
                                    </m:r>
                                    <m:f>
                                      <m:fPr>
                                        <m:ctrlPr>
                                          <a:rPr lang="en-IN" i="1">
                                            <a:effectLst/>
                                            <a:latin typeface="Cambria Math" panose="02040503050406030204" pitchFamily="18" charset="0"/>
                                            <a:cs typeface="Times New Roman" panose="02020603050405020304" pitchFamily="18" charset="0"/>
                                          </a:rPr>
                                        </m:ctrlPr>
                                      </m:fPr>
                                      <m:num>
                                        <m:r>
                                          <a:rPr lang="en-US">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i="1">
                                                <a:effectLst/>
                                                <a:latin typeface="Cambria Math" panose="02040503050406030204" pitchFamily="18" charset="0"/>
                                                <a:cs typeface="Times New Roman" panose="02020603050405020304" pitchFamily="18" charset="0"/>
                                              </a:rPr>
                                            </m:ctrlPr>
                                          </m:d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y</m:t>
                                            </m:r>
                                            <m:r>
                                              <a:rPr lang="en-US">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rPr>
                                              <m:t>ξ</m:t>
                                            </m:r>
                                          </m:e>
                                        </m:d>
                                      </m:num>
                                      <m:den>
                                        <m:r>
                                          <a:rPr lang="en-US">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y</m:t>
                                        </m:r>
                                      </m:den>
                                    </m:f>
                                  </m:e>
                                </m:d>
                              </m:e>
                              <m:sup>
                                <m:r>
                                  <a:rPr lang="en-US">
                                    <a:effectLst/>
                                    <a:latin typeface="Cambria Math" panose="02040503050406030204" pitchFamily="18" charset="0"/>
                                    <a:ea typeface="Times New Roman" panose="02020603050405020304" pitchFamily="18" charset="0"/>
                                    <a:cs typeface="Times New Roman" panose="02020603050405020304" pitchFamily="18" charset="0"/>
                                  </a:rPr>
                                  <m:t>2</m:t>
                                </m:r>
                              </m:sup>
                            </m:sSup>
                          </m:e>
                        </m:d>
                        <m:f>
                          <m:fPr>
                            <m:ctrlPr>
                              <a:rPr lang="en-IN" i="1">
                                <a:effectLst/>
                                <a:latin typeface="Cambria Math" panose="02040503050406030204" pitchFamily="18" charset="0"/>
                                <a:cs typeface="Times New Roman" panose="02020603050405020304" pitchFamily="18" charset="0"/>
                              </a:rPr>
                            </m:ctrlPr>
                          </m:fPr>
                          <m:num>
                            <m:sSup>
                              <m:sSupPr>
                                <m:ctrlPr>
                                  <a:rPr lang="en-IN" i="1">
                                    <a:effectLst/>
                                    <a:latin typeface="Cambria Math" panose="02040503050406030204" pitchFamily="18" charset="0"/>
                                    <a:cs typeface="Times New Roman" panose="02020603050405020304" pitchFamily="18" charset="0"/>
                                  </a:rPr>
                                </m:ctrlPr>
                              </m:sSupPr>
                              <m:e>
                                <m:r>
                                  <a:rPr lang="en-US">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a:effectLst/>
                                    <a:latin typeface="Cambria Math" panose="02040503050406030204" pitchFamily="18" charset="0"/>
                                    <a:ea typeface="Times New Roman" panose="02020603050405020304" pitchFamily="18" charset="0"/>
                                    <a:cs typeface="Times New Roman" panose="02020603050405020304" pitchFamily="18" charset="0"/>
                                  </a:rPr>
                                  <m:t>2</m:t>
                                </m:r>
                              </m:sup>
                            </m:sSup>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i="1">
                                    <a:effectLst/>
                                    <a:latin typeface="Cambria Math" panose="02040503050406030204" pitchFamily="18" charset="0"/>
                                    <a:cs typeface="Times New Roman" panose="02020603050405020304" pitchFamily="18" charset="0"/>
                                  </a:rPr>
                                </m:ctrlPr>
                              </m:d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y</m:t>
                                </m:r>
                                <m:r>
                                  <a:rPr lang="en-US">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rPr>
                                  <m:t>ξ</m:t>
                                </m:r>
                              </m:e>
                            </m:d>
                          </m:num>
                          <m:den>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effectLst/>
                                    <a:latin typeface="Cambria Math" panose="02040503050406030204" pitchFamily="18" charset="0"/>
                                    <a:cs typeface="Times New Roman" panose="02020603050405020304" pitchFamily="18" charset="0"/>
                                  </a:rPr>
                                </m:ctrlPr>
                              </m:sSup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y</m:t>
                                </m:r>
                              </m:e>
                              <m:sup>
                                <m:r>
                                  <a:rPr lang="en-US">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i="1">
                                <a:effectLst/>
                                <a:latin typeface="Cambria Math" panose="02040503050406030204" pitchFamily="18" charset="0"/>
                                <a:cs typeface="Times New Roman" panose="02020603050405020304" pitchFamily="18" charset="0"/>
                              </a:rPr>
                            </m:ctrlPr>
                          </m:d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M</m:t>
                            </m:r>
                            <m:r>
                              <a:rPr lang="en-US">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effectLst/>
                                    <a:latin typeface="Cambria Math" panose="02040503050406030204" pitchFamily="18" charset="0"/>
                                    <a:cs typeface="Times New Roman" panose="02020603050405020304" pitchFamily="18" charset="0"/>
                                  </a:rPr>
                                </m:ctrlPr>
                              </m:fPr>
                              <m:num>
                                <m:r>
                                  <a:rPr lang="en-US">
                                    <a:effectLst/>
                                    <a:latin typeface="Cambria Math" panose="02040503050406030204" pitchFamily="18" charset="0"/>
                                    <a:ea typeface="Times New Roman" panose="02020603050405020304" pitchFamily="18" charset="0"/>
                                    <a:cs typeface="Times New Roman" panose="02020603050405020304" pitchFamily="18" charset="0"/>
                                  </a:rPr>
                                  <m:t>1</m:t>
                                </m:r>
                                <m:r>
                                  <a:rPr lang="en-US">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i="1">
                                        <a:effectLst/>
                                        <a:latin typeface="Cambria Math" panose="02040503050406030204" pitchFamily="18" charset="0"/>
                                        <a:cs typeface="Times New Roman" panose="02020603050405020304" pitchFamily="18" charset="0"/>
                                      </a:rPr>
                                    </m:ctrlPr>
                                  </m:dPr>
                                  <m:e>
                                    <m:f>
                                      <m:fPr>
                                        <m:ctrlPr>
                                          <a:rPr lang="en-IN" i="1">
                                            <a:effectLst/>
                                            <a:latin typeface="Cambria Math" panose="02040503050406030204" pitchFamily="18" charset="0"/>
                                            <a:cs typeface="Times New Roman" panose="02020603050405020304" pitchFamily="18" charset="0"/>
                                          </a:rPr>
                                        </m:ctrlPr>
                                      </m:fPr>
                                      <m:num>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n</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a:effectLst/>
                                            <a:latin typeface="Cambria Math" panose="02040503050406030204" pitchFamily="18" charset="0"/>
                                            <a:ea typeface="Times New Roman" panose="02020603050405020304" pitchFamily="18" charset="0"/>
                                            <a:cs typeface="Times New Roman" panose="02020603050405020304" pitchFamily="18" charset="0"/>
                                          </a:rPr>
                                          <m:t>2</m:t>
                                        </m:r>
                                      </m:den>
                                    </m:f>
                                  </m:e>
                                </m:d>
                                <m:sSup>
                                  <m:sSupPr>
                                    <m:ctrlPr>
                                      <a:rPr lang="en-IN" i="1">
                                        <a:effectLst/>
                                        <a:latin typeface="Cambria Math" panose="02040503050406030204" pitchFamily="18" charset="0"/>
                                        <a:cs typeface="Times New Roman" panose="02020603050405020304" pitchFamily="18" charset="0"/>
                                      </a:rPr>
                                    </m:ctrlPr>
                                  </m:sSupPr>
                                  <m:e>
                                    <m:d>
                                      <m:dPr>
                                        <m:ctrlPr>
                                          <a:rPr lang="en-IN" i="1">
                                            <a:effectLst/>
                                            <a:latin typeface="Cambria Math" panose="02040503050406030204" pitchFamily="18" charset="0"/>
                                            <a:cs typeface="Times New Roman" panose="02020603050405020304" pitchFamily="18" charset="0"/>
                                          </a:rPr>
                                        </m:ctrlPr>
                                      </m:d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λ</m:t>
                                        </m:r>
                                        <m:f>
                                          <m:fPr>
                                            <m:ctrlPr>
                                              <a:rPr lang="en-IN" i="1">
                                                <a:effectLst/>
                                                <a:latin typeface="Cambria Math" panose="02040503050406030204" pitchFamily="18" charset="0"/>
                                                <a:cs typeface="Times New Roman" panose="02020603050405020304" pitchFamily="18" charset="0"/>
                                              </a:rPr>
                                            </m:ctrlPr>
                                          </m:fPr>
                                          <m:num>
                                            <m:r>
                                              <a:rPr lang="en-US">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i="1">
                                                    <a:effectLst/>
                                                    <a:latin typeface="Cambria Math" panose="02040503050406030204" pitchFamily="18" charset="0"/>
                                                    <a:cs typeface="Times New Roman" panose="02020603050405020304" pitchFamily="18" charset="0"/>
                                                  </a:rPr>
                                                </m:ctrlPr>
                                              </m:d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y</m:t>
                                                </m:r>
                                                <m:r>
                                                  <a:rPr lang="en-US">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rPr>
                                                  <m:t>ξ</m:t>
                                                </m:r>
                                              </m:e>
                                            </m:d>
                                          </m:num>
                                          <m:den>
                                            <m:r>
                                              <a:rPr lang="en-US">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y</m:t>
                                            </m:r>
                                          </m:den>
                                        </m:f>
                                      </m:e>
                                    </m:d>
                                  </m:e>
                                  <m:sup>
                                    <m:r>
                                      <a:rPr lang="en-US">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K</m:t>
                                </m:r>
                              </m:den>
                            </m:f>
                          </m:e>
                        </m:d>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i="1">
                                <a:effectLst/>
                                <a:latin typeface="Cambria Math" panose="02040503050406030204" pitchFamily="18" charset="0"/>
                                <a:cs typeface="Times New Roman" panose="02020603050405020304" pitchFamily="18" charset="0"/>
                              </a:rPr>
                            </m:ctrlPr>
                          </m:d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y</m:t>
                            </m:r>
                            <m:r>
                              <a:rPr lang="en-US">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rPr>
                              <m:t>ξ</m:t>
                            </m:r>
                          </m:e>
                        </m:d>
                        <m:r>
                          <a:rPr lang="en-US">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i="1">
                                <a:effectLst/>
                                <a:latin typeface="Cambria Math" panose="02040503050406030204" pitchFamily="18" charset="0"/>
                                <a:cs typeface="Times New Roman" panose="02020603050405020304" pitchFamily="18" charset="0"/>
                              </a:rPr>
                            </m:ctrlPr>
                          </m:fPr>
                          <m:num>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Ra</m:t>
                            </m:r>
                          </m:num>
                          <m:den>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RePr</m:t>
                            </m:r>
                          </m:den>
                        </m:f>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i="1">
                                <a:effectLst/>
                                <a:latin typeface="Cambria Math" panose="02040503050406030204" pitchFamily="18" charset="0"/>
                                <a:cs typeface="Times New Roman" panose="02020603050405020304" pitchFamily="18" charset="0"/>
                              </a:rPr>
                            </m:ctrlPr>
                          </m:d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y</m:t>
                            </m:r>
                            <m:r>
                              <a:rPr lang="en-US">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rPr>
                              <m:t>ξ</m:t>
                            </m:r>
                          </m:e>
                        </m:d>
                      </m:e>
                      <m:e>
                        <m:r>
                          <m:rPr>
                            <m:nor/>
                          </m:rPr>
                          <a:rPr lang="en-US">
                            <a:effectLst/>
                            <a:latin typeface="Cambria Math" panose="02040503050406030204" pitchFamily="18" charset="0"/>
                            <a:ea typeface="Times New Roman" panose="02020603050405020304" pitchFamily="18" charset="0"/>
                            <a:cs typeface="Times New Roman" panose="02020603050405020304" pitchFamily="18" charset="0"/>
                          </a:rPr>
                          <m:t>N</m:t>
                        </m:r>
                        <m:r>
                          <m:rPr>
                            <m:nor/>
                          </m:rPr>
                          <a:rPr lang="en-US" baseline="-25000">
                            <a:effectLst/>
                            <a:latin typeface="Cambria Math" panose="02040503050406030204" pitchFamily="18" charset="0"/>
                            <a:ea typeface="Times New Roman" panose="02020603050405020304" pitchFamily="18" charset="0"/>
                            <a:cs typeface="Times New Roman" panose="02020603050405020304" pitchFamily="18" charset="0"/>
                          </a:rPr>
                          <m:t>θ</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i="1">
                                <a:effectLst/>
                                <a:latin typeface="Cambria Math" panose="02040503050406030204" pitchFamily="18" charset="0"/>
                                <a:cs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𝑅𝑑</m:t>
                            </m:r>
                          </m:e>
                        </m:d>
                        <m:f>
                          <m:fPr>
                            <m:ctrlPr>
                              <a:rPr lang="en-IN" i="1">
                                <a:effectLst/>
                                <a:latin typeface="Cambria Math" panose="02040503050406030204" pitchFamily="18" charset="0"/>
                                <a:cs typeface="Times New Roman" panose="02020603050405020304" pitchFamily="18" charset="0"/>
                              </a:rPr>
                            </m:ctrlPr>
                          </m:fPr>
                          <m:num>
                            <m:sSup>
                              <m:sSupPr>
                                <m:ctrlPr>
                                  <a:rPr lang="en-IN" i="1">
                                    <a:effectLst/>
                                    <a:latin typeface="Cambria Math" panose="020405030504060302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rPr>
                              <m:t>ξ</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effectLst/>
                                    <a:latin typeface="Cambria Math" panose="020405030504060302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𝐸𝑐𝑃𝑟</m:t>
                        </m:r>
                        <m:d>
                          <m:dPr>
                            <m:begChr m:val="["/>
                            <m:endChr m:val="]"/>
                            <m:ctrlPr>
                              <a:rPr lang="en-IN" i="1">
                                <a:effectLst/>
                                <a:latin typeface="Cambria Math" panose="02040503050406030204" pitchFamily="18" charset="0"/>
                                <a:cs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i="1">
                                    <a:effectLst/>
                                    <a:latin typeface="Cambria Math" panose="02040503050406030204" pitchFamily="18" charset="0"/>
                                    <a:cs typeface="Times New Roman" panose="02020603050405020304" pitchFamily="18" charset="0"/>
                                  </a:rPr>
                                </m:ctrlPr>
                              </m:dPr>
                              <m:e>
                                <m:f>
                                  <m:fPr>
                                    <m:ctrlPr>
                                      <a:rPr lang="en-IN" i="1">
                                        <a:effectLst/>
                                        <a:latin typeface="Cambria Math" panose="020405030504060302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den>
                                </m:f>
                              </m:e>
                            </m:d>
                            <m:sSup>
                              <m:sSupPr>
                                <m:ctrlPr>
                                  <a:rPr lang="en-IN" i="1">
                                    <a:effectLst/>
                                    <a:latin typeface="Cambria Math" panose="02040503050406030204" pitchFamily="18" charset="0"/>
                                    <a:cs typeface="Times New Roman" panose="02020603050405020304" pitchFamily="18" charset="0"/>
                                  </a:rPr>
                                </m:ctrlPr>
                              </m:sSupPr>
                              <m:e>
                                <m:d>
                                  <m:dPr>
                                    <m:ctrlPr>
                                      <a:rPr lang="en-IN" i="1">
                                        <a:effectLst/>
                                        <a:latin typeface="Cambria Math" panose="02040503050406030204" pitchFamily="18" charset="0"/>
                                        <a:cs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𝜆</m:t>
                                    </m:r>
                                    <m:f>
                                      <m:fPr>
                                        <m:ctrlPr>
                                          <a:rPr lang="en-IN" i="1">
                                            <a:effectLst/>
                                            <a:latin typeface="Cambria Math" panose="020405030504060302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rPr>
                                          <m:t>ξ</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𝑦</m:t>
                                        </m:r>
                                      </m:den>
                                    </m:f>
                                  </m:e>
                                </m:d>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sSup>
                          <m:sSupPr>
                            <m:ctrlPr>
                              <a:rPr lang="en-IN" i="1">
                                <a:effectLst/>
                                <a:latin typeface="Cambria Math" panose="02040503050406030204" pitchFamily="18" charset="0"/>
                                <a:cs typeface="Times New Roman" panose="02020603050405020304" pitchFamily="18" charset="0"/>
                              </a:rPr>
                            </m:ctrlPr>
                          </m:sSupPr>
                          <m:e>
                            <m:d>
                              <m:dPr>
                                <m:ctrlPr>
                                  <a:rPr lang="en-IN" i="1">
                                    <a:effectLst/>
                                    <a:latin typeface="Cambria Math" panose="02040503050406030204" pitchFamily="18" charset="0"/>
                                    <a:cs typeface="Times New Roman" panose="02020603050405020304" pitchFamily="18" charset="0"/>
                                  </a:rPr>
                                </m:ctrlPr>
                              </m:dPr>
                              <m:e>
                                <m:f>
                                  <m:fPr>
                                    <m:ctrlPr>
                                      <a:rPr lang="en-IN" i="1">
                                        <a:effectLst/>
                                        <a:latin typeface="Cambria Math" panose="020405030504060302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rPr>
                                      <m:t>ξ</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𝑦</m:t>
                                    </m:r>
                                  </m:den>
                                </m:f>
                              </m:e>
                            </m:d>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𝑀𝑃𝑟𝐸𝑐</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effectLst/>
                                <a:latin typeface="Cambria Math" panose="020405030504060302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effectLst/>
                                <a:latin typeface="Cambria Math" panose="02040503050406030204" pitchFamily="18" charset="0"/>
                                <a:ea typeface="Times New Roman" panose="02020603050405020304" pitchFamily="18" charset="0"/>
                              </a:rPr>
                              <m:t>ξ</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e>
                    </m:eqArr>
                  </m:oMath>
                </a14:m>
                <a:endParaRPr lang="en-IN" dirty="0"/>
              </a:p>
              <a:p>
                <a:endParaRPr lang="en-IN" dirty="0"/>
              </a:p>
              <a:p>
                <a:r>
                  <a:rPr lang="en-US" sz="1600" dirty="0">
                    <a:effectLst/>
                    <a:latin typeface="+mn-lt"/>
                    <a:ea typeface="Times New Roman" panose="02020603050405020304" pitchFamily="18" charset="0"/>
                    <a:cs typeface="Gautami" panose="020B0502040204020203" pitchFamily="34" charset="0"/>
                  </a:rPr>
                  <a:t>The approximated solutions up to kth‐order approximation are expressed as:</a:t>
                </a:r>
                <a:endParaRPr lang="en-IN" sz="1600" dirty="0">
                  <a:effectLst/>
                  <a:latin typeface="+mn-lt"/>
                  <a:ea typeface="Times New Roman" panose="02020603050405020304" pitchFamily="18" charset="0"/>
                  <a:cs typeface="Gautami" panose="020B0502040204020203" pitchFamily="34" charset="0"/>
                </a:endParaRPr>
              </a:p>
              <a:p>
                <a:r>
                  <a:rPr lang="en-IN" dirty="0"/>
                  <a:t>             </a:t>
                </a:r>
              </a:p>
              <a:p>
                <a:r>
                  <a:rPr lang="en-IN" dirty="0"/>
                  <a:t>                               </a:t>
                </a:r>
                <a14:m>
                  <m:oMath xmlns:m="http://schemas.openxmlformats.org/officeDocument/2006/math">
                    <m:eqArr>
                      <m:eqArrPr>
                        <m:ctrlPr>
                          <a:rPr lang="en-IN" sz="1600" i="1" smtClean="0">
                            <a:effectLst/>
                            <a:latin typeface="Cambria Math" panose="02040503050406030204" pitchFamily="18" charset="0"/>
                            <a:cs typeface="Times New Roman" panose="02020603050405020304" pitchFamily="18" charset="0"/>
                          </a:rPr>
                        </m:ctrlPr>
                      </m:eqArr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rPr>
                              <m:t>ξ</m:t>
                            </m:r>
                          </m:e>
                        </m:d>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u</m:t>
                        </m:r>
                        <m:r>
                          <a:rPr lang="en-US" sz="1600">
                            <a:effectLst/>
                            <a:latin typeface="Cambria Math" panose="02040503050406030204" pitchFamily="18" charset="0"/>
                            <a:ea typeface="Times New Roman" panose="02020603050405020304" pitchFamily="18" charset="0"/>
                          </a:rPr>
                          <m:t>ₒ</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IN" sz="1600" i="1">
                                <a:effectLst/>
                                <a:latin typeface="Cambria Math" panose="02040503050406030204" pitchFamily="18" charset="0"/>
                                <a:cs typeface="Times New Roman" panose="02020603050405020304" pitchFamily="18" charset="0"/>
                              </a:rPr>
                            </m:ctrlPr>
                          </m:naryPr>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𝑘</m:t>
                            </m:r>
                          </m:sup>
                          <m:e>
                            <m:sSub>
                              <m:sSubPr>
                                <m:ctrlPr>
                                  <a:rPr lang="en-IN" sz="1600" i="1">
                                    <a:effectLst/>
                                    <a:latin typeface="Cambria Math" panose="02040503050406030204" pitchFamily="18" charset="0"/>
                                    <a:cs typeface="Times New Roman" panose="02020603050405020304" pitchFamily="18" charset="0"/>
                                  </a:rPr>
                                </m:ctrlPr>
                              </m:sSub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u</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e>
                            </m:d>
                          </m:e>
                        </m:nary>
                        <m:sSup>
                          <m:sSupPr>
                            <m:ctrlPr>
                              <a:rPr lang="en-IN" sz="1600" i="1">
                                <a:effectLst/>
                                <a:latin typeface="Cambria Math" panose="02040503050406030204" pitchFamily="18" charset="0"/>
                                <a:cs typeface="Times New Roman" panose="02020603050405020304" pitchFamily="18" charset="0"/>
                              </a:rPr>
                            </m:ctrlPr>
                          </m:sSupPr>
                          <m:e>
                            <m:r>
                              <m:rPr>
                                <m:sty m:val="p"/>
                              </m:rPr>
                              <a:rPr lang="en-US" sz="1600">
                                <a:effectLst/>
                                <a:latin typeface="Cambria Math" panose="02040503050406030204" pitchFamily="18" charset="0"/>
                                <a:ea typeface="Times New Roman" panose="02020603050405020304" pitchFamily="18" charset="0"/>
                              </a:rPr>
                              <m:t>ξ</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𝑙</m:t>
                            </m:r>
                          </m:sup>
                        </m:sSup>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e>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effectLst/>
                                <a:latin typeface="Cambria Math" panose="02040503050406030204" pitchFamily="18" charset="0"/>
                                <a:ea typeface="Times New Roman" panose="02020603050405020304" pitchFamily="18" charset="0"/>
                              </a:rPr>
                              <m:t>ξ</m:t>
                            </m:r>
                          </m:e>
                        </m:d>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600">
                            <a:effectLst/>
                            <a:latin typeface="Cambria Math" panose="02040503050406030204" pitchFamily="18" charset="0"/>
                            <a:ea typeface="Times New Roman" panose="02020603050405020304" pitchFamily="18" charset="0"/>
                          </a:rPr>
                          <m:t>ₒ</m:t>
                        </m:r>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600">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subSup"/>
                            <m:ctrlPr>
                              <a:rPr lang="en-IN" sz="1600" i="1">
                                <a:effectLst/>
                                <a:latin typeface="Cambria Math" panose="02040503050406030204" pitchFamily="18" charset="0"/>
                                <a:cs typeface="Times New Roman" panose="02020603050405020304" pitchFamily="18" charset="0"/>
                              </a:rPr>
                            </m:ctrlPr>
                          </m:naryPr>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𝑘</m:t>
                            </m:r>
                          </m:sup>
                          <m:e>
                            <m:sSub>
                              <m:sSubPr>
                                <m:ctrlPr>
                                  <a:rPr lang="en-IN" sz="1600" i="1">
                                    <a:effectLst/>
                                    <a:latin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d>
                              <m:dPr>
                                <m:ctrlPr>
                                  <a:rPr lang="en-IN" sz="1600" i="1">
                                    <a:effectLst/>
                                    <a:latin typeface="Cambria Math" panose="02040503050406030204" pitchFamily="18" charset="0"/>
                                    <a:cs typeface="Times New Roman" panose="02020603050405020304" pitchFamily="18" charset="0"/>
                                  </a:rPr>
                                </m:ctrlPr>
                              </m:dPr>
                              <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y</m:t>
                                </m:r>
                              </m:e>
                            </m:d>
                            <m:sSup>
                              <m:sSupPr>
                                <m:ctrlPr>
                                  <a:rPr lang="en-IN" sz="1600" i="1">
                                    <a:effectLst/>
                                    <a:latin typeface="Cambria Math" panose="02040503050406030204" pitchFamily="18" charset="0"/>
                                    <a:cs typeface="Times New Roman" panose="02020603050405020304" pitchFamily="18" charset="0"/>
                                  </a:rPr>
                                </m:ctrlPr>
                              </m:sSupPr>
                              <m:e>
                                <m:r>
                                  <m:rPr>
                                    <m:sty m:val="p"/>
                                  </m:rPr>
                                  <a:rPr lang="en-US" sz="1600">
                                    <a:effectLst/>
                                    <a:latin typeface="Cambria Math" panose="02040503050406030204" pitchFamily="18" charset="0"/>
                                    <a:ea typeface="Times New Roman" panose="02020603050405020304" pitchFamily="18" charset="0"/>
                                  </a:rPr>
                                  <m:t>ξ</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𝑙</m:t>
                                </m:r>
                              </m:sup>
                            </m:sSup>
                          </m:e>
                        </m:nary>
                      </m:e>
                    </m:eqArr>
                  </m:oMath>
                </a14:m>
                <a:endParaRPr lang="en-IN" sz="16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mc:Choice>
        <mc:Fallback>
          <p:sp>
            <p:nvSpPr>
              <p:cNvPr id="3" name="TextBox 2">
                <a:extLst>
                  <a:ext uri="{FF2B5EF4-FFF2-40B4-BE49-F238E27FC236}">
                    <a16:creationId xmlns:a16="http://schemas.microsoft.com/office/drawing/2014/main" id="{BD0073F9-25AC-4724-9345-50BE281D1AF2}"/>
                  </a:ext>
                </a:extLst>
              </p:cNvPr>
              <p:cNvSpPr txBox="1">
                <a:spLocks noRot="1" noChangeAspect="1" noMove="1" noResize="1" noEditPoints="1" noAdjustHandles="1" noChangeArrowheads="1" noChangeShapeType="1" noTextEdit="1"/>
              </p:cNvSpPr>
              <p:nvPr/>
            </p:nvSpPr>
            <p:spPr>
              <a:xfrm>
                <a:off x="417285" y="892629"/>
                <a:ext cx="8726715" cy="6905032"/>
              </a:xfrm>
              <a:prstGeom prst="rect">
                <a:avLst/>
              </a:prstGeom>
              <a:blipFill>
                <a:blip r:embed="rId2"/>
                <a:stretch>
                  <a:fillRect l="-349" t="-265"/>
                </a:stretch>
              </a:blipFill>
            </p:spPr>
            <p:txBody>
              <a:bodyPr/>
              <a:lstStyle/>
              <a:p>
                <a:r>
                  <a:rPr lang="en-IN">
                    <a:noFill/>
                  </a:rPr>
                  <a:t> </a:t>
                </a:r>
              </a:p>
            </p:txBody>
          </p:sp>
        </mc:Fallback>
      </mc:AlternateContent>
    </p:spTree>
    <p:extLst>
      <p:ext uri="{BB962C8B-B14F-4D97-AF65-F5344CB8AC3E}">
        <p14:creationId xmlns:p14="http://schemas.microsoft.com/office/powerpoint/2010/main" val="346108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BA16-EF68-414C-89D5-EF584E4BCDFE}"/>
              </a:ext>
            </a:extLst>
          </p:cNvPr>
          <p:cNvSpPr>
            <a:spLocks noGrp="1"/>
          </p:cNvSpPr>
          <p:nvPr>
            <p:ph type="title"/>
          </p:nvPr>
        </p:nvSpPr>
        <p:spPr/>
        <p:txBody>
          <a:bodyPr/>
          <a:lstStyle/>
          <a:p>
            <a:r>
              <a:rPr lang="en-IN" dirty="0"/>
              <a:t>Results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94AE61E-55A0-4F3D-B1ED-6F14E6A97972}"/>
                  </a:ext>
                </a:extLst>
              </p:cNvPr>
              <p:cNvSpPr txBox="1"/>
              <p:nvPr/>
            </p:nvSpPr>
            <p:spPr>
              <a:xfrm>
                <a:off x="98250" y="849086"/>
                <a:ext cx="8878836" cy="4739759"/>
              </a:xfrm>
              <a:prstGeom prst="rect">
                <a:avLst/>
              </a:prstGeom>
              <a:noFill/>
            </p:spPr>
            <p:txBody>
              <a:bodyPr wrap="square" rtlCol="0">
                <a:spAutoFit/>
              </a:bodyPr>
              <a:lstStyle/>
              <a:p>
                <a:r>
                  <a:rPr lang="en-US" sz="1600" dirty="0">
                    <a:effectLst/>
                    <a:latin typeface="Roboto" panose="02000000000000000000" pitchFamily="2" charset="0"/>
                    <a:ea typeface="Roboto" panose="02000000000000000000" pitchFamily="2" charset="0"/>
                    <a:cs typeface="Gautami" panose="020B0502040204020203" pitchFamily="34" charset="0"/>
                  </a:rPr>
                  <a:t>Figure 2(a) is drawn to analyze velocity profile distribution with the consideration of zero velocity slip for various Magnetic parameter (M) values with fixed values of n=2, </a:t>
                </a:r>
                <a14:m>
                  <m:oMath xmlns:m="http://schemas.openxmlformats.org/officeDocument/2006/math">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λ</m:t>
                    </m:r>
                  </m:oMath>
                </a14:m>
                <a:r>
                  <a:rPr lang="en-US" sz="1600" dirty="0">
                    <a:effectLst/>
                    <a:latin typeface="Roboto" panose="02000000000000000000" pitchFamily="2" charset="0"/>
                    <a:ea typeface="Roboto" panose="02000000000000000000" pitchFamily="2" charset="0"/>
                    <a:cs typeface="Gautami" panose="020B0502040204020203" pitchFamily="34" charset="0"/>
                  </a:rPr>
                  <a:t>=0.2, K=0.2, m=0, Ra=1, Re=1, Rd=0.1, </a:t>
                </a:r>
                <a:r>
                  <a:rPr lang="en-US" sz="1600" dirty="0" err="1">
                    <a:effectLst/>
                    <a:latin typeface="Roboto" panose="02000000000000000000" pitchFamily="2" charset="0"/>
                    <a:ea typeface="Roboto" panose="02000000000000000000" pitchFamily="2" charset="0"/>
                    <a:cs typeface="Gautami" panose="020B0502040204020203" pitchFamily="34" charset="0"/>
                  </a:rPr>
                  <a:t>Ec</a:t>
                </a:r>
                <a:r>
                  <a:rPr lang="en-US" sz="1600" dirty="0">
                    <a:effectLst/>
                    <a:latin typeface="Roboto" panose="02000000000000000000" pitchFamily="2" charset="0"/>
                    <a:ea typeface="Roboto" panose="02000000000000000000" pitchFamily="2" charset="0"/>
                    <a:cs typeface="Gautami" panose="020B0502040204020203" pitchFamily="34" charset="0"/>
                  </a:rPr>
                  <a:t>=0.01, </a:t>
                </a:r>
                <a:r>
                  <a:rPr lang="en-US" sz="1600" dirty="0" err="1">
                    <a:effectLst/>
                    <a:latin typeface="Roboto" panose="02000000000000000000" pitchFamily="2" charset="0"/>
                    <a:ea typeface="Roboto" panose="02000000000000000000" pitchFamily="2" charset="0"/>
                    <a:cs typeface="Gautami" panose="020B0502040204020203" pitchFamily="34" charset="0"/>
                  </a:rPr>
                  <a:t>Pr</a:t>
                </a:r>
                <a:r>
                  <a:rPr lang="en-US" sz="1600" dirty="0">
                    <a:effectLst/>
                    <a:latin typeface="Roboto" panose="02000000000000000000" pitchFamily="2" charset="0"/>
                    <a:ea typeface="Roboto" panose="02000000000000000000" pitchFamily="2" charset="0"/>
                    <a:cs typeface="Gautami" panose="020B0502040204020203" pitchFamily="34" charset="0"/>
                  </a:rPr>
                  <a:t>=1, P= -5. Retardation occurs on velocity profile as shown in Fig. 2(a), because of the fact that Magnetic field is acted normally to flow direction in the absence of slip parameters.</a:t>
                </a:r>
              </a:p>
              <a:p>
                <a:endParaRPr lang="en-US" sz="1600" dirty="0">
                  <a:latin typeface="Roboto" panose="02000000000000000000" pitchFamily="2" charset="0"/>
                  <a:ea typeface="Roboto" panose="02000000000000000000" pitchFamily="2" charset="0"/>
                  <a:cs typeface="Gautami" panose="020B0502040204020203" pitchFamily="34" charset="0"/>
                </a:endParaRPr>
              </a:p>
              <a:p>
                <a:endParaRPr lang="en-US" sz="1600" dirty="0">
                  <a:effectLst/>
                  <a:latin typeface="Roboto" panose="02000000000000000000" pitchFamily="2" charset="0"/>
                  <a:ea typeface="Roboto" panose="02000000000000000000" pitchFamily="2" charset="0"/>
                  <a:cs typeface="Gautami" panose="020B0502040204020203" pitchFamily="34" charset="0"/>
                </a:endParaRPr>
              </a:p>
              <a:p>
                <a:r>
                  <a:rPr lang="en-US" sz="1600" dirty="0">
                    <a:latin typeface="Roboto" panose="02000000000000000000" pitchFamily="2" charset="0"/>
                    <a:ea typeface="Roboto" panose="02000000000000000000" pitchFamily="2" charset="0"/>
                    <a:cs typeface="Gautami" panose="020B0502040204020203" pitchFamily="34" charset="0"/>
                  </a:rPr>
                  <a:t>                       </a:t>
                </a:r>
                <a:endParaRPr lang="en-US" sz="1600" dirty="0">
                  <a:effectLst/>
                  <a:latin typeface="Roboto" panose="02000000000000000000" pitchFamily="2" charset="0"/>
                  <a:ea typeface="Roboto" panose="02000000000000000000" pitchFamily="2" charset="0"/>
                  <a:cs typeface="Gautami" panose="020B0502040204020203" pitchFamily="34" charset="0"/>
                </a:endParaRPr>
              </a:p>
              <a:p>
                <a:endParaRPr lang="en-US" sz="1600" dirty="0">
                  <a:latin typeface="Roboto" panose="02000000000000000000" pitchFamily="2" charset="0"/>
                  <a:ea typeface="Roboto" panose="02000000000000000000" pitchFamily="2" charset="0"/>
                  <a:cs typeface="Gautami" panose="020B0502040204020203" pitchFamily="34" charset="0"/>
                </a:endParaRPr>
              </a:p>
              <a:p>
                <a:endParaRPr lang="en-US" sz="1600" dirty="0">
                  <a:effectLst/>
                  <a:latin typeface="Roboto" panose="02000000000000000000" pitchFamily="2" charset="0"/>
                  <a:ea typeface="Roboto" panose="02000000000000000000" pitchFamily="2" charset="0"/>
                  <a:cs typeface="Gautami" panose="020B0502040204020203" pitchFamily="34" charset="0"/>
                </a:endParaRPr>
              </a:p>
              <a:p>
                <a:endParaRPr lang="en-US" sz="1600" dirty="0">
                  <a:latin typeface="Roboto" panose="02000000000000000000" pitchFamily="2" charset="0"/>
                  <a:ea typeface="Roboto" panose="02000000000000000000" pitchFamily="2" charset="0"/>
                  <a:cs typeface="Gautami" panose="020B0502040204020203" pitchFamily="34" charset="0"/>
                </a:endParaRPr>
              </a:p>
              <a:p>
                <a:endParaRPr lang="en-US" sz="1600" dirty="0">
                  <a:effectLst/>
                  <a:latin typeface="Roboto" panose="02000000000000000000" pitchFamily="2" charset="0"/>
                  <a:ea typeface="Roboto" panose="02000000000000000000" pitchFamily="2" charset="0"/>
                  <a:cs typeface="Gautami" panose="020B0502040204020203" pitchFamily="34" charset="0"/>
                </a:endParaRPr>
              </a:p>
              <a:p>
                <a:endParaRPr lang="en-US" sz="1600" dirty="0">
                  <a:latin typeface="Roboto" panose="02000000000000000000" pitchFamily="2" charset="0"/>
                  <a:ea typeface="Roboto" panose="02000000000000000000" pitchFamily="2" charset="0"/>
                  <a:cs typeface="Gautami" panose="020B0502040204020203" pitchFamily="34" charset="0"/>
                </a:endParaRPr>
              </a:p>
              <a:p>
                <a:pPr algn="ctr"/>
                <a:r>
                  <a:rPr lang="en-US" sz="1600" dirty="0">
                    <a:latin typeface="Roboto" panose="02000000000000000000" pitchFamily="2" charset="0"/>
                    <a:ea typeface="Roboto" panose="02000000000000000000" pitchFamily="2" charset="0"/>
                    <a:cs typeface="Gautami" panose="020B0502040204020203" pitchFamily="34" charset="0"/>
                  </a:rPr>
                  <a:t>                                                                                 </a:t>
                </a:r>
              </a:p>
              <a:p>
                <a:pPr algn="ctr"/>
                <a:endParaRPr lang="en-US" sz="1600" dirty="0">
                  <a:latin typeface="Roboto" panose="02000000000000000000" pitchFamily="2" charset="0"/>
                  <a:ea typeface="Roboto" panose="02000000000000000000" pitchFamily="2" charset="0"/>
                  <a:cs typeface="Gautami" panose="020B0502040204020203" pitchFamily="34" charset="0"/>
                </a:endParaRPr>
              </a:p>
              <a:p>
                <a:pPr algn="ctr"/>
                <a:endParaRPr lang="en-US" sz="1600" dirty="0">
                  <a:latin typeface="Roboto" panose="02000000000000000000" pitchFamily="2" charset="0"/>
                  <a:ea typeface="Roboto" panose="02000000000000000000" pitchFamily="2" charset="0"/>
                  <a:cs typeface="Gautami" panose="020B0502040204020203" pitchFamily="34" charset="0"/>
                </a:endParaRPr>
              </a:p>
              <a:p>
                <a:r>
                  <a:rPr lang="en-US" sz="1600" dirty="0">
                    <a:latin typeface="Roboto" panose="02000000000000000000" pitchFamily="2" charset="0"/>
                    <a:ea typeface="Roboto" panose="02000000000000000000" pitchFamily="2" charset="0"/>
                    <a:cs typeface="Gautami" panose="020B0502040204020203" pitchFamily="34" charset="0"/>
                  </a:rPr>
                  <a:t>                                                                       Fig. 2(a)</a:t>
                </a:r>
              </a:p>
              <a:p>
                <a:endParaRPr lang="en-IN" sz="1600" dirty="0">
                  <a:effectLst/>
                  <a:latin typeface="Roboto" panose="02000000000000000000" pitchFamily="2" charset="0"/>
                  <a:ea typeface="Roboto" panose="02000000000000000000" pitchFamily="2" charset="0"/>
                  <a:cs typeface="Gautami" panose="020B0502040204020203" pitchFamily="34" charset="0"/>
                </a:endParaRPr>
              </a:p>
              <a:p>
                <a:endParaRPr lang="en-IN" dirty="0"/>
              </a:p>
            </p:txBody>
          </p:sp>
        </mc:Choice>
        <mc:Fallback>
          <p:sp>
            <p:nvSpPr>
              <p:cNvPr id="4" name="TextBox 3">
                <a:extLst>
                  <a:ext uri="{FF2B5EF4-FFF2-40B4-BE49-F238E27FC236}">
                    <a16:creationId xmlns:a16="http://schemas.microsoft.com/office/drawing/2014/main" id="{394AE61E-55A0-4F3D-B1ED-6F14E6A97972}"/>
                  </a:ext>
                </a:extLst>
              </p:cNvPr>
              <p:cNvSpPr txBox="1">
                <a:spLocks noRot="1" noChangeAspect="1" noMove="1" noResize="1" noEditPoints="1" noAdjustHandles="1" noChangeArrowheads="1" noChangeShapeType="1" noTextEdit="1"/>
              </p:cNvSpPr>
              <p:nvPr/>
            </p:nvSpPr>
            <p:spPr>
              <a:xfrm>
                <a:off x="98250" y="849086"/>
                <a:ext cx="8878836" cy="4739759"/>
              </a:xfrm>
              <a:prstGeom prst="rect">
                <a:avLst/>
              </a:prstGeom>
              <a:blipFill>
                <a:blip r:embed="rId2"/>
                <a:stretch>
                  <a:fillRect l="-343" t="-386" r="-961"/>
                </a:stretch>
              </a:blipFill>
            </p:spPr>
            <p:txBody>
              <a:bodyPr/>
              <a:lstStyle/>
              <a:p>
                <a:r>
                  <a:rPr lang="en-IN">
                    <a:noFill/>
                  </a:rPr>
                  <a:t> </a:t>
                </a:r>
              </a:p>
            </p:txBody>
          </p:sp>
        </mc:Fallback>
      </mc:AlternateContent>
      <p:pic>
        <p:nvPicPr>
          <p:cNvPr id="6" name="Picture 5" descr="Chart, diagram&#10;&#10;Description automatically generated with medium confidence">
            <a:extLst>
              <a:ext uri="{FF2B5EF4-FFF2-40B4-BE49-F238E27FC236}">
                <a16:creationId xmlns:a16="http://schemas.microsoft.com/office/drawing/2014/main" id="{4FEA277B-BC8C-4C4D-89DE-25688980D9F3}"/>
              </a:ext>
            </a:extLst>
          </p:cNvPr>
          <p:cNvPicPr>
            <a:picLocks noChangeAspect="1"/>
          </p:cNvPicPr>
          <p:nvPr/>
        </p:nvPicPr>
        <p:blipFill>
          <a:blip r:embed="rId3"/>
          <a:stretch>
            <a:fillRect/>
          </a:stretch>
        </p:blipFill>
        <p:spPr>
          <a:xfrm>
            <a:off x="2445657" y="2227942"/>
            <a:ext cx="3483428" cy="2256971"/>
          </a:xfrm>
          <a:prstGeom prst="rect">
            <a:avLst/>
          </a:prstGeom>
        </p:spPr>
      </p:pic>
    </p:spTree>
    <p:extLst>
      <p:ext uri="{BB962C8B-B14F-4D97-AF65-F5344CB8AC3E}">
        <p14:creationId xmlns:p14="http://schemas.microsoft.com/office/powerpoint/2010/main" val="19345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CF6C91F-848F-4536-83D5-364D56D170F7}"/>
                  </a:ext>
                </a:extLst>
              </p:cNvPr>
              <p:cNvSpPr txBox="1"/>
              <p:nvPr/>
            </p:nvSpPr>
            <p:spPr>
              <a:xfrm>
                <a:off x="210457" y="195943"/>
                <a:ext cx="8701314" cy="4493538"/>
              </a:xfrm>
              <a:prstGeom prst="rect">
                <a:avLst/>
              </a:prstGeom>
              <a:noFill/>
            </p:spPr>
            <p:txBody>
              <a:bodyPr wrap="square" rtlCol="0">
                <a:spAutoFit/>
              </a:bodyPr>
              <a:lstStyle/>
              <a:p>
                <a:r>
                  <a:rPr lang="en-US" sz="1600" dirty="0">
                    <a:effectLst/>
                    <a:latin typeface="Roboto" panose="02000000000000000000" pitchFamily="2" charset="0"/>
                    <a:ea typeface="Roboto" panose="02000000000000000000" pitchFamily="2" charset="0"/>
                    <a:cs typeface="Gautami" panose="020B0502040204020203" pitchFamily="34" charset="0"/>
                  </a:rPr>
                  <a:t>Figure 2(b) is drawn to analyze velocity profile distribution with the consideration of zero velocity slip for various Time constant (</a:t>
                </a:r>
                <a14:m>
                  <m:oMath xmlns:m="http://schemas.openxmlformats.org/officeDocument/2006/math">
                    <m:r>
                      <m:rPr>
                        <m:sty m:val="p"/>
                      </m:rPr>
                      <a:rPr lang="en-US" sz="1600">
                        <a:effectLst/>
                        <a:latin typeface="+mn-lt"/>
                        <a:ea typeface="Times New Roman" panose="02020603050405020304" pitchFamily="18" charset="0"/>
                        <a:cs typeface="Times New Roman" panose="02020603050405020304" pitchFamily="18" charset="0"/>
                      </a:rPr>
                      <m:t>λ</m:t>
                    </m:r>
                  </m:oMath>
                </a14:m>
                <a:r>
                  <a:rPr lang="en-US" sz="1600" dirty="0">
                    <a:effectLst/>
                    <a:latin typeface="Roboto" panose="02000000000000000000" pitchFamily="2" charset="0"/>
                    <a:ea typeface="Roboto" panose="02000000000000000000" pitchFamily="2" charset="0"/>
                    <a:cs typeface="Gautami" panose="020B0502040204020203" pitchFamily="34" charset="0"/>
                  </a:rPr>
                  <a:t>) values with fixed values of M=0.5, n=2, K=0.2, m=0, Ra=1, Re=1, Rd=0.1, </a:t>
                </a:r>
                <a:r>
                  <a:rPr lang="en-US" sz="1600" dirty="0" err="1">
                    <a:effectLst/>
                    <a:latin typeface="Roboto" panose="02000000000000000000" pitchFamily="2" charset="0"/>
                    <a:ea typeface="Roboto" panose="02000000000000000000" pitchFamily="2" charset="0"/>
                    <a:cs typeface="Gautami" panose="020B0502040204020203" pitchFamily="34" charset="0"/>
                  </a:rPr>
                  <a:t>Ec</a:t>
                </a:r>
                <a:r>
                  <a:rPr lang="en-US" sz="1600" dirty="0">
                    <a:effectLst/>
                    <a:latin typeface="Roboto" panose="02000000000000000000" pitchFamily="2" charset="0"/>
                    <a:ea typeface="Roboto" panose="02000000000000000000" pitchFamily="2" charset="0"/>
                    <a:cs typeface="Gautami" panose="020B0502040204020203" pitchFamily="34" charset="0"/>
                  </a:rPr>
                  <a:t>=0.01, </a:t>
                </a:r>
                <a:r>
                  <a:rPr lang="en-US" sz="1600" dirty="0" err="1">
                    <a:effectLst/>
                    <a:latin typeface="Roboto" panose="02000000000000000000" pitchFamily="2" charset="0"/>
                    <a:ea typeface="Roboto" panose="02000000000000000000" pitchFamily="2" charset="0"/>
                    <a:cs typeface="Gautami" panose="020B0502040204020203" pitchFamily="34" charset="0"/>
                  </a:rPr>
                  <a:t>Pr</a:t>
                </a:r>
                <a:r>
                  <a:rPr lang="en-US" sz="1600" dirty="0">
                    <a:effectLst/>
                    <a:latin typeface="Roboto" panose="02000000000000000000" pitchFamily="2" charset="0"/>
                    <a:ea typeface="Roboto" panose="02000000000000000000" pitchFamily="2" charset="0"/>
                    <a:cs typeface="Gautami" panose="020B0502040204020203" pitchFamily="34" charset="0"/>
                  </a:rPr>
                  <a:t>=1, P= -5. Velocity is increasing with the increase in time constant as shown in Fig. 2(b).</a:t>
                </a:r>
              </a:p>
              <a:p>
                <a:r>
                  <a:rPr lang="en-US" sz="1600" dirty="0">
                    <a:latin typeface="Roboto" panose="02000000000000000000" pitchFamily="2" charset="0"/>
                    <a:ea typeface="Roboto" panose="02000000000000000000" pitchFamily="2" charset="0"/>
                    <a:cs typeface="Gautami" panose="020B0502040204020203" pitchFamily="34" charset="0"/>
                  </a:rPr>
                  <a:t>                     </a:t>
                </a:r>
                <a:endParaRPr lang="en-US" sz="1600" dirty="0">
                  <a:effectLst/>
                  <a:latin typeface="Roboto" panose="02000000000000000000" pitchFamily="2" charset="0"/>
                  <a:ea typeface="Roboto" panose="02000000000000000000" pitchFamily="2" charset="0"/>
                  <a:cs typeface="Gautami" panose="020B0502040204020203" pitchFamily="34" charset="0"/>
                </a:endParaRPr>
              </a:p>
              <a:p>
                <a:endParaRPr lang="en-US" sz="1600" dirty="0">
                  <a:latin typeface="+mn-lt"/>
                  <a:ea typeface="Times New Roman" panose="02020603050405020304" pitchFamily="18" charset="0"/>
                  <a:cs typeface="Gautami" panose="020B0502040204020203" pitchFamily="34" charset="0"/>
                </a:endParaRPr>
              </a:p>
              <a:p>
                <a:endParaRPr lang="en-US" sz="1600" dirty="0">
                  <a:effectLst/>
                  <a:latin typeface="+mn-lt"/>
                  <a:ea typeface="Times New Roman" panose="02020603050405020304" pitchFamily="18" charset="0"/>
                  <a:cs typeface="Gautami" panose="020B0502040204020203" pitchFamily="34" charset="0"/>
                </a:endParaRPr>
              </a:p>
              <a:p>
                <a:endParaRPr lang="en-US" sz="1600" dirty="0">
                  <a:latin typeface="+mn-lt"/>
                  <a:ea typeface="Times New Roman" panose="02020603050405020304" pitchFamily="18" charset="0"/>
                  <a:cs typeface="Gautami" panose="020B0502040204020203" pitchFamily="34" charset="0"/>
                </a:endParaRPr>
              </a:p>
              <a:p>
                <a:endParaRPr lang="en-US" sz="1600" dirty="0">
                  <a:effectLst/>
                  <a:latin typeface="+mn-lt"/>
                  <a:ea typeface="Times New Roman" panose="02020603050405020304" pitchFamily="18" charset="0"/>
                  <a:cs typeface="Gautami" panose="020B0502040204020203" pitchFamily="34" charset="0"/>
                </a:endParaRPr>
              </a:p>
              <a:p>
                <a:endParaRPr lang="en-US" sz="1600" dirty="0">
                  <a:latin typeface="+mn-lt"/>
                  <a:ea typeface="Times New Roman" panose="02020603050405020304" pitchFamily="18" charset="0"/>
                  <a:cs typeface="Gautami" panose="020B0502040204020203" pitchFamily="34" charset="0"/>
                </a:endParaRPr>
              </a:p>
              <a:p>
                <a:endParaRPr lang="en-US" sz="1600" dirty="0">
                  <a:effectLst/>
                  <a:latin typeface="+mn-lt"/>
                  <a:ea typeface="Times New Roman" panose="02020603050405020304" pitchFamily="18" charset="0"/>
                  <a:cs typeface="Gautami" panose="020B0502040204020203" pitchFamily="34" charset="0"/>
                </a:endParaRPr>
              </a:p>
              <a:p>
                <a:endParaRPr lang="en-US" sz="1600" dirty="0">
                  <a:latin typeface="+mn-lt"/>
                  <a:ea typeface="Times New Roman" panose="02020603050405020304" pitchFamily="18" charset="0"/>
                  <a:cs typeface="Gautami" panose="020B0502040204020203" pitchFamily="34" charset="0"/>
                </a:endParaRPr>
              </a:p>
              <a:p>
                <a:endParaRPr lang="en-US" sz="1600" dirty="0">
                  <a:effectLst/>
                  <a:latin typeface="+mn-lt"/>
                  <a:ea typeface="Times New Roman" panose="02020603050405020304" pitchFamily="18" charset="0"/>
                  <a:cs typeface="Gautami" panose="020B0502040204020203" pitchFamily="34" charset="0"/>
                </a:endParaRPr>
              </a:p>
              <a:p>
                <a:endParaRPr lang="en-US" sz="1600" dirty="0">
                  <a:latin typeface="+mn-lt"/>
                  <a:ea typeface="Times New Roman" panose="02020603050405020304" pitchFamily="18" charset="0"/>
                  <a:cs typeface="Gautami" panose="020B0502040204020203" pitchFamily="34" charset="0"/>
                </a:endParaRPr>
              </a:p>
              <a:p>
                <a:endParaRPr lang="en-US" sz="1600" dirty="0">
                  <a:effectLst/>
                  <a:latin typeface="+mn-lt"/>
                  <a:ea typeface="Times New Roman" panose="02020603050405020304" pitchFamily="18" charset="0"/>
                  <a:cs typeface="Gautami" panose="020B0502040204020203" pitchFamily="34" charset="0"/>
                </a:endParaRPr>
              </a:p>
              <a:p>
                <a:endParaRPr lang="en-US" sz="1600" dirty="0">
                  <a:latin typeface="+mn-lt"/>
                  <a:ea typeface="Times New Roman" panose="02020603050405020304" pitchFamily="18" charset="0"/>
                  <a:cs typeface="Gautami" panose="020B0502040204020203" pitchFamily="34" charset="0"/>
                </a:endParaRPr>
              </a:p>
              <a:p>
                <a:r>
                  <a:rPr lang="en-IN" sz="1600" dirty="0">
                    <a:effectLst/>
                    <a:latin typeface="+mn-lt"/>
                    <a:ea typeface="Times New Roman" panose="02020603050405020304" pitchFamily="18" charset="0"/>
                    <a:cs typeface="Gautami" panose="020B0502040204020203" pitchFamily="34" charset="0"/>
                  </a:rPr>
                  <a:t>                                                          Fig. 2(b)</a:t>
                </a:r>
              </a:p>
              <a:p>
                <a:endParaRPr lang="en-IN" dirty="0"/>
              </a:p>
            </p:txBody>
          </p:sp>
        </mc:Choice>
        <mc:Fallback>
          <p:sp>
            <p:nvSpPr>
              <p:cNvPr id="4" name="TextBox 3">
                <a:extLst>
                  <a:ext uri="{FF2B5EF4-FFF2-40B4-BE49-F238E27FC236}">
                    <a16:creationId xmlns:a16="http://schemas.microsoft.com/office/drawing/2014/main" id="{7CF6C91F-848F-4536-83D5-364D56D170F7}"/>
                  </a:ext>
                </a:extLst>
              </p:cNvPr>
              <p:cNvSpPr txBox="1">
                <a:spLocks noRot="1" noChangeAspect="1" noMove="1" noResize="1" noEditPoints="1" noAdjustHandles="1" noChangeArrowheads="1" noChangeShapeType="1" noTextEdit="1"/>
              </p:cNvSpPr>
              <p:nvPr/>
            </p:nvSpPr>
            <p:spPr>
              <a:xfrm>
                <a:off x="210457" y="195943"/>
                <a:ext cx="8701314" cy="4493538"/>
              </a:xfrm>
              <a:prstGeom prst="rect">
                <a:avLst/>
              </a:prstGeom>
              <a:blipFill>
                <a:blip r:embed="rId2"/>
                <a:stretch>
                  <a:fillRect l="-420" t="-407"/>
                </a:stretch>
              </a:blipFill>
            </p:spPr>
            <p:txBody>
              <a:bodyPr/>
              <a:lstStyle/>
              <a:p>
                <a:r>
                  <a:rPr lang="en-IN">
                    <a:noFill/>
                  </a:rPr>
                  <a:t> </a:t>
                </a:r>
              </a:p>
            </p:txBody>
          </p:sp>
        </mc:Fallback>
      </mc:AlternateContent>
      <p:pic>
        <p:nvPicPr>
          <p:cNvPr id="12" name="Picture 11" descr="Chart&#10;&#10;Description automatically generated">
            <a:extLst>
              <a:ext uri="{FF2B5EF4-FFF2-40B4-BE49-F238E27FC236}">
                <a16:creationId xmlns:a16="http://schemas.microsoft.com/office/drawing/2014/main" id="{8106CBB1-F711-4C98-A2C3-65570BFE4884}"/>
              </a:ext>
            </a:extLst>
          </p:cNvPr>
          <p:cNvPicPr>
            <a:picLocks noChangeAspect="1"/>
          </p:cNvPicPr>
          <p:nvPr/>
        </p:nvPicPr>
        <p:blipFill>
          <a:blip r:embed="rId3"/>
          <a:stretch>
            <a:fillRect/>
          </a:stretch>
        </p:blipFill>
        <p:spPr>
          <a:xfrm>
            <a:off x="2035168" y="1475499"/>
            <a:ext cx="3959232" cy="2515929"/>
          </a:xfrm>
          <a:prstGeom prst="rect">
            <a:avLst/>
          </a:prstGeom>
        </p:spPr>
      </p:pic>
    </p:spTree>
    <p:extLst>
      <p:ext uri="{BB962C8B-B14F-4D97-AF65-F5344CB8AC3E}">
        <p14:creationId xmlns:p14="http://schemas.microsoft.com/office/powerpoint/2010/main" val="288473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159EB77-875D-4058-96A0-4AE258F9FA32}"/>
                  </a:ext>
                </a:extLst>
              </p:cNvPr>
              <p:cNvSpPr txBox="1"/>
              <p:nvPr/>
            </p:nvSpPr>
            <p:spPr>
              <a:xfrm>
                <a:off x="188686" y="188686"/>
                <a:ext cx="8817428" cy="3077766"/>
              </a:xfrm>
              <a:prstGeom prst="rect">
                <a:avLst/>
              </a:prstGeom>
              <a:noFill/>
            </p:spPr>
            <p:txBody>
              <a:bodyPr wrap="square" rtlCol="0">
                <a:spAutoFit/>
              </a:bodyPr>
              <a:lstStyle/>
              <a:p>
                <a:r>
                  <a:rPr lang="en-US" sz="1600" dirty="0">
                    <a:effectLst/>
                    <a:latin typeface="+mn-lt"/>
                    <a:ea typeface="Times New Roman" panose="02020603050405020304" pitchFamily="18" charset="0"/>
                    <a:cs typeface="Gautami" panose="020B0502040204020203" pitchFamily="34" charset="0"/>
                  </a:rPr>
                  <a:t>Figure 3 is drawn to analyze temperature distribution with the consideration of zero velocity slip for various with fixed values of M=0.5,</a:t>
                </a:r>
                <a14:m>
                  <m:oMath xmlns:m="http://schemas.openxmlformats.org/officeDocument/2006/math">
                    <m:r>
                      <a:rPr lang="en-US" sz="1600">
                        <a:effectLst/>
                        <a:latin typeface="+mn-lt"/>
                        <a:ea typeface="Times New Roman" panose="02020603050405020304" pitchFamily="18" charset="0"/>
                        <a:cs typeface="Times New Roman" panose="02020603050405020304" pitchFamily="18" charset="0"/>
                      </a:rPr>
                      <m:t>  </m:t>
                    </m:r>
                    <m:r>
                      <m:rPr>
                        <m:sty m:val="p"/>
                      </m:rPr>
                      <a:rPr lang="en-US" sz="1600">
                        <a:effectLst/>
                        <a:latin typeface="+mn-lt"/>
                        <a:ea typeface="Times New Roman" panose="02020603050405020304" pitchFamily="18" charset="0"/>
                        <a:cs typeface="Times New Roman" panose="02020603050405020304" pitchFamily="18" charset="0"/>
                      </a:rPr>
                      <m:t>λ</m:t>
                    </m:r>
                  </m:oMath>
                </a14:m>
                <a:r>
                  <a:rPr lang="en-US" sz="1600" dirty="0">
                    <a:effectLst/>
                    <a:latin typeface="+mn-lt"/>
                    <a:ea typeface="Times New Roman" panose="02020603050405020304" pitchFamily="18" charset="0"/>
                    <a:cs typeface="Gautami" panose="020B0502040204020203" pitchFamily="34" charset="0"/>
                  </a:rPr>
                  <a:t>=0.2, n=2, K=0.2, m=0, Ra=1, Re=1, Rd=0.1, </a:t>
                </a:r>
                <a:r>
                  <a:rPr lang="en-US" sz="1600" dirty="0" err="1">
                    <a:effectLst/>
                    <a:latin typeface="+mn-lt"/>
                    <a:ea typeface="Times New Roman" panose="02020603050405020304" pitchFamily="18" charset="0"/>
                    <a:cs typeface="Gautami" panose="020B0502040204020203" pitchFamily="34" charset="0"/>
                  </a:rPr>
                  <a:t>Ec</a:t>
                </a:r>
                <a:r>
                  <a:rPr lang="en-US" sz="1600" dirty="0">
                    <a:effectLst/>
                    <a:latin typeface="+mn-lt"/>
                    <a:ea typeface="Times New Roman" panose="02020603050405020304" pitchFamily="18" charset="0"/>
                    <a:cs typeface="Gautami" panose="020B0502040204020203" pitchFamily="34" charset="0"/>
                  </a:rPr>
                  <a:t>=0.01, </a:t>
                </a:r>
                <a:r>
                  <a:rPr lang="en-US" sz="1600" dirty="0" err="1">
                    <a:effectLst/>
                    <a:latin typeface="+mn-lt"/>
                    <a:ea typeface="Times New Roman" panose="02020603050405020304" pitchFamily="18" charset="0"/>
                    <a:cs typeface="Gautami" panose="020B0502040204020203" pitchFamily="34" charset="0"/>
                  </a:rPr>
                  <a:t>Pr</a:t>
                </a:r>
                <a:r>
                  <a:rPr lang="en-US" sz="1600" dirty="0">
                    <a:effectLst/>
                    <a:latin typeface="+mn-lt"/>
                    <a:ea typeface="Times New Roman" panose="02020603050405020304" pitchFamily="18" charset="0"/>
                    <a:cs typeface="Gautami" panose="020B0502040204020203" pitchFamily="34" charset="0"/>
                  </a:rPr>
                  <a:t>=1, P= -5. </a:t>
                </a:r>
              </a:p>
              <a:p>
                <a:endParaRPr lang="en-US" sz="1800" dirty="0">
                  <a:latin typeface="Times New Roman" panose="02020603050405020304" pitchFamily="18" charset="0"/>
                  <a:ea typeface="Times New Roman" panose="02020603050405020304" pitchFamily="18" charset="0"/>
                  <a:cs typeface="Gautami" panose="020B0502040204020203" pitchFamily="34" charset="0"/>
                </a:endParaRPr>
              </a:p>
              <a:p>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p>
              <a:p>
                <a:endParaRPr lang="en-US" sz="1800" dirty="0">
                  <a:latin typeface="Times New Roman" panose="02020603050405020304" pitchFamily="18" charset="0"/>
                  <a:ea typeface="Times New Roman" panose="02020603050405020304" pitchFamily="18" charset="0"/>
                  <a:cs typeface="Gautami" panose="020B0502040204020203" pitchFamily="34" charset="0"/>
                </a:endParaRPr>
              </a:p>
              <a:p>
                <a:endParaRPr lang="en-US" sz="1800" dirty="0">
                  <a:effectLst/>
                  <a:latin typeface="Times New Roman" panose="02020603050405020304" pitchFamily="18" charset="0"/>
                  <a:ea typeface="Times New Roman" panose="02020603050405020304" pitchFamily="18" charset="0"/>
                  <a:cs typeface="Gautami" panose="020B0502040204020203" pitchFamily="34" charset="0"/>
                </a:endParaRPr>
              </a:p>
              <a:p>
                <a:endParaRPr lang="en-US" sz="1800" dirty="0">
                  <a:latin typeface="Times New Roman" panose="02020603050405020304" pitchFamily="18" charset="0"/>
                  <a:ea typeface="Times New Roman" panose="02020603050405020304" pitchFamily="18" charset="0"/>
                  <a:cs typeface="Gautami" panose="020B0502040204020203" pitchFamily="34" charset="0"/>
                </a:endParaRPr>
              </a:p>
              <a:p>
                <a:endParaRPr lang="en-US" sz="1800" dirty="0">
                  <a:effectLst/>
                  <a:latin typeface="Times New Roman" panose="02020603050405020304" pitchFamily="18" charset="0"/>
                  <a:ea typeface="Times New Roman" panose="02020603050405020304" pitchFamily="18" charset="0"/>
                  <a:cs typeface="Gautami" panose="020B0502040204020203" pitchFamily="34" charset="0"/>
                </a:endParaRPr>
              </a:p>
              <a:p>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p:txBody>
          </p:sp>
        </mc:Choice>
        <mc:Fallback>
          <p:sp>
            <p:nvSpPr>
              <p:cNvPr id="3" name="TextBox 2">
                <a:extLst>
                  <a:ext uri="{FF2B5EF4-FFF2-40B4-BE49-F238E27FC236}">
                    <a16:creationId xmlns:a16="http://schemas.microsoft.com/office/drawing/2014/main" id="{E159EB77-875D-4058-96A0-4AE258F9FA32}"/>
                  </a:ext>
                </a:extLst>
              </p:cNvPr>
              <p:cNvSpPr txBox="1">
                <a:spLocks noRot="1" noChangeAspect="1" noMove="1" noResize="1" noEditPoints="1" noAdjustHandles="1" noChangeArrowheads="1" noChangeShapeType="1" noTextEdit="1"/>
              </p:cNvSpPr>
              <p:nvPr/>
            </p:nvSpPr>
            <p:spPr>
              <a:xfrm>
                <a:off x="188686" y="188686"/>
                <a:ext cx="8817428" cy="3077766"/>
              </a:xfrm>
              <a:prstGeom prst="rect">
                <a:avLst/>
              </a:prstGeom>
              <a:blipFill>
                <a:blip r:embed="rId2"/>
                <a:stretch>
                  <a:fillRect l="-415" t="-594"/>
                </a:stretch>
              </a:blipFill>
            </p:spPr>
            <p:txBody>
              <a:bodyPr/>
              <a:lstStyle/>
              <a:p>
                <a:r>
                  <a:rPr lang="en-IN">
                    <a:noFill/>
                  </a:rPr>
                  <a:t> </a:t>
                </a:r>
              </a:p>
            </p:txBody>
          </p:sp>
        </mc:Fallback>
      </mc:AlternateContent>
      <p:pic>
        <p:nvPicPr>
          <p:cNvPr id="5" name="Picture 4" descr="Chart, scatter chart&#10;&#10;Description automatically generated">
            <a:extLst>
              <a:ext uri="{FF2B5EF4-FFF2-40B4-BE49-F238E27FC236}">
                <a16:creationId xmlns:a16="http://schemas.microsoft.com/office/drawing/2014/main" id="{B1E7E5C3-6231-498F-9AD6-E7E30D2C62B3}"/>
              </a:ext>
            </a:extLst>
          </p:cNvPr>
          <p:cNvPicPr>
            <a:picLocks noChangeAspect="1"/>
          </p:cNvPicPr>
          <p:nvPr/>
        </p:nvPicPr>
        <p:blipFill>
          <a:blip r:embed="rId3"/>
          <a:stretch>
            <a:fillRect/>
          </a:stretch>
        </p:blipFill>
        <p:spPr>
          <a:xfrm>
            <a:off x="1790875" y="1248229"/>
            <a:ext cx="4863925" cy="3077766"/>
          </a:xfrm>
          <a:prstGeom prst="rect">
            <a:avLst/>
          </a:prstGeom>
        </p:spPr>
      </p:pic>
      <p:sp>
        <p:nvSpPr>
          <p:cNvPr id="6" name="TextBox 5">
            <a:extLst>
              <a:ext uri="{FF2B5EF4-FFF2-40B4-BE49-F238E27FC236}">
                <a16:creationId xmlns:a16="http://schemas.microsoft.com/office/drawing/2014/main" id="{1CC10DCB-7021-4149-9051-D0041012DBDB}"/>
              </a:ext>
            </a:extLst>
          </p:cNvPr>
          <p:cNvSpPr txBox="1"/>
          <p:nvPr/>
        </p:nvSpPr>
        <p:spPr>
          <a:xfrm>
            <a:off x="885371" y="4738914"/>
            <a:ext cx="5769429" cy="307777"/>
          </a:xfrm>
          <a:prstGeom prst="rect">
            <a:avLst/>
          </a:prstGeom>
          <a:noFill/>
        </p:spPr>
        <p:txBody>
          <a:bodyPr wrap="square" rtlCol="0">
            <a:spAutoFit/>
          </a:bodyPr>
          <a:lstStyle/>
          <a:p>
            <a:r>
              <a:rPr lang="en-IN" dirty="0"/>
              <a:t>                                                            Fig.3</a:t>
            </a:r>
          </a:p>
        </p:txBody>
      </p:sp>
    </p:spTree>
    <p:extLst>
      <p:ext uri="{BB962C8B-B14F-4D97-AF65-F5344CB8AC3E}">
        <p14:creationId xmlns:p14="http://schemas.microsoft.com/office/powerpoint/2010/main" val="379558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DE8A16-5759-4174-B4AA-6F8F3DBE99D4}"/>
              </a:ext>
            </a:extLst>
          </p:cNvPr>
          <p:cNvSpPr>
            <a:spLocks noGrp="1"/>
          </p:cNvSpPr>
          <p:nvPr>
            <p:ph type="title"/>
          </p:nvPr>
        </p:nvSpPr>
        <p:spPr/>
        <p:txBody>
          <a:bodyPr/>
          <a:lstStyle/>
          <a:p>
            <a:r>
              <a:rPr lang="en-IN" dirty="0"/>
              <a:t>Conclusions </a:t>
            </a:r>
          </a:p>
        </p:txBody>
      </p:sp>
      <p:sp>
        <p:nvSpPr>
          <p:cNvPr id="4" name="TextBox 3">
            <a:extLst>
              <a:ext uri="{FF2B5EF4-FFF2-40B4-BE49-F238E27FC236}">
                <a16:creationId xmlns:a16="http://schemas.microsoft.com/office/drawing/2014/main" id="{4D5C5FD5-463F-4E7A-9326-C9ADB81A4E1C}"/>
              </a:ext>
            </a:extLst>
          </p:cNvPr>
          <p:cNvSpPr txBox="1"/>
          <p:nvPr/>
        </p:nvSpPr>
        <p:spPr>
          <a:xfrm>
            <a:off x="98250" y="892629"/>
            <a:ext cx="8826600" cy="3631763"/>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cs typeface="Gautami" panose="020B0502040204020203" pitchFamily="34" charset="0"/>
              </a:rPr>
              <a:t>An approximate analytical investigation of plane Poiseuille shear thinning fluid flow between two parallel horizontal walls via homotopic analysis. The walls are contained at different temperatures with no slip. The effects of various parameters are analyzed in graphical forms. The main findings are summarized as follows:</a:t>
            </a:r>
          </a:p>
          <a:p>
            <a:endParaRPr lang="en-US" sz="1800" dirty="0">
              <a:latin typeface="Times New Roman" panose="02020603050405020304" pitchFamily="18" charset="0"/>
              <a:ea typeface="Times New Roman" panose="02020603050405020304" pitchFamily="18" charset="0"/>
              <a:cs typeface="Gautami" panose="020B0502040204020203" pitchFamily="34" charset="0"/>
            </a:endParaRPr>
          </a:p>
          <a:p>
            <a:pPr marL="285750" indent="-285750">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The velocity profile decreases with an increase in magnetic field parameter but expecting reverse trend to be occur in temperature distribution.</a:t>
            </a:r>
          </a:p>
          <a:p>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285750" indent="-285750">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The velocity profile increases with an increase in time constant.</a:t>
            </a:r>
          </a:p>
          <a:p>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285750" indent="-285750">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Temperature decreases linearly with y co-ordinate.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p:txBody>
      </p:sp>
    </p:spTree>
    <p:extLst>
      <p:ext uri="{BB962C8B-B14F-4D97-AF65-F5344CB8AC3E}">
        <p14:creationId xmlns:p14="http://schemas.microsoft.com/office/powerpoint/2010/main" val="131329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A8C-E7B0-4524-B4E3-A84E863BBC7A}"/>
              </a:ext>
            </a:extLst>
          </p:cNvPr>
          <p:cNvSpPr>
            <a:spLocks noGrp="1"/>
          </p:cNvSpPr>
          <p:nvPr>
            <p:ph type="title"/>
          </p:nvPr>
        </p:nvSpPr>
        <p:spPr/>
        <p:txBody>
          <a:bodyPr/>
          <a:lstStyle/>
          <a:p>
            <a:r>
              <a:rPr lang="en-IN" dirty="0"/>
              <a:t>Future Work</a:t>
            </a:r>
          </a:p>
        </p:txBody>
      </p:sp>
      <p:sp>
        <p:nvSpPr>
          <p:cNvPr id="4" name="Text Placeholder 3">
            <a:extLst>
              <a:ext uri="{FF2B5EF4-FFF2-40B4-BE49-F238E27FC236}">
                <a16:creationId xmlns:a16="http://schemas.microsoft.com/office/drawing/2014/main" id="{0E65EF82-A36A-4837-83B9-6A1376E90196}"/>
              </a:ext>
            </a:extLst>
          </p:cNvPr>
          <p:cNvSpPr>
            <a:spLocks noGrp="1"/>
          </p:cNvSpPr>
          <p:nvPr>
            <p:ph type="body" idx="1"/>
          </p:nvPr>
        </p:nvSpPr>
        <p:spPr/>
        <p:txBody>
          <a:bodyPr/>
          <a:lstStyle/>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We will be extending this to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Carreau</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nanofluid considering Stefan blowing.</a:t>
            </a:r>
          </a:p>
          <a:p>
            <a:pPr marL="114300" indent="0">
              <a:buNone/>
            </a:pP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We have considered slip to be zero, in future we will analyze the effects including first and second order slip.</a:t>
            </a:r>
          </a:p>
          <a:p>
            <a:pPr marL="114300" indent="0">
              <a:buNone/>
            </a:pP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We will plot the temperature distribution by varying the various parameters like Time constant, Magnetic parameter, Reynold’s number and Prandtl’s number etc.</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114300" indent="0">
              <a:buNone/>
            </a:pPr>
            <a:endParaRPr lang="en-IN" dirty="0"/>
          </a:p>
        </p:txBody>
      </p:sp>
    </p:spTree>
    <p:extLst>
      <p:ext uri="{BB962C8B-B14F-4D97-AF65-F5344CB8AC3E}">
        <p14:creationId xmlns:p14="http://schemas.microsoft.com/office/powerpoint/2010/main" val="2500422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p:txBody>
          <a:bodyPr spcFirstLastPara="1" wrap="square" lIns="91425" tIns="91425" rIns="91425" bIns="91425" anchor="b" anchorCtr="0">
            <a:normAutofit/>
          </a:bodyPr>
          <a:lstStyle/>
          <a:p>
            <a:pPr marL="0" lvl="0" indent="0" rtl="0">
              <a:spcBef>
                <a:spcPts val="0"/>
              </a:spcBef>
              <a:spcAft>
                <a:spcPts val="0"/>
              </a:spcAft>
              <a:buNone/>
            </a:pPr>
            <a:r>
              <a:rPr lang="en-IN"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69625" y="13652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shear-thinning fluid </a:t>
            </a:r>
            <a:endParaRPr/>
          </a:p>
        </p:txBody>
      </p:sp>
      <p:sp>
        <p:nvSpPr>
          <p:cNvPr id="74" name="Google Shape;74;p14"/>
          <p:cNvSpPr txBox="1"/>
          <p:nvPr/>
        </p:nvSpPr>
        <p:spPr>
          <a:xfrm>
            <a:off x="362550" y="1149325"/>
            <a:ext cx="76812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50">
                <a:solidFill>
                  <a:schemeClr val="lt1"/>
                </a:solidFill>
                <a:highlight>
                  <a:schemeClr val="dk1"/>
                </a:highlight>
              </a:rPr>
              <a:t>Shear thinning is a phenomenon characteristic of some non-Newtonian fluids in which the fluid viscosity decreases with increasing shear stress. Shear thickening is the opposite phenomenon. (By contrast to both, viscosity in Newtonian fluids is by definition independent of the forces exerted on the fluid.) Fluids that exhibit shear thinning are sometimes called pseudoplastics and are typically complex fluids such as blood, motor oil, ketchup, and even whipped cream, though simple fluids can also exhibit the behavior near their critical point.</a:t>
            </a:r>
            <a:endParaRPr sz="1650">
              <a:solidFill>
                <a:schemeClr val="lt1"/>
              </a:solidFill>
              <a:highlight>
                <a:schemeClr val="dk1"/>
              </a:highlight>
            </a:endParaRPr>
          </a:p>
          <a:p>
            <a:pPr marL="0" lvl="0" indent="0" algn="l" rtl="0">
              <a:spcBef>
                <a:spcPts val="0"/>
              </a:spcBef>
              <a:spcAft>
                <a:spcPts val="0"/>
              </a:spcAft>
              <a:buNone/>
            </a:pPr>
            <a:endParaRPr sz="1650">
              <a:solidFill>
                <a:schemeClr val="lt1"/>
              </a:solidFill>
              <a:highlight>
                <a:schemeClr val="dk1"/>
              </a:highlight>
            </a:endParaRPr>
          </a:p>
        </p:txBody>
      </p:sp>
      <p:pic>
        <p:nvPicPr>
          <p:cNvPr id="75" name="Google Shape;75;p14"/>
          <p:cNvPicPr preferRelativeResize="0"/>
          <p:nvPr/>
        </p:nvPicPr>
        <p:blipFill>
          <a:blip r:embed="rId3">
            <a:alphaModFix/>
          </a:blip>
          <a:stretch>
            <a:fillRect/>
          </a:stretch>
        </p:blipFill>
        <p:spPr>
          <a:xfrm>
            <a:off x="2558613" y="3194875"/>
            <a:ext cx="2787024" cy="159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81" name="Google Shape;81;p15"/>
          <p:cNvSpPr txBox="1">
            <a:spLocks noGrp="1"/>
          </p:cNvSpPr>
          <p:nvPr>
            <p:ph type="body" idx="1"/>
          </p:nvPr>
        </p:nvSpPr>
        <p:spPr>
          <a:xfrm>
            <a:off x="381275" y="2009700"/>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have investigated the plane poiseuille flow of shear-thinning fluid (Carreau model is considered). A set of governing equations are taken and converted into dimensionless form for the analysis. The starring role of heat transfer, magnetic field and porosity are all together taken into account. The effectual reliability of analytical solutions derived by homotopy analysis method is verified through various graphs. Impact of physical factors is examined via graphs.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6" name="Google Shape;86;p16"/>
              <p:cNvSpPr txBox="1">
                <a:spLocks noGrp="1"/>
              </p:cNvSpPr>
              <p:nvPr>
                <p:ph type="body" idx="2"/>
              </p:nvPr>
            </p:nvSpPr>
            <p:spPr>
              <a:xfrm>
                <a:off x="140650" y="1758025"/>
                <a:ext cx="8709900" cy="3184500"/>
              </a:xfrm>
              <a:prstGeom prst="rect">
                <a:avLst/>
              </a:prstGeom>
            </p:spPr>
            <p:txBody>
              <a:bodyPr spcFirstLastPara="1" wrap="square" lIns="91425" tIns="91425" rIns="91425" bIns="91425" anchor="t" anchorCtr="0">
                <a:noAutofit/>
              </a:bodyPr>
              <a:lstStyle/>
              <a:p>
                <a:pPr marL="0" lvl="0" indent="0">
                  <a:buNone/>
                </a:pPr>
                <a:r>
                  <a:rPr lang="en-IN" sz="1700" dirty="0"/>
                  <a:t>Consider two dimensional steady, an incompressible poiseuille flow of shear-thinning fluid passed through a porous medium. We are considering no-slip at boundary. The fluid is flowing in the region </a:t>
                </a:r>
                <a14:m>
                  <m:oMath xmlns:m="http://schemas.openxmlformats.org/officeDocument/2006/math">
                    <m:r>
                      <a:rPr lang="en-IN" sz="1800" i="1" smtClean="0">
                        <a:effectLst/>
                        <a:latin typeface="Cambria Math" panose="02040503050406030204" pitchFamily="18" charset="0"/>
                        <a:ea typeface="Times New Roman" panose="02020603050405020304" pitchFamily="18" charset="0"/>
                        <a:cs typeface="Arial" panose="020B0604020202020204" pitchFamily="34" charset="0"/>
                      </a:rPr>
                      <m:t>𝑎</m:t>
                    </m:r>
                    <m:r>
                      <a:rPr lang="en-IN" sz="1800" i="1" smtClean="0">
                        <a:effectLst/>
                        <a:latin typeface="Cambria Math" panose="02040503050406030204" pitchFamily="18" charset="0"/>
                        <a:ea typeface="Times New Roman" panose="02020603050405020304" pitchFamily="18" charset="0"/>
                        <a:cs typeface="Arial" panose="020B0604020202020204" pitchFamily="34" charset="0"/>
                      </a:rPr>
                      <m:t>≤</m:t>
                    </m:r>
                    <m:acc>
                      <m:accPr>
                        <m:chr m:val="̅"/>
                        <m:ctrlPr>
                          <a:rPr lang="ar-AE" sz="1800" i="1">
                            <a:effectLst/>
                            <a:latin typeface="Cambria Math" panose="02040503050406030204" pitchFamily="18" charset="0"/>
                            <a:cs typeface="Arial" panose="020B0604020202020204" pitchFamily="34" charset="0"/>
                          </a:rPr>
                        </m:ctrlPr>
                      </m:accPr>
                      <m:e>
                        <m:r>
                          <a:rPr lang="ar-AE" sz="1800" i="1">
                            <a:effectLst/>
                            <a:latin typeface="Cambria Math" panose="02040503050406030204" pitchFamily="18" charset="0"/>
                            <a:ea typeface="Times New Roman" panose="02020603050405020304" pitchFamily="18" charset="0"/>
                            <a:cs typeface="Arial" panose="020B0604020202020204" pitchFamily="34" charset="0"/>
                          </a:rPr>
                          <m:t>𝑦</m:t>
                        </m:r>
                      </m:e>
                    </m:acc>
                    <m:r>
                      <a:rPr lang="ar-AE" sz="1800" i="1">
                        <a:effectLst/>
                        <a:latin typeface="Cambria Math" panose="02040503050406030204" pitchFamily="18" charset="0"/>
                        <a:ea typeface="Times New Roman" panose="02020603050405020304" pitchFamily="18" charset="0"/>
                        <a:cs typeface="Arial" panose="020B0604020202020204" pitchFamily="34" charset="0"/>
                      </a:rPr>
                      <m:t>≤</m:t>
                    </m:r>
                    <m:r>
                      <a:rPr lang="ar-AE" sz="1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ar-AE" sz="1800" i="1">
                        <a:effectLst/>
                        <a:latin typeface="Cambria Math" panose="02040503050406030204" pitchFamily="18" charset="0"/>
                        <a:ea typeface="Times New Roman" panose="02020603050405020304" pitchFamily="18" charset="0"/>
                        <a:cs typeface="Arial" panose="020B0604020202020204" pitchFamily="34" charset="0"/>
                      </a:rPr>
                      <m:t>𝑎</m:t>
                    </m:r>
                  </m:oMath>
                </a14:m>
                <a:r>
                  <a:rPr lang="ar-AE" sz="1800" dirty="0">
                    <a:effectLst/>
                    <a:latin typeface="Arial" panose="020B0604020202020204" pitchFamily="34" charset="0"/>
                    <a:ea typeface="Times New Roman" panose="02020603050405020304" pitchFamily="18" charset="0"/>
                  </a:rPr>
                  <a:t> </a:t>
                </a:r>
                <a:r>
                  <a:rPr lang="ar-AE" sz="1700" dirty="0"/>
                  <a:t> </a:t>
                </a:r>
                <a:r>
                  <a:rPr lang="en-IN" sz="1700" dirty="0"/>
                  <a:t>containing porous medium channel within two parallel straight walls as displayed in Fig. 1. The fluid flow is generated due to constant pressure gradient with buoyancy forces. The origin of coordinates is considered at midway of the channel such that the position of the channel at lower and upper walls are </a:t>
                </a:r>
                <a14:m>
                  <m:oMath xmlns:m="http://schemas.openxmlformats.org/officeDocument/2006/math">
                    <m:acc>
                      <m:accPr>
                        <m:chr m:val="̅"/>
                        <m:ctrlPr>
                          <a:rPr lang="en-IN" sz="1600" i="1"/>
                        </m:ctrlPr>
                      </m:accPr>
                      <m:e>
                        <m:r>
                          <a:rPr lang="en-US" sz="1600" i="1"/>
                          <m:t>𝑦</m:t>
                        </m:r>
                      </m:e>
                    </m:acc>
                    <m:r>
                      <a:rPr lang="en-US" sz="1600" i="1"/>
                      <m:t>=−</m:t>
                    </m:r>
                    <m:r>
                      <a:rPr lang="en-US" sz="1600" i="1"/>
                      <m:t>𝑎</m:t>
                    </m:r>
                  </m:oMath>
                </a14:m>
                <a:r>
                  <a:rPr lang="en-US" sz="1600" dirty="0"/>
                  <a:t> and </a:t>
                </a:r>
                <a14:m>
                  <m:oMath xmlns:m="http://schemas.openxmlformats.org/officeDocument/2006/math">
                    <m:acc>
                      <m:accPr>
                        <m:chr m:val="̅"/>
                        <m:ctrlPr>
                          <a:rPr lang="en-IN" sz="1600" i="1"/>
                        </m:ctrlPr>
                      </m:accPr>
                      <m:e>
                        <m:r>
                          <a:rPr lang="en-US" sz="1600" i="1"/>
                          <m:t>𝑦</m:t>
                        </m:r>
                      </m:e>
                    </m:acc>
                    <m:r>
                      <a:rPr lang="en-US" sz="1600" i="1"/>
                      <m:t>=</m:t>
                    </m:r>
                    <m:r>
                      <a:rPr lang="en-US" sz="1600" i="1"/>
                      <m:t>𝑎</m:t>
                    </m:r>
                  </m:oMath>
                </a14:m>
                <a:r>
                  <a:rPr lang="ml-IN" sz="1600" dirty="0"/>
                  <a:t> , </a:t>
                </a:r>
                <a:r>
                  <a:rPr lang="en-IN" sz="1700" dirty="0"/>
                  <a:t>respectively. The temperatures at lower and upper walls are T1 and T2 respectively. </a:t>
                </a:r>
              </a:p>
              <a:p>
                <a:pPr marL="0" lvl="0" indent="0" algn="l" rtl="0">
                  <a:spcBef>
                    <a:spcPts val="1600"/>
                  </a:spcBef>
                  <a:spcAft>
                    <a:spcPts val="1600"/>
                  </a:spcAft>
                  <a:buNone/>
                </a:pPr>
                <a:endParaRPr dirty="0"/>
              </a:p>
            </p:txBody>
          </p:sp>
        </mc:Choice>
        <mc:Fallback>
          <p:sp>
            <p:nvSpPr>
              <p:cNvPr id="86" name="Google Shape;86;p16"/>
              <p:cNvSpPr txBox="1">
                <a:spLocks noGrp="1" noRot="1" noChangeAspect="1" noMove="1" noResize="1" noEditPoints="1" noAdjustHandles="1" noChangeArrowheads="1" noChangeShapeType="1" noTextEdit="1"/>
              </p:cNvSpPr>
              <p:nvPr>
                <p:ph type="body" idx="2"/>
              </p:nvPr>
            </p:nvSpPr>
            <p:spPr>
              <a:xfrm>
                <a:off x="140650" y="1758025"/>
                <a:ext cx="8709900" cy="3184500"/>
              </a:xfrm>
              <a:prstGeom prst="rect">
                <a:avLst/>
              </a:prstGeom>
              <a:blipFill>
                <a:blip r:embed="rId3"/>
                <a:stretch>
                  <a:fillRect l="-420" r="-700"/>
                </a:stretch>
              </a:blipFill>
            </p:spPr>
            <p:txBody>
              <a:bodyPr/>
              <a:lstStyle/>
              <a:p>
                <a:r>
                  <a:rPr lang="en-IN">
                    <a:noFill/>
                  </a:rPr>
                  <a:t> </a:t>
                </a:r>
              </a:p>
            </p:txBody>
          </p:sp>
        </mc:Fallback>
      </mc:AlternateContent>
      <p:sp>
        <p:nvSpPr>
          <p:cNvPr id="87" name="Google Shape;87;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Formulation </a:t>
            </a:r>
            <a:endParaRPr/>
          </a:p>
        </p:txBody>
      </p:sp>
      <p:cxnSp>
        <p:nvCxnSpPr>
          <p:cNvPr id="88" name="Google Shape;88;p16"/>
          <p:cNvCxnSpPr/>
          <p:nvPr/>
        </p:nvCxnSpPr>
        <p:spPr>
          <a:xfrm>
            <a:off x="2832325" y="2515100"/>
            <a:ext cx="11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Required figure for the problem </a:t>
            </a:r>
            <a:endParaRPr/>
          </a:p>
        </p:txBody>
      </p:sp>
      <p:pic>
        <p:nvPicPr>
          <p:cNvPr id="94" name="Google Shape;94;p17"/>
          <p:cNvPicPr preferRelativeResize="0"/>
          <p:nvPr/>
        </p:nvPicPr>
        <p:blipFill>
          <a:blip r:embed="rId3">
            <a:alphaModFix/>
          </a:blip>
          <a:stretch>
            <a:fillRect/>
          </a:stretch>
        </p:blipFill>
        <p:spPr>
          <a:xfrm>
            <a:off x="1255725" y="391800"/>
            <a:ext cx="6419350" cy="404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Governing equations used to solve the problem</a:t>
            </a:r>
            <a:endParaRPr/>
          </a:p>
        </p:txBody>
      </p:sp>
      <mc:AlternateContent xmlns:mc="http://schemas.openxmlformats.org/markup-compatibility/2006">
        <mc:Choice xmlns:a14="http://schemas.microsoft.com/office/drawing/2010/main" Requires="a14">
          <p:sp>
            <p:nvSpPr>
              <p:cNvPr id="100" name="Google Shape;100;p18"/>
              <p:cNvSpPr txBox="1">
                <a:spLocks noGrp="1"/>
              </p:cNvSpPr>
              <p:nvPr>
                <p:ph type="body" idx="4294967295"/>
              </p:nvPr>
            </p:nvSpPr>
            <p:spPr>
              <a:xfrm>
                <a:off x="460950" y="844175"/>
                <a:ext cx="8222100" cy="3937800"/>
              </a:xfrm>
              <a:prstGeom prst="rect">
                <a:avLst/>
              </a:prstGeom>
            </p:spPr>
            <p:txBody>
              <a:bodyPr spcFirstLastPara="1" wrap="square" lIns="91425" tIns="91425" rIns="91425" bIns="91425" anchor="t" anchorCtr="0">
                <a:noAutofit/>
              </a:bodyPr>
              <a:lstStyle/>
              <a:p>
                <a:pPr marL="0" indent="0">
                  <a:spcAft>
                    <a:spcPts val="1600"/>
                  </a:spcAft>
                  <a:buNone/>
                </a:pPr>
                <a:r>
                  <a:rPr lang="en-US" sz="1800" dirty="0">
                    <a:effectLst/>
                    <a:latin typeface="Roboto" panose="02000000000000000000" pitchFamily="2" charset="0"/>
                    <a:ea typeface="Roboto" panose="02000000000000000000" pitchFamily="2" charset="0"/>
                    <a:cs typeface="Gautami" panose="020B0502040204020203" pitchFamily="34" charset="0"/>
                  </a:rPr>
                  <a:t>For a </a:t>
                </a:r>
                <a:r>
                  <a:rPr lang="en-US" sz="1800" dirty="0" err="1">
                    <a:effectLst/>
                    <a:latin typeface="Roboto" panose="02000000000000000000" pitchFamily="2" charset="0"/>
                    <a:ea typeface="Roboto" panose="02000000000000000000" pitchFamily="2" charset="0"/>
                    <a:cs typeface="Gautami" panose="020B0502040204020203" pitchFamily="34" charset="0"/>
                  </a:rPr>
                  <a:t>poiseuille</a:t>
                </a:r>
                <a:r>
                  <a:rPr lang="en-US" sz="1800" dirty="0">
                    <a:effectLst/>
                    <a:latin typeface="Roboto" panose="02000000000000000000" pitchFamily="2" charset="0"/>
                    <a:ea typeface="Roboto" panose="02000000000000000000" pitchFamily="2" charset="0"/>
                    <a:cs typeface="Gautami" panose="020B0502040204020203" pitchFamily="34" charset="0"/>
                  </a:rPr>
                  <a:t> flow, flow must be streamline and parallel to the axis. So, </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𝑣</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=0</m:t>
                    </m:r>
                  </m:oMath>
                </a14:m>
                <a:r>
                  <a:rPr lang="en-US" sz="1800" dirty="0">
                    <a:effectLst/>
                    <a:latin typeface="Roboto" panose="02000000000000000000" pitchFamily="2" charset="0"/>
                    <a:ea typeface="Roboto" panose="02000000000000000000" pitchFamily="2" charset="0"/>
                    <a:cs typeface="Gautami" panose="020B0502040204020203" pitchFamily="34" charset="0"/>
                  </a:rPr>
                  <a:t>. And the pressure at all points in a given cross-section is same. So, pressure gradient is constant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m:t>
                        </m:r>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𝑝</m:t>
                            </m:r>
                          </m:e>
                        </m:acc>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m:t>
                        </m:r>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acc>
                      </m:den>
                    </m:f>
                  </m:oMath>
                </a14:m>
                <a:r>
                  <a:rPr lang="en-US" sz="1800" dirty="0">
                    <a:effectLst/>
                    <a:latin typeface="Roboto" panose="02000000000000000000" pitchFamily="2" charset="0"/>
                    <a:ea typeface="Roboto" panose="02000000000000000000" pitchFamily="2" charset="0"/>
                    <a:cs typeface="Gautami" panose="020B0502040204020203" pitchFamily="34" charset="0"/>
                  </a:rPr>
                  <a:t> = const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P</m:t>
                        </m:r>
                      </m:e>
                    </m:acc>
                  </m:oMath>
                </a14:m>
                <a:r>
                  <a:rPr lang="en-US" sz="1800" dirty="0">
                    <a:effectLst/>
                    <a:latin typeface="Roboto" panose="02000000000000000000" pitchFamily="2" charset="0"/>
                    <a:ea typeface="Roboto" panose="02000000000000000000" pitchFamily="2" charset="0"/>
                    <a:cs typeface="Gautami" panose="020B0502040204020203" pitchFamily="34" charset="0"/>
                  </a:rPr>
                  <a:t> .</a:t>
                </a:r>
                <a:endParaRPr lang="en-IN" sz="1800" dirty="0">
                  <a:effectLst/>
                  <a:latin typeface="Roboto" panose="02000000000000000000" pitchFamily="2" charset="0"/>
                  <a:ea typeface="Roboto" panose="02000000000000000000" pitchFamily="2" charset="0"/>
                  <a:cs typeface="Gautami" panose="020B0502040204020203" pitchFamily="34" charset="0"/>
                </a:endParaRPr>
              </a:p>
              <a:p>
                <a:pPr marL="342900">
                  <a:spcAft>
                    <a:spcPts val="1600"/>
                  </a:spcAft>
                  <a:buFont typeface="Roboto"/>
                  <a:buAutoNum type="arabicParenBoth"/>
                </a:pPr>
                <a:r>
                  <a:rPr lang="en-US" sz="1800" dirty="0">
                    <a:effectLst/>
                    <a:latin typeface="Roboto" panose="02000000000000000000" pitchFamily="2" charset="0"/>
                    <a:ea typeface="Roboto" panose="02000000000000000000" pitchFamily="2" charset="0"/>
                  </a:rPr>
                  <a:t>     Continuity equation :-       </a:t>
                </a:r>
                <a14:m>
                  <m:oMath xmlns:m="http://schemas.openxmlformats.org/officeDocument/2006/math">
                    <m:f>
                      <m:fPr>
                        <m:ctrlPr>
                          <a:rPr lang="en-IN" sz="1800" i="1" smtClean="0">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𝜕𝜌</m:t>
                        </m:r>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𝜌</m:t>
                        </m:r>
                        <m:r>
                          <a:rPr lang="en-US" sz="1800" i="1">
                            <a:effectLst/>
                            <a:latin typeface="Cambria Math" panose="02040503050406030204" pitchFamily="18" charset="0"/>
                            <a:ea typeface="Times New Roman" panose="02020603050405020304" pitchFamily="18" charset="0"/>
                            <a:cs typeface="Arial" panose="020B0604020202020204" pitchFamily="34" charset="0"/>
                          </a:rPr>
                          <m:t>𝑉</m:t>
                        </m:r>
                      </m:e>
                    </m:d>
                    <m:r>
                      <a:rPr lang="en-US" sz="1800" i="1">
                        <a:effectLst/>
                        <a:latin typeface="Cambria Math" panose="02040503050406030204" pitchFamily="18" charset="0"/>
                        <a:ea typeface="Times New Roman" panose="02020603050405020304" pitchFamily="18" charset="0"/>
                        <a:cs typeface="Arial" panose="020B0604020202020204" pitchFamily="34" charset="0"/>
                      </a:rPr>
                      <m:t>=0</m:t>
                    </m:r>
                  </m:oMath>
                </a14:m>
                <a:endParaRPr lang="en-IN" dirty="0">
                  <a:latin typeface="Calibri" panose="020F0502020204030204" pitchFamily="34" charset="0"/>
                  <a:ea typeface="Roboto" panose="02000000000000000000" pitchFamily="2" charset="0"/>
                  <a:cs typeface="Gautami" panose="020B0502040204020203" pitchFamily="34" charset="0"/>
                </a:endParaRPr>
              </a:p>
              <a:p>
                <a:pPr marL="0" indent="0">
                  <a:spcAft>
                    <a:spcPts val="1600"/>
                  </a:spcAft>
                  <a:buNone/>
                </a:pPr>
                <a:r>
                  <a:rPr lang="en-US" sz="1800" dirty="0">
                    <a:effectLst/>
                    <a:latin typeface="Roboto" panose="02000000000000000000" pitchFamily="2" charset="0"/>
                    <a:ea typeface="Roboto" panose="02000000000000000000" pitchFamily="2" charset="0"/>
                  </a:rPr>
                  <a:t>    </a:t>
                </a:r>
                <a:r>
                  <a:rPr lang="en-US" sz="1800" dirty="0">
                    <a:effectLst/>
                    <a:latin typeface="Arial" panose="020B0604020202020204" pitchFamily="34" charset="0"/>
                    <a:ea typeface="Times New Roman" panose="02020603050405020304" pitchFamily="18" charset="0"/>
                    <a:cs typeface="Gautami" panose="020B0502040204020203" pitchFamily="34" charset="0"/>
                  </a:rPr>
                  <a:t>For a steady state, incompressible fluid the equation becomes,</a:t>
                </a:r>
                <a:endParaRPr lang="en-IN" dirty="0">
                  <a:latin typeface="Calibri" panose="020F0502020204030204" pitchFamily="34" charset="0"/>
                  <a:ea typeface="Times New Roman" panose="02020603050405020304" pitchFamily="18" charset="0"/>
                  <a:cs typeface="Gautami" panose="020B0502040204020203" pitchFamily="34" charset="0"/>
                </a:endParaRPr>
              </a:p>
              <a:p>
                <a:pPr marL="0" indent="0">
                  <a:spcAft>
                    <a:spcPts val="1600"/>
                  </a:spcAft>
                  <a:buNone/>
                </a:pPr>
                <a14:m>
                  <m:oMathPara xmlns:m="http://schemas.openxmlformats.org/officeDocument/2006/math">
                    <m:oMathParaPr>
                      <m:jc m:val="center"/>
                    </m:oMathParaPr>
                    <m:oMath xmlns:m="http://schemas.openxmlformats.org/officeDocument/2006/math">
                      <m:f>
                        <m:fPr>
                          <m:ctrlPr>
                            <a:rPr lang="en-IN" sz="1800" i="1" smtClean="0">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m:t>
                          </m:r>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e>
                          </m:acc>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m:t>
                          </m:r>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acc>
                        </m:den>
                      </m:f>
                      <m:r>
                        <a:rPr lang="en-US" sz="1800"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m:t>
                          </m:r>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𝑣</m:t>
                              </m:r>
                            </m:e>
                          </m:acc>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m:t>
                          </m:r>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𝑦</m:t>
                              </m:r>
                            </m:e>
                          </m:acc>
                        </m:den>
                      </m:f>
                      <m:r>
                        <a:rPr lang="en-US" sz="1800" i="1">
                          <a:effectLst/>
                          <a:latin typeface="Cambria Math" panose="02040503050406030204" pitchFamily="18" charset="0"/>
                          <a:ea typeface="Times New Roman" panose="02020603050405020304" pitchFamily="18" charset="0"/>
                          <a:cs typeface="Arial" panose="020B0604020202020204" pitchFamily="34" charset="0"/>
                        </a:rPr>
                        <m:t>=0</m:t>
                      </m:r>
                    </m:oMath>
                  </m:oMathPara>
                </a14:m>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0" lvl="0" indent="0">
                  <a:spcAft>
                    <a:spcPts val="1600"/>
                  </a:spcAft>
                  <a:buNone/>
                </a:pPr>
                <a:endParaRPr lang="en-US" sz="1800" dirty="0">
                  <a:effectLst/>
                  <a:latin typeface="Roboto" panose="02000000000000000000" pitchFamily="2" charset="0"/>
                  <a:ea typeface="Roboto" panose="02000000000000000000" pitchFamily="2" charset="0"/>
                </a:endParaRPr>
              </a:p>
              <a:p>
                <a:pPr marL="0" lvl="0" indent="0">
                  <a:spcAft>
                    <a:spcPts val="1600"/>
                  </a:spcAft>
                  <a:buNone/>
                </a:pPr>
                <a:endParaRPr lang="en-US" sz="1800" dirty="0">
                  <a:effectLst/>
                  <a:latin typeface="Roboto" panose="02000000000000000000" pitchFamily="2" charset="0"/>
                  <a:ea typeface="Roboto" panose="02000000000000000000" pitchFamily="2" charset="0"/>
                </a:endParaRPr>
              </a:p>
              <a:p>
                <a:pPr marL="0" lvl="0" indent="0">
                  <a:spcAft>
                    <a:spcPts val="1600"/>
                  </a:spcAft>
                  <a:buNone/>
                </a:pPr>
                <a:endParaRPr lang="en-US" sz="1800" dirty="0">
                  <a:effectLst/>
                  <a:latin typeface="Roboto" panose="02000000000000000000" pitchFamily="2" charset="0"/>
                  <a:ea typeface="Roboto" panose="02000000000000000000" pitchFamily="2" charset="0"/>
                </a:endParaRPr>
              </a:p>
              <a:p>
                <a:pPr marL="0" lvl="0" indent="0">
                  <a:spcAft>
                    <a:spcPts val="1600"/>
                  </a:spcAft>
                  <a:buNone/>
                </a:pPr>
                <a:endParaRPr dirty="0">
                  <a:latin typeface="Roboto" panose="02000000000000000000" pitchFamily="2" charset="0"/>
                  <a:ea typeface="Roboto" panose="02000000000000000000" pitchFamily="2" charset="0"/>
                </a:endParaRPr>
              </a:p>
            </p:txBody>
          </p:sp>
        </mc:Choice>
        <mc:Fallback>
          <p:sp>
            <p:nvSpPr>
              <p:cNvPr id="100" name="Google Shape;100;p18"/>
              <p:cNvSpPr txBox="1">
                <a:spLocks noGrp="1" noRot="1" noChangeAspect="1" noMove="1" noResize="1" noEditPoints="1" noAdjustHandles="1" noChangeArrowheads="1" noChangeShapeType="1" noTextEdit="1"/>
              </p:cNvSpPr>
              <p:nvPr>
                <p:ph type="body" idx="4294967295"/>
              </p:nvPr>
            </p:nvSpPr>
            <p:spPr>
              <a:xfrm>
                <a:off x="460950" y="844175"/>
                <a:ext cx="8222100" cy="3937800"/>
              </a:xfrm>
              <a:prstGeom prst="rect">
                <a:avLst/>
              </a:prstGeom>
              <a:blipFill>
                <a:blip r:embed="rId3"/>
                <a:stretch>
                  <a:fillRect l="-668" r="-1187"/>
                </a:stretch>
              </a:blipFill>
            </p:spPr>
            <p:txBody>
              <a:bodyPr/>
              <a:lstStyle/>
              <a:p>
                <a:r>
                  <a:rPr lang="en-IN">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7" name="Google Shape;107;p19"/>
              <p:cNvSpPr txBox="1">
                <a:spLocks noGrp="1"/>
              </p:cNvSpPr>
              <p:nvPr>
                <p:ph type="body" idx="4294967295"/>
              </p:nvPr>
            </p:nvSpPr>
            <p:spPr>
              <a:xfrm>
                <a:off x="98250" y="885370"/>
                <a:ext cx="8704664" cy="4158343"/>
              </a:xfrm>
            </p:spPr>
            <p:txBody>
              <a:bodyPr spcFirstLastPara="1" wrap="square" lIns="91425" tIns="91425" rIns="91425" bIns="91425" anchor="t" anchorCtr="0">
                <a:normAutofit/>
              </a:bodyPr>
              <a:lstStyle/>
              <a:p>
                <a:pPr marL="114300" indent="0">
                  <a:lnSpc>
                    <a:spcPct val="115000"/>
                  </a:lnSpc>
                  <a:spcAft>
                    <a:spcPts val="1000"/>
                  </a:spcAft>
                  <a:buNone/>
                </a:pPr>
                <a:r>
                  <a:rPr lang="en-US" sz="1800" dirty="0">
                    <a:effectLst/>
                    <a:latin typeface="+mn-lt"/>
                    <a:ea typeface="Times New Roman" panose="02020603050405020304" pitchFamily="18" charset="0"/>
                    <a:cs typeface="Gautami" panose="020B0502040204020203" pitchFamily="34" charset="0"/>
                  </a:rPr>
                  <a:t>(2)   Momentum equation :-</a:t>
                </a:r>
                <a:endParaRPr lang="en-IN" sz="1800" dirty="0">
                  <a:effectLst/>
                  <a:latin typeface="+mn-lt"/>
                  <a:ea typeface="Times New Roman" panose="02020603050405020304" pitchFamily="18" charset="0"/>
                  <a:cs typeface="Gautami" panose="020B0502040204020203" pitchFamily="3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n-IN" sz="1800" i="1">
                              <a:effectLst/>
                              <a:latin typeface="+mn-lt"/>
                              <a:cs typeface="Arial" panose="020B0604020202020204" pitchFamily="34" charset="0"/>
                            </a:rPr>
                          </m:ctrlPr>
                        </m:sSubPr>
                        <m:e>
                          <m:r>
                            <a:rPr lang="en-US" sz="1800" i="1">
                              <a:effectLst/>
                              <a:latin typeface="+mn-lt"/>
                              <a:ea typeface="Times New Roman" panose="02020603050405020304" pitchFamily="18" charset="0"/>
                              <a:cs typeface="Arial" panose="020B0604020202020204" pitchFamily="34" charset="0"/>
                            </a:rPr>
                            <m:t>𝜌</m:t>
                          </m:r>
                        </m:e>
                        <m:sub>
                          <m:r>
                            <a:rPr lang="en-US" sz="1800" i="1">
                              <a:effectLst/>
                              <a:latin typeface="+mn-lt"/>
                              <a:ea typeface="Times New Roman" panose="02020603050405020304" pitchFamily="18" charset="0"/>
                              <a:cs typeface="Arial" panose="020B0604020202020204" pitchFamily="34" charset="0"/>
                            </a:rPr>
                            <m:t>𝑓</m:t>
                          </m:r>
                        </m:sub>
                      </m:sSub>
                      <m:d>
                        <m:dPr>
                          <m:begChr m:val="["/>
                          <m:endChr m:val="]"/>
                          <m:ctrlPr>
                            <a:rPr lang="en-IN" sz="1800" i="1">
                              <a:effectLst/>
                              <a:latin typeface="+mn-lt"/>
                              <a:cs typeface="Arial" panose="020B0604020202020204" pitchFamily="34" charset="0"/>
                            </a:rPr>
                          </m:ctrlPr>
                        </m:dPr>
                        <m:e>
                          <m:d>
                            <m:dPr>
                              <m:ctrlPr>
                                <a:rPr lang="en-IN" sz="1800" i="1">
                                  <a:effectLst/>
                                  <a:latin typeface="+mn-lt"/>
                                  <a:cs typeface="Arial" panose="020B0604020202020204" pitchFamily="34" charset="0"/>
                                </a:rPr>
                              </m:ctrlPr>
                            </m:dPr>
                            <m:e>
                              <m:r>
                                <a:rPr lang="en-US" sz="1800" i="1">
                                  <a:effectLst/>
                                  <a:latin typeface="+mn-lt"/>
                                  <a:ea typeface="Times New Roman" panose="02020603050405020304" pitchFamily="18" charset="0"/>
                                  <a:cs typeface="Arial" panose="020B0604020202020204" pitchFamily="34" charset="0"/>
                                </a:rPr>
                                <m:t>𝑉</m:t>
                              </m:r>
                              <m:r>
                                <a:rPr lang="en-US" sz="1800" i="1">
                                  <a:effectLst/>
                                  <a:latin typeface="+mn-lt"/>
                                  <a:ea typeface="Times New Roman" panose="02020603050405020304" pitchFamily="18" charset="0"/>
                                  <a:cs typeface="Arial" panose="020B0604020202020204" pitchFamily="34" charset="0"/>
                                </a:rPr>
                                <m:t>.</m:t>
                              </m:r>
                              <m:r>
                                <m:rPr>
                                  <m:sty m:val="p"/>
                                </m:rPr>
                                <a:rPr lang="en-US" sz="1800">
                                  <a:effectLst/>
                                  <a:latin typeface="+mn-lt"/>
                                  <a:ea typeface="Times New Roman" panose="02020603050405020304" pitchFamily="18" charset="0"/>
                                  <a:cs typeface="Arial" panose="020B0604020202020204" pitchFamily="34" charset="0"/>
                                </a:rPr>
                                <m:t>∇</m:t>
                              </m:r>
                            </m:e>
                          </m:d>
                          <m:r>
                            <a:rPr lang="en-US" sz="1800" i="1">
                              <a:effectLst/>
                              <a:latin typeface="+mn-lt"/>
                              <a:ea typeface="Times New Roman" panose="02020603050405020304" pitchFamily="18" charset="0"/>
                              <a:cs typeface="Arial" panose="020B0604020202020204" pitchFamily="34" charset="0"/>
                            </a:rPr>
                            <m:t>𝑉</m:t>
                          </m:r>
                        </m:e>
                      </m:d>
                      <m:r>
                        <a:rPr lang="en-US" sz="1800" i="1">
                          <a:effectLst/>
                          <a:latin typeface="+mn-lt"/>
                          <a:ea typeface="Times New Roman" panose="02020603050405020304" pitchFamily="18" charset="0"/>
                          <a:cs typeface="Arial" panose="020B0604020202020204" pitchFamily="34" charset="0"/>
                        </a:rPr>
                        <m:t>=−</m:t>
                      </m:r>
                      <m:r>
                        <m:rPr>
                          <m:sty m:val="p"/>
                        </m:rPr>
                        <a:rPr lang="en-US" sz="1800">
                          <a:effectLst/>
                          <a:latin typeface="+mn-lt"/>
                          <a:ea typeface="Times New Roman" panose="02020603050405020304" pitchFamily="18" charset="0"/>
                          <a:cs typeface="Arial" panose="020B0604020202020204" pitchFamily="34" charset="0"/>
                        </a:rPr>
                        <m:t>∇</m:t>
                      </m:r>
                      <m:acc>
                        <m:accPr>
                          <m:chr m:val="̅"/>
                          <m:ctrlPr>
                            <a:rPr lang="en-IN" sz="1800" i="1">
                              <a:effectLst/>
                              <a:latin typeface="+mn-lt"/>
                              <a:cs typeface="Arial" panose="020B0604020202020204" pitchFamily="34" charset="0"/>
                            </a:rPr>
                          </m:ctrlPr>
                        </m:accPr>
                        <m:e>
                          <m:r>
                            <a:rPr lang="en-US" sz="1800" i="1">
                              <a:effectLst/>
                              <a:latin typeface="+mn-lt"/>
                              <a:ea typeface="Times New Roman" panose="02020603050405020304" pitchFamily="18" charset="0"/>
                              <a:cs typeface="Arial" panose="020B0604020202020204" pitchFamily="34" charset="0"/>
                            </a:rPr>
                            <m:t>𝑝</m:t>
                          </m:r>
                        </m:e>
                      </m:acc>
                      <m:r>
                        <a:rPr lang="en-US" sz="1800" i="1">
                          <a:effectLst/>
                          <a:latin typeface="+mn-lt"/>
                          <a:ea typeface="Times New Roman" panose="02020603050405020304" pitchFamily="18" charset="0"/>
                          <a:cs typeface="Arial" panose="020B0604020202020204" pitchFamily="34" charset="0"/>
                        </a:rPr>
                        <m:t>+</m:t>
                      </m:r>
                      <m:r>
                        <a:rPr lang="en-US" sz="1800" i="1">
                          <a:effectLst/>
                          <a:latin typeface="+mn-lt"/>
                          <a:ea typeface="Times New Roman" panose="02020603050405020304" pitchFamily="18" charset="0"/>
                          <a:cs typeface="Arial" panose="020B0604020202020204" pitchFamily="34" charset="0"/>
                        </a:rPr>
                        <m:t>𝜇</m:t>
                      </m:r>
                      <m:sSup>
                        <m:sSupPr>
                          <m:ctrlPr>
                            <a:rPr lang="en-IN" sz="1800" i="1">
                              <a:effectLst/>
                              <a:latin typeface="+mn-lt"/>
                              <a:cs typeface="Arial" panose="020B0604020202020204" pitchFamily="34" charset="0"/>
                            </a:rPr>
                          </m:ctrlPr>
                        </m:sSupPr>
                        <m:e>
                          <m:r>
                            <m:rPr>
                              <m:sty m:val="p"/>
                            </m:rPr>
                            <a:rPr lang="en-US" sz="1800">
                              <a:effectLst/>
                              <a:latin typeface="+mn-lt"/>
                              <a:ea typeface="Times New Roman" panose="02020603050405020304" pitchFamily="18" charset="0"/>
                              <a:cs typeface="Arial" panose="020B0604020202020204" pitchFamily="34" charset="0"/>
                            </a:rPr>
                            <m:t>∇</m:t>
                          </m:r>
                        </m:e>
                        <m:sup>
                          <m:r>
                            <a:rPr lang="en-US" sz="1800" i="1">
                              <a:effectLst/>
                              <a:latin typeface="+mn-lt"/>
                              <a:ea typeface="Times New Roman" panose="02020603050405020304" pitchFamily="18" charset="0"/>
                              <a:cs typeface="Arial" panose="020B0604020202020204" pitchFamily="34" charset="0"/>
                            </a:rPr>
                            <m:t>2</m:t>
                          </m:r>
                        </m:sup>
                      </m:sSup>
                      <m:r>
                        <a:rPr lang="en-US" sz="1800" i="1">
                          <a:effectLst/>
                          <a:latin typeface="+mn-lt"/>
                          <a:ea typeface="Times New Roman" panose="02020603050405020304" pitchFamily="18" charset="0"/>
                          <a:cs typeface="Arial" panose="020B0604020202020204" pitchFamily="34" charset="0"/>
                        </a:rPr>
                        <m:t>𝑉</m:t>
                      </m:r>
                      <m:r>
                        <a:rPr lang="en-US" sz="1800" i="1">
                          <a:effectLst/>
                          <a:latin typeface="+mn-lt"/>
                          <a:ea typeface="Times New Roman" panose="02020603050405020304" pitchFamily="18" charset="0"/>
                          <a:cs typeface="Arial" panose="020B0604020202020204" pitchFamily="34" charset="0"/>
                        </a:rPr>
                        <m:t>+ </m:t>
                      </m:r>
                      <m:acc>
                        <m:accPr>
                          <m:chr m:val="⃗"/>
                          <m:ctrlPr>
                            <a:rPr lang="en-IN" sz="1800" i="1">
                              <a:effectLst/>
                              <a:latin typeface="+mn-lt"/>
                              <a:cs typeface="Arial" panose="020B0604020202020204" pitchFamily="34" charset="0"/>
                            </a:rPr>
                          </m:ctrlPr>
                        </m:accPr>
                        <m:e>
                          <m:r>
                            <a:rPr lang="en-US" sz="1800" i="1">
                              <a:effectLst/>
                              <a:latin typeface="+mn-lt"/>
                              <a:ea typeface="Times New Roman" panose="02020603050405020304" pitchFamily="18" charset="0"/>
                              <a:cs typeface="Arial" panose="020B0604020202020204" pitchFamily="34" charset="0"/>
                            </a:rPr>
                            <m:t>𝐽</m:t>
                          </m:r>
                        </m:e>
                      </m:acc>
                      <m:r>
                        <a:rPr lang="en-US" sz="1800" i="1">
                          <a:effectLst/>
                          <a:latin typeface="+mn-lt"/>
                          <a:ea typeface="Times New Roman" panose="02020603050405020304" pitchFamily="18" charset="0"/>
                          <a:cs typeface="Arial" panose="020B0604020202020204" pitchFamily="34" charset="0"/>
                        </a:rPr>
                        <m:t>×</m:t>
                      </m:r>
                      <m:acc>
                        <m:accPr>
                          <m:chr m:val="⃗"/>
                          <m:ctrlPr>
                            <a:rPr lang="en-IN" sz="1800" i="1">
                              <a:effectLst/>
                              <a:latin typeface="+mn-lt"/>
                              <a:cs typeface="Arial" panose="020B0604020202020204" pitchFamily="34" charset="0"/>
                            </a:rPr>
                          </m:ctrlPr>
                        </m:accPr>
                        <m:e>
                          <m:r>
                            <a:rPr lang="en-US" sz="1800" i="1">
                              <a:effectLst/>
                              <a:latin typeface="+mn-lt"/>
                              <a:ea typeface="Times New Roman" panose="02020603050405020304" pitchFamily="18" charset="0"/>
                              <a:cs typeface="Arial" panose="020B0604020202020204" pitchFamily="34" charset="0"/>
                            </a:rPr>
                            <m:t>𝐵</m:t>
                          </m:r>
                        </m:e>
                      </m:acc>
                      <m:r>
                        <a:rPr lang="en-US" sz="1800" i="1">
                          <a:effectLst/>
                          <a:latin typeface="+mn-lt"/>
                          <a:ea typeface="Times New Roman" panose="02020603050405020304" pitchFamily="18" charset="0"/>
                          <a:cs typeface="Arial" panose="020B0604020202020204" pitchFamily="34" charset="0"/>
                        </a:rPr>
                        <m:t>−</m:t>
                      </m:r>
                      <m:f>
                        <m:fPr>
                          <m:ctrlPr>
                            <a:rPr lang="en-IN" sz="1800" i="1">
                              <a:effectLst/>
                              <a:latin typeface="+mn-lt"/>
                              <a:cs typeface="Arial" panose="020B0604020202020204" pitchFamily="34" charset="0"/>
                            </a:rPr>
                          </m:ctrlPr>
                        </m:fPr>
                        <m:num>
                          <m:r>
                            <a:rPr lang="en-US" sz="1800" i="1">
                              <a:effectLst/>
                              <a:latin typeface="+mn-lt"/>
                              <a:ea typeface="Times New Roman" panose="02020603050405020304" pitchFamily="18" charset="0"/>
                              <a:cs typeface="Arial" panose="020B0604020202020204" pitchFamily="34" charset="0"/>
                            </a:rPr>
                            <m:t>𝜇</m:t>
                          </m:r>
                        </m:num>
                        <m:den>
                          <m:sSub>
                            <m:sSubPr>
                              <m:ctrlPr>
                                <a:rPr lang="en-IN" sz="1800" i="1">
                                  <a:effectLst/>
                                  <a:latin typeface="+mn-lt"/>
                                  <a:cs typeface="Arial" panose="020B0604020202020204" pitchFamily="34" charset="0"/>
                                </a:rPr>
                              </m:ctrlPr>
                            </m:sSubPr>
                            <m:e>
                              <m:r>
                                <a:rPr lang="en-US" sz="1800" i="1">
                                  <a:effectLst/>
                                  <a:latin typeface="+mn-lt"/>
                                  <a:ea typeface="Times New Roman" panose="02020603050405020304" pitchFamily="18" charset="0"/>
                                  <a:cs typeface="Arial" panose="020B0604020202020204" pitchFamily="34" charset="0"/>
                                </a:rPr>
                                <m:t>𝐾</m:t>
                              </m:r>
                            </m:e>
                            <m:sub>
                              <m:r>
                                <a:rPr lang="en-US" sz="1800" i="1">
                                  <a:effectLst/>
                                  <a:latin typeface="+mn-lt"/>
                                  <a:ea typeface="Times New Roman" panose="02020603050405020304" pitchFamily="18" charset="0"/>
                                  <a:cs typeface="Arial" panose="020B0604020202020204" pitchFamily="34" charset="0"/>
                                </a:rPr>
                                <m:t>1</m:t>
                              </m:r>
                            </m:sub>
                          </m:sSub>
                        </m:den>
                      </m:f>
                      <m:r>
                        <a:rPr lang="en-US" sz="1800" i="1">
                          <a:effectLst/>
                          <a:latin typeface="+mn-lt"/>
                          <a:ea typeface="Times New Roman" panose="02020603050405020304" pitchFamily="18" charset="0"/>
                          <a:cs typeface="Arial" panose="020B0604020202020204" pitchFamily="34" charset="0"/>
                        </a:rPr>
                        <m:t>𝑉</m:t>
                      </m:r>
                      <m:r>
                        <a:rPr lang="en-US" sz="1800" i="1">
                          <a:effectLst/>
                          <a:latin typeface="+mn-lt"/>
                          <a:ea typeface="Times New Roman" panose="02020603050405020304" pitchFamily="18" charset="0"/>
                          <a:cs typeface="Arial" panose="020B0604020202020204" pitchFamily="34" charset="0"/>
                        </a:rPr>
                        <m:t>+</m:t>
                      </m:r>
                      <m:sSub>
                        <m:sSubPr>
                          <m:ctrlPr>
                            <a:rPr lang="en-IN" sz="1800" i="1">
                              <a:effectLst/>
                              <a:latin typeface="+mn-lt"/>
                              <a:cs typeface="Arial" panose="020B0604020202020204" pitchFamily="34" charset="0"/>
                            </a:rPr>
                          </m:ctrlPr>
                        </m:sSubPr>
                        <m:e>
                          <m:r>
                            <a:rPr lang="en-US" sz="1800" i="1">
                              <a:effectLst/>
                              <a:latin typeface="+mn-lt"/>
                              <a:ea typeface="Times New Roman" panose="02020603050405020304" pitchFamily="18" charset="0"/>
                              <a:cs typeface="Arial" panose="020B0604020202020204" pitchFamily="34" charset="0"/>
                            </a:rPr>
                            <m:t>𝜌</m:t>
                          </m:r>
                        </m:e>
                        <m:sub>
                          <m:r>
                            <a:rPr lang="en-US" sz="1800" i="1">
                              <a:effectLst/>
                              <a:latin typeface="+mn-lt"/>
                              <a:ea typeface="Times New Roman" panose="02020603050405020304" pitchFamily="18" charset="0"/>
                              <a:cs typeface="Arial" panose="020B0604020202020204" pitchFamily="34" charset="0"/>
                            </a:rPr>
                            <m:t>𝑓</m:t>
                          </m:r>
                        </m:sub>
                      </m:sSub>
                      <m:r>
                        <a:rPr lang="en-US" sz="1800" i="1">
                          <a:effectLst/>
                          <a:latin typeface="+mn-lt"/>
                          <a:ea typeface="Times New Roman" panose="02020603050405020304" pitchFamily="18" charset="0"/>
                          <a:cs typeface="Arial" panose="020B0604020202020204" pitchFamily="34" charset="0"/>
                        </a:rPr>
                        <m:t>𝛽</m:t>
                      </m:r>
                      <m:d>
                        <m:dPr>
                          <m:ctrlPr>
                            <a:rPr lang="en-IN" sz="1800" i="1">
                              <a:effectLst/>
                              <a:latin typeface="+mn-lt"/>
                              <a:cs typeface="Arial" panose="020B0604020202020204" pitchFamily="34" charset="0"/>
                            </a:rPr>
                          </m:ctrlPr>
                        </m:dPr>
                        <m:e>
                          <m:r>
                            <a:rPr lang="en-US" sz="1800" i="1">
                              <a:effectLst/>
                              <a:latin typeface="+mn-lt"/>
                              <a:ea typeface="Times New Roman" panose="02020603050405020304" pitchFamily="18" charset="0"/>
                              <a:cs typeface="Arial" panose="020B0604020202020204" pitchFamily="34" charset="0"/>
                            </a:rPr>
                            <m:t>𝑇</m:t>
                          </m:r>
                          <m:r>
                            <a:rPr lang="en-US" sz="1800" i="1">
                              <a:effectLst/>
                              <a:latin typeface="+mn-lt"/>
                              <a:ea typeface="Times New Roman" panose="02020603050405020304" pitchFamily="18" charset="0"/>
                              <a:cs typeface="Arial" panose="020B0604020202020204" pitchFamily="34" charset="0"/>
                            </a:rPr>
                            <m:t>−</m:t>
                          </m:r>
                          <m:sSup>
                            <m:sSupPr>
                              <m:ctrlPr>
                                <a:rPr lang="en-IN" sz="1800" i="1">
                                  <a:effectLst/>
                                  <a:latin typeface="+mn-lt"/>
                                  <a:cs typeface="Arial" panose="020B0604020202020204" pitchFamily="34" charset="0"/>
                                </a:rPr>
                              </m:ctrlPr>
                            </m:sSupPr>
                            <m:e>
                              <m:r>
                                <a:rPr lang="en-US" sz="1800" i="1">
                                  <a:effectLst/>
                                  <a:latin typeface="+mn-lt"/>
                                  <a:ea typeface="Times New Roman" panose="02020603050405020304" pitchFamily="18" charset="0"/>
                                  <a:cs typeface="Arial" panose="020B0604020202020204" pitchFamily="34" charset="0"/>
                                </a:rPr>
                                <m:t>𝑇</m:t>
                              </m:r>
                            </m:e>
                            <m:sup>
                              <m:r>
                                <a:rPr lang="en-US" sz="1800" i="1">
                                  <a:effectLst/>
                                  <a:latin typeface="+mn-lt"/>
                                  <a:ea typeface="Times New Roman" panose="02020603050405020304" pitchFamily="18" charset="0"/>
                                  <a:cs typeface="Arial" panose="020B0604020202020204" pitchFamily="34" charset="0"/>
                                </a:rPr>
                                <m:t>∗</m:t>
                              </m:r>
                            </m:sup>
                          </m:sSup>
                        </m:e>
                      </m:d>
                      <m:r>
                        <a:rPr lang="en-US" sz="1800" i="1">
                          <a:effectLst/>
                          <a:latin typeface="+mn-lt"/>
                          <a:ea typeface="Times New Roman" panose="02020603050405020304" pitchFamily="18" charset="0"/>
                          <a:cs typeface="Arial" panose="020B0604020202020204" pitchFamily="34" charset="0"/>
                        </a:rPr>
                        <m:t>𝑔</m:t>
                      </m:r>
                      <m:r>
                        <a:rPr lang="en-US" sz="1800" i="1">
                          <a:effectLst/>
                          <a:latin typeface="+mn-lt"/>
                          <a:ea typeface="Times New Roman" panose="02020603050405020304" pitchFamily="18" charset="0"/>
                          <a:cs typeface="Arial" panose="020B0604020202020204" pitchFamily="34" charset="0"/>
                        </a:rPr>
                        <m:t>+</m:t>
                      </m:r>
                      <m:r>
                        <m:rPr>
                          <m:sty m:val="p"/>
                        </m:rPr>
                        <a:rPr lang="en-US" sz="1800">
                          <a:effectLst/>
                          <a:latin typeface="+mn-lt"/>
                          <a:ea typeface="Times New Roman" panose="02020603050405020304" pitchFamily="18" charset="0"/>
                          <a:cs typeface="Arial" panose="020B0604020202020204" pitchFamily="34" charset="0"/>
                        </a:rPr>
                        <m:t>∇</m:t>
                      </m:r>
                      <m:r>
                        <a:rPr lang="en-US" sz="1800" i="1">
                          <a:effectLst/>
                          <a:latin typeface="+mn-lt"/>
                          <a:ea typeface="Times New Roman" panose="02020603050405020304" pitchFamily="18" charset="0"/>
                          <a:cs typeface="Arial" panose="020B0604020202020204" pitchFamily="34" charset="0"/>
                        </a:rPr>
                        <m:t>.</m:t>
                      </m:r>
                      <m:r>
                        <a:rPr lang="en-US" sz="1800" i="1">
                          <a:effectLst/>
                          <a:latin typeface="+mn-lt"/>
                          <a:ea typeface="Times New Roman" panose="02020603050405020304" pitchFamily="18" charset="0"/>
                          <a:cs typeface="Arial" panose="020B0604020202020204" pitchFamily="34" charset="0"/>
                        </a:rPr>
                        <m:t>𝜏</m:t>
                      </m:r>
                      <m:r>
                        <a:rPr lang="en-US" sz="1800" i="1">
                          <a:effectLst/>
                          <a:latin typeface="+mn-lt"/>
                          <a:ea typeface="Times New Roman" panose="02020603050405020304" pitchFamily="18" charset="0"/>
                          <a:cs typeface="Arial" panose="020B0604020202020204" pitchFamily="34" charset="0"/>
                        </a:rPr>
                        <m:t>=0 </m:t>
                      </m:r>
                    </m:oMath>
                  </m:oMathPara>
                </a14:m>
                <a:endParaRPr lang="en-IN" dirty="0">
                  <a:latin typeface="+mn-lt"/>
                </a:endParaRPr>
              </a:p>
              <a:p>
                <a:pPr marL="114300" indent="0">
                  <a:buNone/>
                </a:pPr>
                <a:endParaRPr lang="en-IN" dirty="0">
                  <a:latin typeface="+mn-lt"/>
                </a:endParaRPr>
              </a:p>
              <a:p>
                <a:pPr marL="114300" indent="0">
                  <a:buNone/>
                </a:pPr>
                <a:r>
                  <a:rPr lang="en-US" sz="1800" dirty="0">
                    <a:effectLst/>
                    <a:latin typeface="+mn-lt"/>
                    <a:ea typeface="Times New Roman" panose="02020603050405020304" pitchFamily="18" charset="0"/>
                  </a:rPr>
                  <a:t> (3)  For </a:t>
                </a:r>
                <a:r>
                  <a:rPr lang="en-US" sz="1800" dirty="0" err="1">
                    <a:effectLst/>
                    <a:latin typeface="+mn-lt"/>
                    <a:ea typeface="Times New Roman" panose="02020603050405020304" pitchFamily="18" charset="0"/>
                  </a:rPr>
                  <a:t>Carreau</a:t>
                </a:r>
                <a:r>
                  <a:rPr lang="en-US" sz="1800" dirty="0">
                    <a:effectLst/>
                    <a:latin typeface="+mn-lt"/>
                    <a:ea typeface="Times New Roman" panose="02020603050405020304" pitchFamily="18" charset="0"/>
                  </a:rPr>
                  <a:t> Model,</a:t>
                </a:r>
                <a:r>
                  <a:rPr lang="en-US" sz="1800" dirty="0">
                    <a:effectLst/>
                    <a:latin typeface="+mn-lt"/>
                    <a:ea typeface="Times New Roman" panose="02020603050405020304" pitchFamily="18" charset="0"/>
                    <a:cs typeface="Arial" panose="020B0604020202020204" pitchFamily="34" charset="0"/>
                  </a:rPr>
                  <a:t> </a:t>
                </a:r>
                <a:endParaRPr lang="en-IN" sz="1800" dirty="0">
                  <a:effectLst/>
                  <a:latin typeface="+mn-lt"/>
                  <a:ea typeface="Times New Roman" panose="02020603050405020304" pitchFamily="18" charset="0"/>
                  <a:cs typeface="Arial" panose="020B0604020202020204" pitchFamily="34" charset="0"/>
                </a:endParaRPr>
              </a:p>
              <a:p>
                <a:pPr marL="114300" indent="0">
                  <a:buNone/>
                </a:pPr>
                <a:r>
                  <a:rPr lang="en-IN" dirty="0">
                    <a:latin typeface="+mn-lt"/>
                    <a:cs typeface="Arial" panose="020B0604020202020204" pitchFamily="34" charset="0"/>
                  </a:rPr>
                  <a:t>                          </a:t>
                </a:r>
                <a14:m>
                  <m:oMath xmlns:m="http://schemas.openxmlformats.org/officeDocument/2006/math">
                    <m:r>
                      <a:rPr lang="en-US" sz="1800" i="1" smtClean="0">
                        <a:effectLst/>
                        <a:latin typeface="+mn-lt"/>
                        <a:ea typeface="Times New Roman" panose="02020603050405020304" pitchFamily="18" charset="0"/>
                        <a:cs typeface="Arial" panose="020B0604020202020204" pitchFamily="34" charset="0"/>
                      </a:rPr>
                      <m:t>𝜇</m:t>
                    </m:r>
                    <m:r>
                      <a:rPr lang="en-US" sz="1800" i="1" smtClean="0">
                        <a:effectLst/>
                        <a:latin typeface="+mn-lt"/>
                        <a:ea typeface="Times New Roman" panose="02020603050405020304" pitchFamily="18" charset="0"/>
                        <a:cs typeface="Arial" panose="020B0604020202020204" pitchFamily="34" charset="0"/>
                      </a:rPr>
                      <m:t>= </m:t>
                    </m:r>
                    <m:sSub>
                      <m:sSubPr>
                        <m:ctrlPr>
                          <a:rPr lang="en-IN" sz="1800" i="1">
                            <a:effectLst/>
                            <a:latin typeface="+mn-lt"/>
                            <a:cs typeface="Arial" panose="020B0604020202020204" pitchFamily="34" charset="0"/>
                          </a:rPr>
                        </m:ctrlPr>
                      </m:sSubPr>
                      <m:e>
                        <m:r>
                          <a:rPr lang="en-US" sz="1800" i="1">
                            <a:effectLst/>
                            <a:latin typeface="+mn-lt"/>
                            <a:ea typeface="Times New Roman" panose="02020603050405020304" pitchFamily="18" charset="0"/>
                            <a:cs typeface="Arial" panose="020B0604020202020204" pitchFamily="34" charset="0"/>
                          </a:rPr>
                          <m:t>𝜇</m:t>
                        </m:r>
                      </m:e>
                      <m:sub>
                        <m:r>
                          <a:rPr lang="en-US" sz="1800" i="1">
                            <a:effectLst/>
                            <a:latin typeface="+mn-lt"/>
                            <a:ea typeface="Times New Roman" panose="02020603050405020304" pitchFamily="18" charset="0"/>
                            <a:cs typeface="Arial" panose="020B0604020202020204" pitchFamily="34" charset="0"/>
                          </a:rPr>
                          <m:t>∞</m:t>
                        </m:r>
                      </m:sub>
                    </m:sSub>
                    <m:r>
                      <a:rPr lang="en-US" sz="1800" i="1">
                        <a:effectLst/>
                        <a:latin typeface="+mn-lt"/>
                        <a:ea typeface="Times New Roman" panose="02020603050405020304" pitchFamily="18" charset="0"/>
                        <a:cs typeface="Arial" panose="020B0604020202020204" pitchFamily="34" charset="0"/>
                      </a:rPr>
                      <m:t>+(</m:t>
                    </m:r>
                    <m:r>
                      <a:rPr lang="en-US" sz="1800" i="1">
                        <a:effectLst/>
                        <a:latin typeface="+mn-lt"/>
                        <a:ea typeface="Times New Roman" panose="02020603050405020304" pitchFamily="18" charset="0"/>
                        <a:cs typeface="Arial" panose="020B0604020202020204" pitchFamily="34" charset="0"/>
                      </a:rPr>
                      <m:t>𝜇</m:t>
                    </m:r>
                    <m:r>
                      <a:rPr lang="en-US" sz="1800" i="1">
                        <a:effectLst/>
                        <a:latin typeface="+mn-lt"/>
                        <a:ea typeface="Times New Roman" panose="02020603050405020304" pitchFamily="18" charset="0"/>
                        <a:cs typeface="Times New Roman" panose="02020603050405020304" pitchFamily="18" charset="0"/>
                      </a:rPr>
                      <m:t>ₒ</m:t>
                    </m:r>
                    <m:r>
                      <a:rPr lang="en-US" sz="1800" i="1">
                        <a:effectLst/>
                        <a:latin typeface="+mn-lt"/>
                        <a:ea typeface="Times New Roman" panose="02020603050405020304" pitchFamily="18" charset="0"/>
                        <a:cs typeface="Arial" panose="020B0604020202020204" pitchFamily="34" charset="0"/>
                      </a:rPr>
                      <m:t>−</m:t>
                    </m:r>
                    <m:sSub>
                      <m:sSubPr>
                        <m:ctrlPr>
                          <a:rPr lang="en-IN" sz="1800" i="1">
                            <a:effectLst/>
                            <a:latin typeface="+mn-lt"/>
                            <a:cs typeface="Arial" panose="020B0604020202020204" pitchFamily="34" charset="0"/>
                          </a:rPr>
                        </m:ctrlPr>
                      </m:sSubPr>
                      <m:e>
                        <m:r>
                          <a:rPr lang="en-US" sz="1800" i="1">
                            <a:effectLst/>
                            <a:latin typeface="+mn-lt"/>
                            <a:ea typeface="Times New Roman" panose="02020603050405020304" pitchFamily="18" charset="0"/>
                            <a:cs typeface="Arial" panose="020B0604020202020204" pitchFamily="34" charset="0"/>
                          </a:rPr>
                          <m:t>𝜇</m:t>
                        </m:r>
                      </m:e>
                      <m:sub>
                        <m:r>
                          <a:rPr lang="en-US" sz="1800" i="1">
                            <a:effectLst/>
                            <a:latin typeface="+mn-lt"/>
                            <a:ea typeface="Times New Roman" panose="02020603050405020304" pitchFamily="18" charset="0"/>
                            <a:cs typeface="Arial" panose="020B0604020202020204" pitchFamily="34" charset="0"/>
                          </a:rPr>
                          <m:t>∞</m:t>
                        </m:r>
                      </m:sub>
                    </m:sSub>
                    <m:r>
                      <a:rPr lang="en-US" sz="1800" i="1">
                        <a:effectLst/>
                        <a:latin typeface="+mn-lt"/>
                        <a:ea typeface="Times New Roman" panose="02020603050405020304" pitchFamily="18" charset="0"/>
                        <a:cs typeface="Arial" panose="020B0604020202020204" pitchFamily="34" charset="0"/>
                      </a:rPr>
                      <m:t>)</m:t>
                    </m:r>
                    <m:sSup>
                      <m:sSupPr>
                        <m:ctrlPr>
                          <a:rPr lang="en-IN" sz="1800" i="1">
                            <a:effectLst/>
                            <a:latin typeface="+mn-lt"/>
                            <a:cs typeface="Arial" panose="020B0604020202020204" pitchFamily="34" charset="0"/>
                          </a:rPr>
                        </m:ctrlPr>
                      </m:sSupPr>
                      <m:e>
                        <m:d>
                          <m:dPr>
                            <m:begChr m:val="["/>
                            <m:endChr m:val="]"/>
                            <m:ctrlPr>
                              <a:rPr lang="en-IN" sz="1800" i="1">
                                <a:effectLst/>
                                <a:latin typeface="+mn-lt"/>
                                <a:cs typeface="Arial" panose="020B0604020202020204" pitchFamily="34" charset="0"/>
                              </a:rPr>
                            </m:ctrlPr>
                          </m:dPr>
                          <m:e>
                            <m:r>
                              <a:rPr lang="en-US" sz="1800" i="1">
                                <a:effectLst/>
                                <a:latin typeface="+mn-lt"/>
                                <a:ea typeface="Times New Roman" panose="02020603050405020304" pitchFamily="18" charset="0"/>
                                <a:cs typeface="Arial" panose="020B0604020202020204" pitchFamily="34" charset="0"/>
                              </a:rPr>
                              <m:t>1+</m:t>
                            </m:r>
                            <m:sSup>
                              <m:sSupPr>
                                <m:ctrlPr>
                                  <a:rPr lang="en-IN" sz="1800" i="1">
                                    <a:effectLst/>
                                    <a:latin typeface="+mn-lt"/>
                                    <a:cs typeface="Arial" panose="020B0604020202020204" pitchFamily="34" charset="0"/>
                                  </a:rPr>
                                </m:ctrlPr>
                              </m:sSupPr>
                              <m:e>
                                <m:d>
                                  <m:dPr>
                                    <m:ctrlPr>
                                      <a:rPr lang="en-IN" sz="1800" i="1">
                                        <a:effectLst/>
                                        <a:latin typeface="+mn-lt"/>
                                        <a:cs typeface="Arial" panose="020B0604020202020204" pitchFamily="34" charset="0"/>
                                      </a:rPr>
                                    </m:ctrlPr>
                                  </m:dPr>
                                  <m:e>
                                    <m:acc>
                                      <m:accPr>
                                        <m:chr m:val="̂"/>
                                        <m:ctrlPr>
                                          <a:rPr lang="en-IN" sz="1800" i="1">
                                            <a:effectLst/>
                                            <a:latin typeface="+mn-lt"/>
                                            <a:cs typeface="Arial" panose="020B0604020202020204" pitchFamily="34" charset="0"/>
                                          </a:rPr>
                                        </m:ctrlPr>
                                      </m:accPr>
                                      <m:e>
                                        <m:r>
                                          <a:rPr lang="en-US" sz="1800" i="1">
                                            <a:effectLst/>
                                            <a:latin typeface="+mn-lt"/>
                                            <a:ea typeface="Times New Roman" panose="02020603050405020304" pitchFamily="18" charset="0"/>
                                            <a:cs typeface="Arial" panose="020B0604020202020204" pitchFamily="34" charset="0"/>
                                          </a:rPr>
                                          <m:t>𝜆</m:t>
                                        </m:r>
                                      </m:e>
                                    </m:acc>
                                    <m:acc>
                                      <m:accPr>
                                        <m:chr m:val="̇"/>
                                        <m:ctrlPr>
                                          <a:rPr lang="en-IN" sz="1800" i="1">
                                            <a:effectLst/>
                                            <a:latin typeface="+mn-lt"/>
                                            <a:cs typeface="Arial" panose="020B0604020202020204" pitchFamily="34" charset="0"/>
                                          </a:rPr>
                                        </m:ctrlPr>
                                      </m:accPr>
                                      <m:e>
                                        <m:r>
                                          <a:rPr lang="en-US" sz="1800" i="1">
                                            <a:effectLst/>
                                            <a:latin typeface="+mn-lt"/>
                                            <a:ea typeface="Times New Roman" panose="02020603050405020304" pitchFamily="18" charset="0"/>
                                            <a:cs typeface="Arial" panose="020B0604020202020204" pitchFamily="34" charset="0"/>
                                          </a:rPr>
                                          <m:t>𝛾</m:t>
                                        </m:r>
                                      </m:e>
                                    </m:acc>
                                  </m:e>
                                </m:d>
                              </m:e>
                              <m:sup>
                                <m:r>
                                  <a:rPr lang="en-US" sz="1800" i="1">
                                    <a:effectLst/>
                                    <a:latin typeface="+mn-lt"/>
                                    <a:ea typeface="Times New Roman" panose="02020603050405020304" pitchFamily="18" charset="0"/>
                                    <a:cs typeface="Arial" panose="020B0604020202020204" pitchFamily="34" charset="0"/>
                                  </a:rPr>
                                  <m:t>2</m:t>
                                </m:r>
                              </m:sup>
                            </m:sSup>
                          </m:e>
                        </m:d>
                      </m:e>
                      <m:sup>
                        <m:f>
                          <m:fPr>
                            <m:ctrlPr>
                              <a:rPr lang="en-IN" sz="1800" i="1">
                                <a:effectLst/>
                                <a:latin typeface="+mn-lt"/>
                                <a:cs typeface="Arial" panose="020B0604020202020204" pitchFamily="34" charset="0"/>
                              </a:rPr>
                            </m:ctrlPr>
                          </m:fPr>
                          <m:num>
                            <m:r>
                              <a:rPr lang="en-US" sz="1800" i="1">
                                <a:effectLst/>
                                <a:latin typeface="+mn-lt"/>
                                <a:ea typeface="Times New Roman" panose="02020603050405020304" pitchFamily="18" charset="0"/>
                                <a:cs typeface="Arial" panose="020B0604020202020204" pitchFamily="34" charset="0"/>
                              </a:rPr>
                              <m:t>(</m:t>
                            </m:r>
                            <m:r>
                              <a:rPr lang="en-US" sz="1800" i="1">
                                <a:effectLst/>
                                <a:latin typeface="+mn-lt"/>
                                <a:ea typeface="Times New Roman" panose="02020603050405020304" pitchFamily="18" charset="0"/>
                                <a:cs typeface="Arial" panose="020B0604020202020204" pitchFamily="34" charset="0"/>
                              </a:rPr>
                              <m:t>𝑛</m:t>
                            </m:r>
                            <m:r>
                              <a:rPr lang="en-US" sz="1800" i="1">
                                <a:effectLst/>
                                <a:latin typeface="+mn-lt"/>
                                <a:ea typeface="Times New Roman" panose="02020603050405020304" pitchFamily="18" charset="0"/>
                                <a:cs typeface="Arial" panose="020B0604020202020204" pitchFamily="34" charset="0"/>
                              </a:rPr>
                              <m:t>−1)</m:t>
                            </m:r>
                          </m:num>
                          <m:den>
                            <m:r>
                              <a:rPr lang="en-US" sz="1800" i="1">
                                <a:effectLst/>
                                <a:latin typeface="+mn-lt"/>
                                <a:ea typeface="Times New Roman" panose="02020603050405020304" pitchFamily="18" charset="0"/>
                                <a:cs typeface="Arial" panose="020B0604020202020204" pitchFamily="34" charset="0"/>
                              </a:rPr>
                              <m:t>2</m:t>
                            </m:r>
                          </m:den>
                        </m:f>
                      </m:sup>
                    </m:sSup>
                  </m:oMath>
                </a14:m>
                <a:r>
                  <a:rPr lang="en-US" sz="1800" dirty="0">
                    <a:effectLst/>
                    <a:latin typeface="+mn-lt"/>
                    <a:ea typeface="Times New Roman" panose="02020603050405020304" pitchFamily="18" charset="0"/>
                    <a:cs typeface="Arial" panose="020B0604020202020204" pitchFamily="34" charset="0"/>
                  </a:rPr>
                  <a:t>                                          </a:t>
                </a:r>
              </a:p>
              <a:p>
                <a:pPr marL="114300" indent="0">
                  <a:buNone/>
                </a:pPr>
                <a:endParaRPr lang="en-US" dirty="0">
                  <a:latin typeface="+mn-lt"/>
                  <a:cs typeface="Arial" panose="020B0604020202020204" pitchFamily="34" charset="0"/>
                </a:endParaRPr>
              </a:p>
              <a:p>
                <a:pPr>
                  <a:buFont typeface="Arial" panose="020B0604020202020204" pitchFamily="34" charset="0"/>
                  <a:buChar char="•"/>
                </a:pPr>
                <a:r>
                  <a:rPr lang="en-US" dirty="0">
                    <a:latin typeface="+mn-lt"/>
                    <a:cs typeface="Arial" panose="020B0604020202020204" pitchFamily="34" charset="0"/>
                  </a:rPr>
                  <a:t> Now, we have considered the radiative effects as :</a:t>
                </a:r>
              </a:p>
              <a:p>
                <a:pPr marL="114300" indent="0">
                  <a:buNone/>
                </a:pPr>
                <a:r>
                  <a:rPr lang="en-US" dirty="0">
                    <a:latin typeface="+mn-lt"/>
                    <a:cs typeface="Arial" panose="020B0604020202020204" pitchFamily="34" charset="0"/>
                  </a:rPr>
                  <a:t>        </a:t>
                </a:r>
              </a:p>
              <a:p>
                <a:pPr marL="114300" indent="0">
                  <a:buNone/>
                </a:pPr>
                <a:r>
                  <a:rPr lang="en-US" dirty="0">
                    <a:latin typeface="+mn-lt"/>
                    <a:cs typeface="Arial" panose="020B0604020202020204" pitchFamily="34" charset="0"/>
                  </a:rPr>
                  <a:t>                      </a:t>
                </a:r>
                <a14:m>
                  <m:oMath xmlns:m="http://schemas.openxmlformats.org/officeDocument/2006/math">
                    <m:sSub>
                      <m:sSubPr>
                        <m:ctrlPr>
                          <a:rPr lang="en-IN" sz="1800" i="1" smtClean="0">
                            <a:effectLst/>
                            <a:latin typeface="+mn-lt"/>
                            <a:ea typeface="Times New Roman" panose="02020603050405020304" pitchFamily="18" charset="0"/>
                            <a:cs typeface="Arial" panose="020B0604020202020204" pitchFamily="34" charset="0"/>
                          </a:rPr>
                        </m:ctrlPr>
                      </m:sSubPr>
                      <m:e>
                        <m:r>
                          <a:rPr lang="en-US" sz="1800" i="1">
                            <a:effectLst/>
                            <a:latin typeface="+mn-lt"/>
                            <a:ea typeface="Times New Roman" panose="02020603050405020304" pitchFamily="18" charset="0"/>
                            <a:cs typeface="Arial" panose="020B0604020202020204" pitchFamily="34" charset="0"/>
                          </a:rPr>
                          <m:t>𝑞</m:t>
                        </m:r>
                      </m:e>
                      <m:sub>
                        <m:r>
                          <a:rPr lang="en-US" sz="1800" i="1">
                            <a:effectLst/>
                            <a:latin typeface="+mn-lt"/>
                            <a:ea typeface="Times New Roman" panose="02020603050405020304" pitchFamily="18" charset="0"/>
                            <a:cs typeface="Arial" panose="020B0604020202020204" pitchFamily="34" charset="0"/>
                          </a:rPr>
                          <m:t>𝑟</m:t>
                        </m:r>
                      </m:sub>
                    </m:sSub>
                    <m:r>
                      <a:rPr lang="en-US" sz="1800" i="1">
                        <a:effectLst/>
                        <a:latin typeface="+mn-lt"/>
                        <a:ea typeface="Times New Roman" panose="02020603050405020304" pitchFamily="18" charset="0"/>
                        <a:cs typeface="Arial" panose="020B0604020202020204" pitchFamily="34" charset="0"/>
                      </a:rPr>
                      <m:t>=−</m:t>
                    </m:r>
                    <m:f>
                      <m:fPr>
                        <m:ctrlPr>
                          <a:rPr lang="en-IN" sz="1800" i="1">
                            <a:effectLst/>
                            <a:latin typeface="+mn-lt"/>
                            <a:ea typeface="Times New Roman" panose="02020603050405020304" pitchFamily="18" charset="0"/>
                            <a:cs typeface="Arial" panose="020B0604020202020204" pitchFamily="34" charset="0"/>
                          </a:rPr>
                        </m:ctrlPr>
                      </m:fPr>
                      <m:num>
                        <m:r>
                          <a:rPr lang="en-US" sz="1800" i="1">
                            <a:effectLst/>
                            <a:latin typeface="+mn-lt"/>
                            <a:ea typeface="Times New Roman" panose="02020603050405020304" pitchFamily="18" charset="0"/>
                            <a:cs typeface="Arial" panose="020B0604020202020204" pitchFamily="34" charset="0"/>
                          </a:rPr>
                          <m:t>4</m:t>
                        </m:r>
                        <m:sSup>
                          <m:sSupPr>
                            <m:ctrlPr>
                              <a:rPr lang="en-IN" sz="1800" i="1">
                                <a:effectLst/>
                                <a:latin typeface="+mn-lt"/>
                                <a:ea typeface="Times New Roman" panose="02020603050405020304" pitchFamily="18" charset="0"/>
                                <a:cs typeface="Arial" panose="020B0604020202020204" pitchFamily="34" charset="0"/>
                              </a:rPr>
                            </m:ctrlPr>
                          </m:sSupPr>
                          <m:e>
                            <m:r>
                              <a:rPr lang="en-US" sz="1800" i="1">
                                <a:effectLst/>
                                <a:latin typeface="+mn-lt"/>
                                <a:ea typeface="Times New Roman" panose="02020603050405020304" pitchFamily="18" charset="0"/>
                                <a:cs typeface="Arial" panose="020B0604020202020204" pitchFamily="34" charset="0"/>
                              </a:rPr>
                              <m:t>𝜎</m:t>
                            </m:r>
                          </m:e>
                          <m:sup>
                            <m:r>
                              <a:rPr lang="en-US" sz="1800" i="1">
                                <a:effectLst/>
                                <a:latin typeface="+mn-lt"/>
                                <a:ea typeface="Times New Roman" panose="02020603050405020304" pitchFamily="18" charset="0"/>
                                <a:cs typeface="Arial" panose="020B0604020202020204" pitchFamily="34" charset="0"/>
                              </a:rPr>
                              <m:t>∗</m:t>
                            </m:r>
                          </m:sup>
                        </m:sSup>
                      </m:num>
                      <m:den>
                        <m:r>
                          <a:rPr lang="en-US" sz="1800" i="1">
                            <a:effectLst/>
                            <a:latin typeface="+mn-lt"/>
                            <a:ea typeface="Times New Roman" panose="02020603050405020304" pitchFamily="18" charset="0"/>
                            <a:cs typeface="Arial" panose="020B0604020202020204" pitchFamily="34" charset="0"/>
                          </a:rPr>
                          <m:t>3</m:t>
                        </m:r>
                        <m:sSup>
                          <m:sSupPr>
                            <m:ctrlPr>
                              <a:rPr lang="en-IN" sz="1800" i="1">
                                <a:effectLst/>
                                <a:latin typeface="+mn-lt"/>
                                <a:ea typeface="Times New Roman" panose="02020603050405020304" pitchFamily="18" charset="0"/>
                                <a:cs typeface="Arial" panose="020B0604020202020204" pitchFamily="34" charset="0"/>
                              </a:rPr>
                            </m:ctrlPr>
                          </m:sSupPr>
                          <m:e>
                            <m:r>
                              <a:rPr lang="en-US" sz="1800" i="1">
                                <a:effectLst/>
                                <a:latin typeface="+mn-lt"/>
                                <a:ea typeface="Times New Roman" panose="02020603050405020304" pitchFamily="18" charset="0"/>
                                <a:cs typeface="Arial" panose="020B0604020202020204" pitchFamily="34" charset="0"/>
                              </a:rPr>
                              <m:t>𝑘</m:t>
                            </m:r>
                          </m:e>
                          <m:sup>
                            <m:r>
                              <a:rPr lang="en-US" sz="1800" i="1">
                                <a:effectLst/>
                                <a:latin typeface="+mn-lt"/>
                                <a:ea typeface="Times New Roman" panose="02020603050405020304" pitchFamily="18" charset="0"/>
                                <a:cs typeface="Arial" panose="020B0604020202020204" pitchFamily="34" charset="0"/>
                              </a:rPr>
                              <m:t>∗</m:t>
                            </m:r>
                          </m:sup>
                        </m:sSup>
                      </m:den>
                    </m:f>
                    <m:f>
                      <m:fPr>
                        <m:ctrlPr>
                          <a:rPr lang="en-IN" sz="1800" i="1">
                            <a:effectLst/>
                            <a:latin typeface="+mn-lt"/>
                            <a:ea typeface="Times New Roman" panose="02020603050405020304" pitchFamily="18" charset="0"/>
                            <a:cs typeface="Arial" panose="020B0604020202020204" pitchFamily="34" charset="0"/>
                          </a:rPr>
                        </m:ctrlPr>
                      </m:fPr>
                      <m:num>
                        <m:r>
                          <a:rPr lang="en-US" sz="1800" i="1">
                            <a:effectLst/>
                            <a:latin typeface="+mn-lt"/>
                            <a:ea typeface="Times New Roman" panose="02020603050405020304" pitchFamily="18" charset="0"/>
                            <a:cs typeface="Arial" panose="020B0604020202020204" pitchFamily="34" charset="0"/>
                          </a:rPr>
                          <m:t>𝜕</m:t>
                        </m:r>
                        <m:sSup>
                          <m:sSupPr>
                            <m:ctrlPr>
                              <a:rPr lang="en-IN" sz="1800" i="1">
                                <a:effectLst/>
                                <a:latin typeface="+mn-lt"/>
                                <a:ea typeface="Times New Roman" panose="02020603050405020304" pitchFamily="18" charset="0"/>
                                <a:cs typeface="Arial" panose="020B0604020202020204" pitchFamily="34" charset="0"/>
                              </a:rPr>
                            </m:ctrlPr>
                          </m:sSupPr>
                          <m:e>
                            <m:r>
                              <a:rPr lang="en-US" sz="1800" i="1">
                                <a:effectLst/>
                                <a:latin typeface="+mn-lt"/>
                                <a:ea typeface="Times New Roman" panose="02020603050405020304" pitchFamily="18" charset="0"/>
                                <a:cs typeface="Arial" panose="020B0604020202020204" pitchFamily="34" charset="0"/>
                              </a:rPr>
                              <m:t>𝑇</m:t>
                            </m:r>
                          </m:e>
                          <m:sup>
                            <m:r>
                              <a:rPr lang="en-US" sz="1800" i="1">
                                <a:effectLst/>
                                <a:latin typeface="+mn-lt"/>
                                <a:ea typeface="Times New Roman" panose="02020603050405020304" pitchFamily="18" charset="0"/>
                                <a:cs typeface="Arial" panose="020B0604020202020204" pitchFamily="34" charset="0"/>
                              </a:rPr>
                              <m:t>4</m:t>
                            </m:r>
                          </m:sup>
                        </m:sSup>
                      </m:num>
                      <m:den>
                        <m:r>
                          <a:rPr lang="en-US" sz="1800" i="1">
                            <a:effectLst/>
                            <a:latin typeface="+mn-lt"/>
                            <a:ea typeface="Times New Roman" panose="02020603050405020304" pitchFamily="18" charset="0"/>
                            <a:cs typeface="Arial" panose="020B0604020202020204" pitchFamily="34" charset="0"/>
                          </a:rPr>
                          <m:t>𝜕</m:t>
                        </m:r>
                        <m:acc>
                          <m:accPr>
                            <m:chr m:val="̅"/>
                            <m:ctrlPr>
                              <a:rPr lang="en-IN" sz="1800" i="1">
                                <a:effectLst/>
                                <a:latin typeface="+mn-lt"/>
                                <a:ea typeface="Times New Roman" panose="02020603050405020304" pitchFamily="18" charset="0"/>
                                <a:cs typeface="Arial" panose="020B0604020202020204" pitchFamily="34" charset="0"/>
                              </a:rPr>
                            </m:ctrlPr>
                          </m:accPr>
                          <m:e>
                            <m:r>
                              <a:rPr lang="en-US" sz="1800" i="1">
                                <a:effectLst/>
                                <a:latin typeface="+mn-lt"/>
                                <a:ea typeface="Times New Roman" panose="02020603050405020304" pitchFamily="18" charset="0"/>
                                <a:cs typeface="Arial" panose="020B0604020202020204" pitchFamily="34" charset="0"/>
                              </a:rPr>
                              <m:t>𝑦</m:t>
                            </m:r>
                          </m:e>
                        </m:acc>
                      </m:den>
                    </m:f>
                  </m:oMath>
                </a14:m>
                <a:r>
                  <a:rPr lang="en-IN" sz="1800" dirty="0">
                    <a:effectLst/>
                    <a:latin typeface="+mn-lt"/>
                    <a:ea typeface="Times New Roman" panose="02020603050405020304" pitchFamily="18" charset="0"/>
                    <a:cs typeface="Gautami" panose="020B0502040204020203" pitchFamily="34" charset="0"/>
                  </a:rPr>
                  <a:t>         (  By </a:t>
                </a:r>
                <a:r>
                  <a:rPr lang="en-US" dirty="0">
                    <a:latin typeface="+mn-lt"/>
                  </a:rPr>
                  <a:t>Roseland approximation</a:t>
                </a:r>
                <a:r>
                  <a:rPr lang="en-US" baseline="30000" dirty="0">
                    <a:latin typeface="+mn-lt"/>
                  </a:rPr>
                  <a:t> </a:t>
                </a:r>
                <a:r>
                  <a:rPr lang="en-IN" sz="1800" dirty="0">
                    <a:effectLst/>
                    <a:latin typeface="+mn-lt"/>
                    <a:ea typeface="Times New Roman" panose="02020603050405020304" pitchFamily="18" charset="0"/>
                    <a:cs typeface="Gautami" panose="020B0502040204020203" pitchFamily="34" charset="0"/>
                  </a:rPr>
                  <a:t>)</a:t>
                </a:r>
              </a:p>
              <a:p>
                <a:pPr marL="114300" indent="0">
                  <a:buNone/>
                </a:pPr>
                <a:endParaRPr lang="en-IN" dirty="0"/>
              </a:p>
            </p:txBody>
          </p:sp>
        </mc:Choice>
        <mc:Fallback>
          <p:sp>
            <p:nvSpPr>
              <p:cNvPr id="107" name="Google Shape;107;p19"/>
              <p:cNvSpPr txBox="1">
                <a:spLocks noGrp="1" noRot="1" noChangeAspect="1" noMove="1" noResize="1" noEditPoints="1" noAdjustHandles="1" noChangeArrowheads="1" noChangeShapeType="1" noTextEdit="1"/>
              </p:cNvSpPr>
              <p:nvPr>
                <p:ph type="body" idx="4294967295"/>
              </p:nvPr>
            </p:nvSpPr>
            <p:spPr>
              <a:xfrm>
                <a:off x="98250" y="885370"/>
                <a:ext cx="8704664" cy="4158343"/>
              </a:xfrm>
              <a:blipFill>
                <a:blip r:embed="rId3"/>
                <a:stretch>
                  <a:fillRect/>
                </a:stretch>
              </a:blipFill>
            </p:spPr>
            <p:txBody>
              <a:bodyPr/>
              <a:lstStyle/>
              <a:p>
                <a:r>
                  <a:rPr lang="en-IN">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cxnSp>
        <p:nvCxnSpPr>
          <p:cNvPr id="114" name="Google Shape;114;p20"/>
          <p:cNvCxnSpPr/>
          <p:nvPr/>
        </p:nvCxnSpPr>
        <p:spPr>
          <a:xfrm>
            <a:off x="4077836" y="4950371"/>
            <a:ext cx="552900" cy="0"/>
          </a:xfrm>
          <a:prstGeom prst="straightConnector1">
            <a:avLst/>
          </a:prstGeom>
          <a:noFill/>
          <a:ln w="28575" cap="flat" cmpd="sng">
            <a:solidFill>
              <a:schemeClr val="dk1"/>
            </a:solidFill>
            <a:prstDash val="solid"/>
            <a:round/>
            <a:headEnd type="none" w="sm" len="sm"/>
            <a:tailEnd type="none" w="sm" len="sm"/>
          </a:ln>
        </p:spPr>
      </p:cxn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0B3BA1A-E956-4A37-BA8A-B19774B19F2D}"/>
                  </a:ext>
                </a:extLst>
              </p:cNvPr>
              <p:cNvSpPr txBox="1"/>
              <p:nvPr/>
            </p:nvSpPr>
            <p:spPr>
              <a:xfrm>
                <a:off x="616859" y="863601"/>
                <a:ext cx="7307942" cy="5776646"/>
              </a:xfrm>
              <a:prstGeom prst="rect">
                <a:avLst/>
              </a:prstGeom>
              <a:noFill/>
            </p:spPr>
            <p:txBody>
              <a:bodyPr wrap="square" rtlCol="0">
                <a:spAutoFit/>
              </a:bodyPr>
              <a:lstStyle/>
              <a:p>
                <a:pPr marL="285750" indent="-285750">
                  <a:lnSpc>
                    <a:spcPct val="115000"/>
                  </a:lnSpc>
                  <a:spcAft>
                    <a:spcPts val="1000"/>
                  </a:spcAft>
                  <a:buFont typeface="Arial" panose="020B0604020202020204" pitchFamily="34" charset="0"/>
                  <a:buChar char="•"/>
                </a:pPr>
                <a:r>
                  <a:rPr lang="en-IN" dirty="0"/>
                  <a:t> </a:t>
                </a:r>
                <a:r>
                  <a:rPr lang="en-US" sz="1800" dirty="0">
                    <a:effectLst/>
                    <a:latin typeface="Arial" panose="020B0604020202020204" pitchFamily="34" charset="0"/>
                    <a:ea typeface="Times New Roman" panose="02020603050405020304" pitchFamily="18" charset="0"/>
                    <a:cs typeface="Gautami" panose="020B0502040204020203" pitchFamily="34" charset="0"/>
                  </a:rPr>
                  <a:t>Energy Equation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14:m>
                  <m:oMath xmlns:m="http://schemas.openxmlformats.org/officeDocument/2006/math">
                    <m:sSub>
                      <m:sSubPr>
                        <m:ctrlPr>
                          <a:rPr lang="en-IN" sz="1800" i="1">
                            <a:effectLst/>
                            <a:latin typeface="Cambria Math" panose="02040503050406030204" pitchFamily="18" charset="0"/>
                            <a:cs typeface="Arial" panose="020B0604020202020204" pitchFamily="34" charset="0"/>
                          </a:rPr>
                        </m:ctrlPr>
                      </m:sSubPr>
                      <m:e>
                        <m:d>
                          <m:dPr>
                            <m:ctrlPr>
                              <a:rPr lang="en-IN" sz="1800" i="1">
                                <a:effectLst/>
                                <a:latin typeface="Cambria Math" panose="020405030504060302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𝜌</m:t>
                            </m:r>
                            <m:sSub>
                              <m:sSubPr>
                                <m:ctrlPr>
                                  <a:rPr lang="en-IN" sz="1800" i="1">
                                    <a:effectLst/>
                                    <a:latin typeface="Cambria Math" panose="020405030504060302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𝑝</m:t>
                                </m:r>
                              </m:sub>
                            </m:sSub>
                          </m:e>
                        </m:d>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𝑓</m:t>
                        </m:r>
                      </m:sub>
                    </m:sSub>
                    <m:d>
                      <m:dPr>
                        <m:begChr m:val="["/>
                        <m:endChr m:val="]"/>
                        <m:ctrlPr>
                          <a:rPr lang="en-IN" sz="1800" i="1">
                            <a:effectLst/>
                            <a:latin typeface="Cambria Math" panose="02040503050406030204" pitchFamily="18" charset="0"/>
                            <a:cs typeface="Arial" panose="020B0604020202020204" pitchFamily="34" charset="0"/>
                          </a:rPr>
                        </m:ctrlPr>
                      </m:dPr>
                      <m:e>
                        <m:d>
                          <m:dPr>
                            <m:ctrlPr>
                              <a:rPr lang="en-IN" sz="1800" i="1">
                                <a:effectLst/>
                                <a:latin typeface="Cambria Math" panose="020405030504060302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𝑉</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t>
                            </m:r>
                          </m:e>
                        </m:d>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e>
                    </m:d>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sSup>
                      <m:sSupPr>
                        <m:ctrlPr>
                          <a:rPr lang="en-IN" sz="1800" i="1">
                            <a:effectLst/>
                            <a:latin typeface="Cambria Math" panose="02040503050406030204" pitchFamily="18" charset="0"/>
                            <a:cs typeface="Arial" panose="020B0604020202020204" pitchFamily="34" charset="0"/>
                          </a:rPr>
                        </m:ctrlPr>
                      </m:sSupPr>
                      <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𝜇𝛷</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800" i="1">
                            <a:effectLst/>
                            <a:latin typeface="Cambria Math" panose="020405030504060302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1</m:t>
                        </m:r>
                      </m:num>
                      <m:den>
                        <m:sSub>
                          <m:sSubPr>
                            <m:ctrlPr>
                              <a:rPr lang="en-IN" sz="1800" i="1">
                                <a:effectLst/>
                                <a:latin typeface="Cambria Math" panose="020405030504060302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𝜎</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𝑓</m:t>
                            </m:r>
                          </m:sub>
                        </m:sSub>
                      </m:den>
                    </m:f>
                    <m:acc>
                      <m:accPr>
                        <m:chr m:val="⃗"/>
                        <m:ctrlPr>
                          <a:rPr lang="en-IN" sz="1800" i="1">
                            <a:effectLst/>
                            <a:latin typeface="Cambria Math" panose="020405030504060302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𝐽</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m:t>
                    </m:r>
                    <m:acc>
                      <m:accPr>
                        <m:chr m:val="⃗"/>
                        <m:ctrlPr>
                          <a:rPr lang="en-IN" sz="1800" i="1">
                            <a:effectLst/>
                            <a:latin typeface="Cambria Math" panose="020405030504060302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𝐽</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N" sz="1800" i="1">
                            <a:effectLst/>
                            <a:latin typeface="Cambria Math" panose="02040503050406030204" pitchFamily="18" charset="0"/>
                            <a:cs typeface="Arial" panose="020B0604020202020204" pitchFamily="34" charset="0"/>
                          </a:rPr>
                        </m:ctrlPr>
                      </m:sSubPr>
                      <m:e>
                        <m:acc>
                          <m:accPr>
                            <m:chr m:val="⃗"/>
                            <m:ctrlPr>
                              <a:rPr lang="en-IN" sz="1800" i="1">
                                <a:effectLst/>
                                <a:latin typeface="Cambria Math" panose="020405030504060302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𝑞</m:t>
                            </m:r>
                          </m:e>
                        </m:acc>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𝑟</m:t>
                        </m:r>
                      </m:sub>
                    </m:sSub>
                  </m:oMath>
                </a14:m>
                <a:r>
                  <a:rPr lang="en-US" sz="1800" dirty="0">
                    <a:effectLst/>
                    <a:latin typeface="Arial" panose="020B0604020202020204" pitchFamily="34" charset="0"/>
                    <a:ea typeface="Times New Roman" panose="02020603050405020304" pitchFamily="18" charset="0"/>
                  </a:rPr>
                  <a:t>  </a:t>
                </a:r>
              </a:p>
              <a:p>
                <a:endParaRPr lang="en-US" sz="1800" dirty="0">
                  <a:latin typeface="Arial" panose="020B0604020202020204" pitchFamily="34" charset="0"/>
                </a:endParaRPr>
              </a:p>
              <a:p>
                <a:pPr>
                  <a:lnSpc>
                    <a:spcPct val="115000"/>
                  </a:lnSpc>
                  <a:spcAft>
                    <a:spcPts val="1000"/>
                  </a:spcAft>
                </a:pPr>
                <a:r>
                  <a:rPr lang="en-US" sz="1800" dirty="0">
                    <a:effectLst/>
                    <a:latin typeface="Arial" panose="020B0604020202020204" pitchFamily="34" charset="0"/>
                    <a:ea typeface="Times New Roman" panose="02020603050405020304" pitchFamily="18" charset="0"/>
                    <a:cs typeface="Gautami" panose="020B0502040204020203" pitchFamily="34" charset="0"/>
                  </a:rPr>
                  <a:t>The associated boundary conditions are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1000"/>
                  </a:spcAft>
                </a:pPr>
                <a:r>
                  <a:rPr lang="en-US" sz="1800" dirty="0">
                    <a:effectLst/>
                    <a:latin typeface="Arial" panose="020B0604020202020204" pitchFamily="34" charset="0"/>
                    <a:ea typeface="Times New Roman" panose="02020603050405020304" pitchFamily="18" charset="0"/>
                    <a:cs typeface="Gautami" panose="020B0502040204020203" pitchFamily="34" charset="0"/>
                  </a:rPr>
                  <a:t>At </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𝑦</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m:t>
                    </m:r>
                  </m:oMath>
                </a14:m>
                <a:r>
                  <a:rPr lang="en-US" sz="1800" dirty="0">
                    <a:effectLst/>
                    <a:latin typeface="Arial" panose="020B0604020202020204" pitchFamily="34" charset="0"/>
                    <a:ea typeface="Times New Roman" panose="02020603050405020304" pitchFamily="18" charset="0"/>
                    <a:cs typeface="Gautami" panose="020B0502040204020203" pitchFamily="34" charset="0"/>
                  </a:rPr>
                  <a:t>, </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oMath>
                </a14:m>
                <a:r>
                  <a:rPr lang="en-US" sz="1800" dirty="0">
                    <a:effectLst/>
                    <a:latin typeface="Arial" panose="020B0604020202020204" pitchFamily="34" charset="0"/>
                    <a:ea typeface="Times New Roman" panose="02020603050405020304" pitchFamily="18" charset="0"/>
                    <a:cs typeface="Gautami" panose="020B0502040204020203" pitchFamily="34" charset="0"/>
                  </a:rPr>
                  <a:t>, T=T</a:t>
                </a:r>
                <a:r>
                  <a:rPr lang="en-US" sz="1800" baseline="-25000" dirty="0">
                    <a:effectLst/>
                    <a:latin typeface="Arial" panose="020B0604020202020204" pitchFamily="34" charset="0"/>
                    <a:ea typeface="Times New Roman" panose="02020603050405020304" pitchFamily="18" charset="0"/>
                    <a:cs typeface="Gautami" panose="020B0502040204020203" pitchFamily="34" charset="0"/>
                  </a:rPr>
                  <a:t>1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1000"/>
                  </a:spcAft>
                </a:pPr>
                <a:r>
                  <a:rPr lang="en-US" sz="1800" dirty="0">
                    <a:effectLst/>
                    <a:latin typeface="Arial" panose="020B0604020202020204" pitchFamily="34" charset="0"/>
                    <a:ea typeface="Times New Roman" panose="02020603050405020304" pitchFamily="18" charset="0"/>
                    <a:cs typeface="Gautami" panose="020B0502040204020203" pitchFamily="34" charset="0"/>
                  </a:rPr>
                  <a:t>At </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𝑦</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m:t>
                    </m:r>
                  </m:oMath>
                </a14:m>
                <a:r>
                  <a:rPr lang="en-US" sz="1800" dirty="0">
                    <a:effectLst/>
                    <a:latin typeface="Arial" panose="020B0604020202020204" pitchFamily="34" charset="0"/>
                    <a:ea typeface="Times New Roman" panose="02020603050405020304" pitchFamily="18" charset="0"/>
                    <a:cs typeface="Gautami" panose="020B0502040204020203" pitchFamily="34" charset="0"/>
                  </a:rPr>
                  <a:t>, </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oMath>
                </a14:m>
                <a:r>
                  <a:rPr lang="en-US" sz="1800" dirty="0">
                    <a:effectLst/>
                    <a:latin typeface="Arial" panose="020B0604020202020204" pitchFamily="34" charset="0"/>
                    <a:ea typeface="Times New Roman" panose="02020603050405020304" pitchFamily="18" charset="0"/>
                    <a:cs typeface="Gautami" panose="020B0502040204020203" pitchFamily="34" charset="0"/>
                  </a:rPr>
                  <a:t>, T=T</a:t>
                </a:r>
                <a:r>
                  <a:rPr lang="en-US" sz="1800" baseline="-25000" dirty="0">
                    <a:effectLst/>
                    <a:latin typeface="Arial" panose="020B0604020202020204" pitchFamily="34" charset="0"/>
                    <a:ea typeface="Times New Roman" panose="02020603050405020304" pitchFamily="18" charset="0"/>
                    <a:cs typeface="Gautami" panose="020B0502040204020203" pitchFamily="34" charset="0"/>
                  </a:rPr>
                  <a:t>2</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1000"/>
                  </a:spcAft>
                </a:pPr>
                <a:r>
                  <a:rPr lang="en-US" sz="1800" dirty="0">
                    <a:effectLst/>
                    <a:latin typeface="Arial" panose="020B0604020202020204" pitchFamily="34" charset="0"/>
                    <a:ea typeface="Times New Roman" panose="02020603050405020304" pitchFamily="18" charset="0"/>
                    <a:cs typeface="Gautami" panose="020B0502040204020203" pitchFamily="34" charset="0"/>
                  </a:rPr>
                  <a:t>The following are the non-dimensional quantities,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fPr>
                        <m:num>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acc>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𝑎</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𝑦</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fPr>
                        <m:num>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𝑦</m:t>
                              </m:r>
                            </m:e>
                          </m:acc>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𝑎</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fPr>
                        <m:num>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e>
                          </m:acc>
                        </m:num>
                        <m:den>
                          <m:sSub>
                            <m:sSub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𝑈</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sub>
                          </m:sSub>
                        </m:den>
                      </m:f>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𝑃</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𝑎</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P</m:t>
                              </m:r>
                            </m:e>
                          </m:acc>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ₒ</m:t>
                          </m:r>
                          <m:sSub>
                            <m:sSub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𝑈</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sub>
                          </m:sSub>
                        </m:den>
                      </m:f>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𝜃</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up>
                          </m:sSup>
                        </m:num>
                        <m:den>
                          <m:sSub>
                            <m:sSub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up>
                          </m:sSup>
                        </m:den>
                      </m:f>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𝐾</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𝐾</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num>
                        <m:den>
                          <m:sSup>
                            <m:sSup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𝑎</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den>
                      </m:f>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fPr>
                        <m:num>
                          <m:acc>
                            <m:accPr>
                              <m:chr m:val="̂"/>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𝜆</m:t>
                              </m:r>
                            </m:e>
                          </m:acc>
                          <m:sSub>
                            <m:sSubPr>
                              <m:ctrlPr>
                                <a:rPr lang="en-IN"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𝑈</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sub>
                          </m:sSub>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𝑎</m:t>
                          </m:r>
                        </m:den>
                      </m:f>
                    </m:oMath>
                  </m:oMathPara>
                </a14:m>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IN" dirty="0"/>
              </a:p>
            </p:txBody>
          </p:sp>
        </mc:Choice>
        <mc:Fallback>
          <p:sp>
            <p:nvSpPr>
              <p:cNvPr id="4" name="TextBox 3">
                <a:extLst>
                  <a:ext uri="{FF2B5EF4-FFF2-40B4-BE49-F238E27FC236}">
                    <a16:creationId xmlns:a16="http://schemas.microsoft.com/office/drawing/2014/main" id="{60B3BA1A-E956-4A37-BA8A-B19774B19F2D}"/>
                  </a:ext>
                </a:extLst>
              </p:cNvPr>
              <p:cNvSpPr txBox="1">
                <a:spLocks noRot="1" noChangeAspect="1" noMove="1" noResize="1" noEditPoints="1" noAdjustHandles="1" noChangeArrowheads="1" noChangeShapeType="1" noTextEdit="1"/>
              </p:cNvSpPr>
              <p:nvPr/>
            </p:nvSpPr>
            <p:spPr>
              <a:xfrm>
                <a:off x="616859" y="863601"/>
                <a:ext cx="7307942" cy="5776646"/>
              </a:xfrm>
              <a:prstGeom prst="rect">
                <a:avLst/>
              </a:prstGeom>
              <a:blipFill>
                <a:blip r:embed="rId3"/>
                <a:stretch>
                  <a:fillRect l="-667" t="-317"/>
                </a:stretch>
              </a:blipFill>
            </p:spPr>
            <p:txBody>
              <a:bodyPr/>
              <a:lstStyle/>
              <a:p>
                <a:r>
                  <a:rPr lang="en-IN">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0C7B746-CC59-448C-AAAC-D6A824F7FCEE}"/>
                  </a:ext>
                </a:extLst>
              </p:cNvPr>
              <p:cNvSpPr txBox="1"/>
              <p:nvPr/>
            </p:nvSpPr>
            <p:spPr>
              <a:xfrm>
                <a:off x="624114" y="457200"/>
                <a:ext cx="7895771" cy="7597657"/>
              </a:xfrm>
              <a:prstGeom prst="rect">
                <a:avLst/>
              </a:prstGeom>
              <a:noFill/>
            </p:spPr>
            <p:txBody>
              <a:bodyPr wrap="square" rtlCol="0">
                <a:spAutoFit/>
              </a:bodyPr>
              <a:lstStyle/>
              <a:p>
                <a:r>
                  <a:rPr lang="en-IN" sz="1600" dirty="0">
                    <a:solidFill>
                      <a:schemeClr val="accent4"/>
                    </a:solidFill>
                    <a:latin typeface="Roboto" panose="02000000000000000000" pitchFamily="2" charset="0"/>
                    <a:ea typeface="Roboto" panose="02000000000000000000" pitchFamily="2" charset="0"/>
                  </a:rPr>
                  <a:t>Where, x and y are non-dimensional components, u is x component of dimensionless velocity, m is temperature scale, P is dimensionless pressure gradient, 𝜃 is dimensionless temperature, 𝜆 is dimensionless time constant, </a:t>
                </a:r>
                <a14:m>
                  <m:oMath xmlns:m="http://schemas.openxmlformats.org/officeDocument/2006/math">
                    <m:sSub>
                      <m:sSubPr>
                        <m:ctrlPr>
                          <a:rPr lang="en-IN" sz="1800" i="1" smtClean="0">
                            <a:solidFill>
                              <a:schemeClr val="bg1"/>
                            </a:solidFill>
                            <a:effectLst/>
                            <a:latin typeface="Cambria Math" panose="02040503050406030204" pitchFamily="18" charset="0"/>
                            <a:cs typeface="Arial" panose="020B0604020202020204" pitchFamily="34" charset="0"/>
                          </a:rPr>
                        </m:ctrlPr>
                      </m:sSubPr>
                      <m:e>
                        <m:r>
                          <a:rPr lang="en-US" sz="18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𝑈</m:t>
                        </m:r>
                      </m:e>
                      <m:sub>
                        <m:r>
                          <a:rPr lang="en-US" sz="18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𝑚</m:t>
                        </m:r>
                      </m:sub>
                    </m:sSub>
                  </m:oMath>
                </a14:m>
                <a:r>
                  <a:rPr lang="ta-IN" sz="1600" dirty="0">
                    <a:solidFill>
                      <a:schemeClr val="bg1"/>
                    </a:solidFill>
                    <a:latin typeface="Roboto" panose="02000000000000000000" pitchFamily="2" charset="0"/>
                    <a:ea typeface="Roboto" panose="02000000000000000000" pitchFamily="2" charset="0"/>
                  </a:rPr>
                  <a:t> </a:t>
                </a:r>
                <a:r>
                  <a:rPr lang="en-IN" sz="1600" dirty="0">
                    <a:solidFill>
                      <a:schemeClr val="accent4"/>
                    </a:solidFill>
                    <a:latin typeface="Roboto" panose="02000000000000000000" pitchFamily="2" charset="0"/>
                    <a:ea typeface="Roboto" panose="02000000000000000000" pitchFamily="2" charset="0"/>
                  </a:rPr>
                  <a:t>is the maximum velocity of fluid that occurs between two walls.</a:t>
                </a:r>
              </a:p>
              <a:p>
                <a:endParaRPr lang="en-IN" sz="1600" dirty="0">
                  <a:solidFill>
                    <a:schemeClr val="accent4"/>
                  </a:solidFill>
                  <a:latin typeface="Roboto" panose="02000000000000000000" pitchFamily="2" charset="0"/>
                  <a:ea typeface="Roboto" panose="02000000000000000000" pitchFamily="2" charset="0"/>
                </a:endParaRPr>
              </a:p>
              <a:p>
                <a:r>
                  <a:rPr lang="en-US" sz="1600" dirty="0">
                    <a:solidFill>
                      <a:schemeClr val="bg1"/>
                    </a:solidFill>
                    <a:latin typeface="Roboto" panose="02000000000000000000" pitchFamily="2" charset="0"/>
                    <a:ea typeface="Roboto" panose="02000000000000000000" pitchFamily="2" charset="0"/>
                  </a:rPr>
                  <a:t>Using the above non-dimensional quantities we can get dimension-less form of equations as :</a:t>
                </a:r>
              </a:p>
              <a:p>
                <a:endParaRPr lang="en-US" sz="1600" dirty="0">
                  <a:solidFill>
                    <a:schemeClr val="bg1"/>
                  </a:solidFill>
                  <a:latin typeface="Roboto" panose="02000000000000000000" pitchFamily="2" charset="0"/>
                  <a:ea typeface="Roboto" panose="02000000000000000000" pitchFamily="2" charset="0"/>
                </a:endParaRPr>
              </a:p>
              <a:p>
                <a14:m>
                  <m:oMathPara xmlns:m="http://schemas.openxmlformats.org/officeDocument/2006/math">
                    <m:oMathParaPr>
                      <m:jc m:val="centerGroup"/>
                    </m:oMathParaPr>
                    <m:oMath xmlns:m="http://schemas.openxmlformats.org/officeDocument/2006/math">
                      <m:r>
                        <a:rPr lang="en-US" sz="1600" i="1" smtClean="0">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smtClean="0">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𝑃</m:t>
                      </m:r>
                      <m:r>
                        <a:rPr lang="en-US" sz="1600" i="1" smtClean="0">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smtClean="0">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2</m:t>
                      </m:r>
                      <m:d>
                        <m:dPr>
                          <m:begChr m:val="["/>
                          <m:endChr m:val="]"/>
                          <m:ctrlPr>
                            <a:rPr lang="en-IN" sz="1600" i="1">
                              <a:solidFill>
                                <a:schemeClr val="bg1"/>
                              </a:solidFill>
                              <a:effectLst/>
                              <a:latin typeface="Cambria Math" panose="02040503050406030204" pitchFamily="18" charset="0"/>
                            </a:rPr>
                          </m:ctrlPr>
                        </m:dPr>
                        <m:e>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1</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𝑛</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1</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sSup>
                            <m:sSupPr>
                              <m:ctrlPr>
                                <a:rPr lang="en-IN" sz="1600" i="1">
                                  <a:solidFill>
                                    <a:schemeClr val="bg1"/>
                                  </a:solidFill>
                                  <a:effectLst/>
                                  <a:latin typeface="Cambria Math" panose="02040503050406030204" pitchFamily="18" charset="0"/>
                                </a:rPr>
                              </m:ctrlPr>
                            </m:sSupPr>
                            <m:e>
                              <m:d>
                                <m:dPr>
                                  <m:ctrlPr>
                                    <a:rPr lang="en-IN" sz="1600" i="1">
                                      <a:solidFill>
                                        <a:schemeClr val="bg1"/>
                                      </a:solidFill>
                                      <a:effectLst/>
                                      <a:latin typeface="Cambria Math" panose="02040503050406030204" pitchFamily="18" charset="0"/>
                                    </a:rPr>
                                  </m:ctrlPr>
                                </m:dPr>
                                <m:e>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𝜆</m:t>
                                  </m:r>
                                  <m:f>
                                    <m:fPr>
                                      <m:ctrlPr>
                                        <a:rPr lang="en-IN" sz="1600" i="1">
                                          <a:solidFill>
                                            <a:schemeClr val="bg1"/>
                                          </a:solidFill>
                                          <a:effectLst/>
                                          <a:latin typeface="Cambria Math" panose="02040503050406030204" pitchFamily="18" charset="0"/>
                                        </a:rPr>
                                      </m:ctrlPr>
                                    </m:fPr>
                                    <m:num>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𝑢</m:t>
                                      </m:r>
                                    </m:num>
                                    <m:den>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𝑦</m:t>
                                      </m:r>
                                    </m:den>
                                  </m:f>
                                </m:e>
                              </m:d>
                            </m:e>
                            <m:sup>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2</m:t>
                              </m:r>
                            </m:sup>
                          </m:sSup>
                        </m:e>
                      </m:d>
                      <m:f>
                        <m:fPr>
                          <m:ctrlPr>
                            <a:rPr lang="en-IN" sz="1600" i="1">
                              <a:solidFill>
                                <a:schemeClr val="bg1"/>
                              </a:solidFill>
                              <a:effectLst/>
                              <a:latin typeface="Cambria Math" panose="02040503050406030204" pitchFamily="18" charset="0"/>
                            </a:rPr>
                          </m:ctrlPr>
                        </m:fPr>
                        <m:num>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²</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𝑢</m:t>
                          </m:r>
                        </m:num>
                        <m:den>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𝑦</m:t>
                          </m:r>
                          <m:r>
                            <a:rPr lang="en-US"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²</m:t>
                          </m:r>
                        </m:den>
                      </m:f>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d>
                        <m:dPr>
                          <m:begChr m:val="["/>
                          <m:endChr m:val="]"/>
                          <m:ctrlPr>
                            <a:rPr lang="en-IN" sz="1600" i="1">
                              <a:solidFill>
                                <a:schemeClr val="bg1"/>
                              </a:solidFill>
                              <a:effectLst/>
                              <a:latin typeface="Cambria Math" panose="02040503050406030204" pitchFamily="18" charset="0"/>
                            </a:rPr>
                          </m:ctrlPr>
                        </m:dPr>
                        <m:e>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𝑀</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1600" i="1">
                                  <a:solidFill>
                                    <a:schemeClr val="bg1"/>
                                  </a:solidFill>
                                  <a:effectLst/>
                                  <a:latin typeface="Cambria Math" panose="02040503050406030204" pitchFamily="18" charset="0"/>
                                </a:rPr>
                              </m:ctrlPr>
                            </m:fPr>
                            <m:num>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1</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d>
                                <m:dPr>
                                  <m:ctrlPr>
                                    <a:rPr lang="en-IN" sz="1600" i="1">
                                      <a:solidFill>
                                        <a:schemeClr val="bg1"/>
                                      </a:solidFill>
                                      <a:effectLst/>
                                      <a:latin typeface="Cambria Math" panose="02040503050406030204" pitchFamily="18" charset="0"/>
                                    </a:rPr>
                                  </m:ctrlPr>
                                </m:dPr>
                                <m:e>
                                  <m:f>
                                    <m:fPr>
                                      <m:ctrlPr>
                                        <a:rPr lang="en-IN" sz="1600" i="1">
                                          <a:solidFill>
                                            <a:schemeClr val="bg1"/>
                                          </a:solidFill>
                                          <a:effectLst/>
                                          <a:latin typeface="Cambria Math" panose="02040503050406030204" pitchFamily="18" charset="0"/>
                                        </a:rPr>
                                      </m:ctrlPr>
                                    </m:fPr>
                                    <m:num>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𝑛</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1</m:t>
                                      </m:r>
                                    </m:num>
                                    <m:den>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2</m:t>
                                      </m:r>
                                    </m:den>
                                  </m:f>
                                </m:e>
                              </m:d>
                              <m:sSup>
                                <m:sSupPr>
                                  <m:ctrlPr>
                                    <a:rPr lang="en-IN" sz="1600" i="1">
                                      <a:solidFill>
                                        <a:schemeClr val="bg1"/>
                                      </a:solidFill>
                                      <a:effectLst/>
                                      <a:latin typeface="Cambria Math" panose="02040503050406030204" pitchFamily="18" charset="0"/>
                                    </a:rPr>
                                  </m:ctrlPr>
                                </m:sSupPr>
                                <m:e>
                                  <m:d>
                                    <m:dPr>
                                      <m:ctrlPr>
                                        <a:rPr lang="en-IN" sz="1600" i="1">
                                          <a:solidFill>
                                            <a:schemeClr val="bg1"/>
                                          </a:solidFill>
                                          <a:effectLst/>
                                          <a:latin typeface="Cambria Math" panose="02040503050406030204" pitchFamily="18" charset="0"/>
                                        </a:rPr>
                                      </m:ctrlPr>
                                    </m:dPr>
                                    <m:e>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𝜆</m:t>
                                      </m:r>
                                      <m:f>
                                        <m:fPr>
                                          <m:ctrlPr>
                                            <a:rPr lang="en-IN" sz="1600" i="1">
                                              <a:solidFill>
                                                <a:schemeClr val="bg1"/>
                                              </a:solidFill>
                                              <a:effectLst/>
                                              <a:latin typeface="Cambria Math" panose="02040503050406030204" pitchFamily="18" charset="0"/>
                                            </a:rPr>
                                          </m:ctrlPr>
                                        </m:fPr>
                                        <m:num>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𝑢</m:t>
                                          </m:r>
                                        </m:num>
                                        <m:den>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𝑦</m:t>
                                          </m:r>
                                        </m:den>
                                      </m:f>
                                    </m:e>
                                  </m:d>
                                </m:e>
                                <m:sup>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2</m:t>
                                  </m:r>
                                </m:sup>
                              </m:sSup>
                            </m:num>
                            <m:den>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𝐾</m:t>
                              </m:r>
                            </m:den>
                          </m:f>
                        </m:e>
                      </m:d>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𝑢</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 </m:t>
                      </m:r>
                      <m:f>
                        <m:fPr>
                          <m:ctrlPr>
                            <a:rPr lang="en-IN" sz="1600" i="1">
                              <a:solidFill>
                                <a:schemeClr val="bg1"/>
                              </a:solidFill>
                              <a:effectLst/>
                              <a:latin typeface="Cambria Math" panose="02040503050406030204" pitchFamily="18" charset="0"/>
                            </a:rPr>
                          </m:ctrlPr>
                        </m:fPr>
                        <m:num>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𝑅𝑎</m:t>
                          </m:r>
                        </m:num>
                        <m:den>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𝑅𝑒𝑃𝑟</m:t>
                          </m:r>
                        </m:den>
                      </m:f>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𝜃</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0</m:t>
                      </m:r>
                    </m:oMath>
                  </m:oMathPara>
                </a14:m>
                <a:endParaRPr lang="en-IN" sz="1600" dirty="0">
                  <a:solidFill>
                    <a:schemeClr val="bg1"/>
                  </a:solidFill>
                  <a:latin typeface="Roboto" panose="02000000000000000000" pitchFamily="2" charset="0"/>
                  <a:ea typeface="Roboto" panose="02000000000000000000" pitchFamily="2" charset="0"/>
                </a:endParaRPr>
              </a:p>
              <a:p>
                <a:endParaRPr lang="en-IN" sz="1600" dirty="0">
                  <a:solidFill>
                    <a:schemeClr val="bg1"/>
                  </a:solidFill>
                  <a:latin typeface="Roboto" panose="02000000000000000000" pitchFamily="2" charset="0"/>
                  <a:ea typeface="Roboto" panose="02000000000000000000" pitchFamily="2" charset="0"/>
                </a:endParaRPr>
              </a:p>
              <a:p>
                <a:endParaRPr lang="en-IN" sz="1600" dirty="0">
                  <a:solidFill>
                    <a:schemeClr val="accent4"/>
                  </a:solidFill>
                  <a:latin typeface="Roboto" panose="02000000000000000000" pitchFamily="2" charset="0"/>
                  <a:ea typeface="Roboto" panose="02000000000000000000" pitchFamily="2" charset="0"/>
                </a:endParaRPr>
              </a:p>
              <a:p>
                <a:r>
                  <a:rPr lang="en-IN" sz="1600" dirty="0">
                    <a:solidFill>
                      <a:schemeClr val="bg1"/>
                    </a:solidFill>
                    <a:latin typeface="Roboto" panose="02000000000000000000" pitchFamily="2" charset="0"/>
                    <a:ea typeface="Roboto" panose="02000000000000000000" pitchFamily="2" charset="0"/>
                  </a:rPr>
                  <a:t>         </a:t>
                </a:r>
                <a14:m>
                  <m:oMath xmlns:m="http://schemas.openxmlformats.org/officeDocument/2006/math">
                    <m:d>
                      <m:dPr>
                        <m:ctrlPr>
                          <a:rPr lang="en-IN" sz="1600" i="1" smtClean="0">
                            <a:solidFill>
                              <a:schemeClr val="bg1"/>
                            </a:solidFill>
                            <a:effectLst/>
                            <a:latin typeface="Cambria Math" panose="02040503050406030204" pitchFamily="18" charset="0"/>
                          </a:rPr>
                        </m:ctrlPr>
                      </m:dPr>
                      <m:e>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1</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𝑅𝑑</m:t>
                        </m:r>
                      </m:e>
                    </m:d>
                    <m:f>
                      <m:fPr>
                        <m:ctrlPr>
                          <a:rPr lang="en-IN" sz="1600" i="1">
                            <a:solidFill>
                              <a:schemeClr val="bg1"/>
                            </a:solidFill>
                            <a:effectLst/>
                            <a:latin typeface="Cambria Math" panose="02040503050406030204" pitchFamily="18" charset="0"/>
                          </a:rPr>
                        </m:ctrlPr>
                      </m:fPr>
                      <m:num>
                        <m:sSup>
                          <m:sSupPr>
                            <m:ctrlPr>
                              <a:rPr lang="en-IN" sz="1600" i="1">
                                <a:solidFill>
                                  <a:schemeClr val="bg1"/>
                                </a:solidFill>
                                <a:effectLst/>
                                <a:latin typeface="Cambria Math" panose="02040503050406030204" pitchFamily="18" charset="0"/>
                                <a:cs typeface="Times New Roman" panose="02020603050405020304" pitchFamily="18" charset="0"/>
                              </a:rPr>
                            </m:ctrlPr>
                          </m:sSupPr>
                          <m:e>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e>
                          <m:sup>
                            <m:r>
                              <a:rPr lang="en-US"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𝜃</m:t>
                        </m:r>
                      </m:num>
                      <m:den>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sSup>
                          <m:sSupPr>
                            <m:ctrlPr>
                              <a:rPr lang="en-IN" sz="1600" i="1">
                                <a:solidFill>
                                  <a:schemeClr val="bg1"/>
                                </a:solidFill>
                                <a:effectLst/>
                                <a:latin typeface="Cambria Math" panose="02040503050406030204" pitchFamily="18" charset="0"/>
                                <a:cs typeface="Times New Roman" panose="02020603050405020304" pitchFamily="18" charset="0"/>
                              </a:rPr>
                            </m:ctrlPr>
                          </m:sSupPr>
                          <m:e>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𝑦</m:t>
                            </m:r>
                          </m:e>
                          <m:sup>
                            <m:r>
                              <a:rPr lang="en-US"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 </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𝐸𝑐𝑃𝑟</m:t>
                    </m:r>
                    <m:d>
                      <m:dPr>
                        <m:begChr m:val="["/>
                        <m:endChr m:val="]"/>
                        <m:ctrlPr>
                          <a:rPr lang="en-IN" sz="1600" i="1">
                            <a:solidFill>
                              <a:schemeClr val="bg1"/>
                            </a:solidFill>
                            <a:effectLst/>
                            <a:latin typeface="Cambria Math" panose="02040503050406030204" pitchFamily="18" charset="0"/>
                          </a:rPr>
                        </m:ctrlPr>
                      </m:dPr>
                      <m:e>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1</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d>
                          <m:dPr>
                            <m:ctrlPr>
                              <a:rPr lang="en-IN" sz="1600" i="1">
                                <a:solidFill>
                                  <a:schemeClr val="bg1"/>
                                </a:solidFill>
                                <a:effectLst/>
                                <a:latin typeface="Cambria Math" panose="02040503050406030204" pitchFamily="18" charset="0"/>
                              </a:rPr>
                            </m:ctrlPr>
                          </m:dPr>
                          <m:e>
                            <m:f>
                              <m:fPr>
                                <m:ctrlPr>
                                  <a:rPr lang="en-IN" sz="1600" i="1">
                                    <a:solidFill>
                                      <a:schemeClr val="bg1"/>
                                    </a:solidFill>
                                    <a:effectLst/>
                                    <a:latin typeface="Cambria Math" panose="02040503050406030204" pitchFamily="18" charset="0"/>
                                  </a:rPr>
                                </m:ctrlPr>
                              </m:fPr>
                              <m:num>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𝑛</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1</m:t>
                                </m:r>
                              </m:num>
                              <m:den>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2</m:t>
                                </m:r>
                              </m:den>
                            </m:f>
                          </m:e>
                        </m:d>
                        <m:sSup>
                          <m:sSupPr>
                            <m:ctrlPr>
                              <a:rPr lang="en-IN" sz="1600" i="1">
                                <a:solidFill>
                                  <a:schemeClr val="bg1"/>
                                </a:solidFill>
                                <a:effectLst/>
                                <a:latin typeface="Cambria Math" panose="02040503050406030204" pitchFamily="18" charset="0"/>
                              </a:rPr>
                            </m:ctrlPr>
                          </m:sSupPr>
                          <m:e>
                            <m:d>
                              <m:dPr>
                                <m:ctrlPr>
                                  <a:rPr lang="en-IN" sz="1600" i="1">
                                    <a:solidFill>
                                      <a:schemeClr val="bg1"/>
                                    </a:solidFill>
                                    <a:effectLst/>
                                    <a:latin typeface="Cambria Math" panose="02040503050406030204" pitchFamily="18" charset="0"/>
                                  </a:rPr>
                                </m:ctrlPr>
                              </m:dPr>
                              <m:e>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𝜆</m:t>
                                </m:r>
                                <m:f>
                                  <m:fPr>
                                    <m:ctrlPr>
                                      <a:rPr lang="en-IN" sz="1600" i="1">
                                        <a:solidFill>
                                          <a:schemeClr val="bg1"/>
                                        </a:solidFill>
                                        <a:effectLst/>
                                        <a:latin typeface="Cambria Math" panose="02040503050406030204" pitchFamily="18" charset="0"/>
                                      </a:rPr>
                                    </m:ctrlPr>
                                  </m:fPr>
                                  <m:num>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𝑢</m:t>
                                    </m:r>
                                  </m:num>
                                  <m:den>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𝑦</m:t>
                                    </m:r>
                                  </m:den>
                                </m:f>
                              </m:e>
                            </m:d>
                          </m:e>
                          <m:sup>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2</m:t>
                            </m:r>
                          </m:sup>
                        </m:sSup>
                      </m:e>
                    </m:d>
                    <m:sSup>
                      <m:sSupPr>
                        <m:ctrlPr>
                          <a:rPr lang="en-IN" sz="1600" i="1">
                            <a:solidFill>
                              <a:schemeClr val="bg1"/>
                            </a:solidFill>
                            <a:effectLst/>
                            <a:latin typeface="Cambria Math" panose="02040503050406030204" pitchFamily="18" charset="0"/>
                          </a:rPr>
                        </m:ctrlPr>
                      </m:sSupPr>
                      <m:e>
                        <m:d>
                          <m:dPr>
                            <m:ctrlPr>
                              <a:rPr lang="en-IN" sz="1600" i="1">
                                <a:solidFill>
                                  <a:schemeClr val="bg1"/>
                                </a:solidFill>
                                <a:effectLst/>
                                <a:latin typeface="Cambria Math" panose="02040503050406030204" pitchFamily="18" charset="0"/>
                              </a:rPr>
                            </m:ctrlPr>
                          </m:dPr>
                          <m:e>
                            <m:f>
                              <m:fPr>
                                <m:ctrlPr>
                                  <a:rPr lang="en-IN" sz="1600" i="1">
                                    <a:solidFill>
                                      <a:schemeClr val="bg1"/>
                                    </a:solidFill>
                                    <a:effectLst/>
                                    <a:latin typeface="Cambria Math" panose="02040503050406030204" pitchFamily="18" charset="0"/>
                                  </a:rPr>
                                </m:ctrlPr>
                              </m:fPr>
                              <m:num>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𝑢</m:t>
                                </m:r>
                              </m:num>
                              <m:den>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𝑦</m:t>
                                </m:r>
                              </m:den>
                            </m:f>
                          </m:e>
                        </m:d>
                      </m:e>
                      <m:sup>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2</m:t>
                        </m:r>
                      </m:sup>
                    </m:sSup>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 </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𝑀𝑃𝑟𝐸𝑐</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 </m:t>
                    </m:r>
                    <m:sSup>
                      <m:sSupPr>
                        <m:ctrlPr>
                          <a:rPr lang="en-IN" sz="1600" i="1">
                            <a:solidFill>
                              <a:schemeClr val="bg1"/>
                            </a:solidFill>
                            <a:effectLst/>
                            <a:latin typeface="Cambria Math" panose="02040503050406030204" pitchFamily="18" charset="0"/>
                          </a:rPr>
                        </m:ctrlPr>
                      </m:sSupPr>
                      <m:e>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𝑢</m:t>
                        </m:r>
                      </m:e>
                      <m:sup>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2</m:t>
                        </m:r>
                      </m:sup>
                    </m:sSup>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m:t>
                    </m:r>
                    <m:r>
                      <a:rPr lang="en-US" sz="1600" i="1">
                        <a:solidFill>
                          <a:schemeClr val="bg1"/>
                        </a:solidFill>
                        <a:effectLst/>
                        <a:latin typeface="Cambria Math" panose="02040503050406030204" pitchFamily="18" charset="0"/>
                        <a:ea typeface="Times New Roman" panose="02020603050405020304" pitchFamily="18" charset="0"/>
                        <a:cs typeface="Gautami" panose="020B0502040204020203" pitchFamily="34" charset="0"/>
                      </a:rPr>
                      <m:t>0</m:t>
                    </m:r>
                  </m:oMath>
                </a14:m>
                <a:r>
                  <a:rPr lang="en-US" sz="1600" dirty="0">
                    <a:solidFill>
                      <a:schemeClr val="bg1"/>
                    </a:solidFill>
                    <a:effectLst/>
                    <a:latin typeface="Arial" panose="020B0604020202020204" pitchFamily="34" charset="0"/>
                    <a:ea typeface="Times New Roman" panose="02020603050405020304" pitchFamily="18" charset="0"/>
                  </a:rPr>
                  <a:t> </a:t>
                </a:r>
                <a:endParaRPr lang="en-IN" sz="1600" dirty="0">
                  <a:solidFill>
                    <a:schemeClr val="bg1"/>
                  </a:solidFill>
                  <a:latin typeface="Roboto" panose="02000000000000000000" pitchFamily="2" charset="0"/>
                  <a:ea typeface="Roboto" panose="02000000000000000000" pitchFamily="2" charset="0"/>
                </a:endParaRPr>
              </a:p>
              <a:p>
                <a:endParaRPr lang="en-IN" sz="1600" dirty="0">
                  <a:solidFill>
                    <a:schemeClr val="bg1"/>
                  </a:solidFill>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mc:Choice>
        <mc:Fallback>
          <p:sp>
            <p:nvSpPr>
              <p:cNvPr id="3" name="TextBox 2">
                <a:extLst>
                  <a:ext uri="{FF2B5EF4-FFF2-40B4-BE49-F238E27FC236}">
                    <a16:creationId xmlns:a16="http://schemas.microsoft.com/office/drawing/2014/main" id="{90C7B746-CC59-448C-AAAC-D6A824F7FCEE}"/>
                  </a:ext>
                </a:extLst>
              </p:cNvPr>
              <p:cNvSpPr txBox="1">
                <a:spLocks noRot="1" noChangeAspect="1" noMove="1" noResize="1" noEditPoints="1" noAdjustHandles="1" noChangeArrowheads="1" noChangeShapeType="1" noTextEdit="1"/>
              </p:cNvSpPr>
              <p:nvPr/>
            </p:nvSpPr>
            <p:spPr>
              <a:xfrm>
                <a:off x="624114" y="457200"/>
                <a:ext cx="7895771" cy="7597657"/>
              </a:xfrm>
              <a:prstGeom prst="rect">
                <a:avLst/>
              </a:prstGeom>
              <a:blipFill>
                <a:blip r:embed="rId3"/>
                <a:stretch>
                  <a:fillRect l="-386" t="-241"/>
                </a:stretch>
              </a:blipFill>
            </p:spPr>
            <p:txBody>
              <a:bodyPr/>
              <a:lstStyle/>
              <a:p>
                <a:r>
                  <a:rPr lang="en-IN">
                    <a:noFill/>
                  </a:rPr>
                  <a:t> </a:t>
                </a:r>
              </a:p>
            </p:txBody>
          </p:sp>
        </mc:Fallback>
      </mc:AlternateContent>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1338</Words>
  <Application>Microsoft Office PowerPoint</Application>
  <PresentationFormat>On-screen Show (16:9)</PresentationFormat>
  <Paragraphs>186</Paragraphs>
  <Slides>18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Cambria Math</vt:lpstr>
      <vt:lpstr>Calibri</vt:lpstr>
      <vt:lpstr>Roboto</vt:lpstr>
      <vt:lpstr>Times New Roman</vt:lpstr>
      <vt:lpstr>Arial</vt:lpstr>
      <vt:lpstr>Wingdings</vt:lpstr>
      <vt:lpstr>Material</vt:lpstr>
      <vt:lpstr>Development of Sensor for        diagnosis of Vitamin-D</vt:lpstr>
      <vt:lpstr>What is shear-thinning fluid </vt:lpstr>
      <vt:lpstr>Introduction</vt:lpstr>
      <vt:lpstr>Problem Formulation </vt:lpstr>
      <vt:lpstr>PowerPoint Presentation</vt:lpstr>
      <vt:lpstr>                                   Governing equations used to solve the problem</vt:lpstr>
      <vt:lpstr>PowerPoint Presentation</vt:lpstr>
      <vt:lpstr>PowerPoint Presentation</vt:lpstr>
      <vt:lpstr>PowerPoint Presentation</vt:lpstr>
      <vt:lpstr>PowerPoint Presentation</vt:lpstr>
      <vt:lpstr>Approximate Analytic Solutions </vt:lpstr>
      <vt:lpstr>PowerPoint Presentation</vt:lpstr>
      <vt:lpstr>Results </vt:lpstr>
      <vt:lpstr>PowerPoint Presentation</vt:lpstr>
      <vt:lpstr>PowerPoint Presentation</vt:lpstr>
      <vt:lpstr>Conclusions </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Sensor for        diagnosis of Vitamin-D</dc:title>
  <cp:lastModifiedBy>Vikash Nirwan</cp:lastModifiedBy>
  <cp:revision>1</cp:revision>
  <dcterms:modified xsi:type="dcterms:W3CDTF">2021-11-27T06:48:52Z</dcterms:modified>
</cp:coreProperties>
</file>