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34"/>
  </p:notesMasterIdLst>
  <p:sldIdLst>
    <p:sldId id="256" r:id="rId2"/>
    <p:sldId id="258" r:id="rId3"/>
    <p:sldId id="274" r:id="rId4"/>
    <p:sldId id="259" r:id="rId5"/>
    <p:sldId id="261" r:id="rId6"/>
    <p:sldId id="262" r:id="rId7"/>
    <p:sldId id="277" r:id="rId8"/>
    <p:sldId id="278" r:id="rId9"/>
    <p:sldId id="267" r:id="rId10"/>
    <p:sldId id="279" r:id="rId11"/>
    <p:sldId id="280" r:id="rId12"/>
    <p:sldId id="269" r:id="rId13"/>
    <p:sldId id="281" r:id="rId14"/>
    <p:sldId id="282" r:id="rId15"/>
    <p:sldId id="283" r:id="rId16"/>
    <p:sldId id="284" r:id="rId17"/>
    <p:sldId id="286" r:id="rId18"/>
    <p:sldId id="272" r:id="rId19"/>
    <p:sldId id="287" r:id="rId20"/>
    <p:sldId id="288" r:id="rId21"/>
    <p:sldId id="289" r:id="rId22"/>
    <p:sldId id="290" r:id="rId23"/>
    <p:sldId id="291" r:id="rId24"/>
    <p:sldId id="297" r:id="rId25"/>
    <p:sldId id="299" r:id="rId26"/>
    <p:sldId id="300" r:id="rId27"/>
    <p:sldId id="298" r:id="rId28"/>
    <p:sldId id="301" r:id="rId29"/>
    <p:sldId id="302" r:id="rId30"/>
    <p:sldId id="303" r:id="rId31"/>
    <p:sldId id="304" r:id="rId32"/>
    <p:sldId id="265"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322C1ED-A691-4DAC-8026-C0A84FA0019F}">
          <p14:sldIdLst>
            <p14:sldId id="256"/>
            <p14:sldId id="258"/>
            <p14:sldId id="274"/>
            <p14:sldId id="259"/>
            <p14:sldId id="261"/>
            <p14:sldId id="262"/>
            <p14:sldId id="277"/>
            <p14:sldId id="278"/>
            <p14:sldId id="267"/>
            <p14:sldId id="279"/>
            <p14:sldId id="280"/>
            <p14:sldId id="269"/>
            <p14:sldId id="281"/>
            <p14:sldId id="282"/>
            <p14:sldId id="283"/>
            <p14:sldId id="284"/>
            <p14:sldId id="286"/>
            <p14:sldId id="272"/>
            <p14:sldId id="287"/>
            <p14:sldId id="288"/>
            <p14:sldId id="289"/>
            <p14:sldId id="290"/>
            <p14:sldId id="291"/>
            <p14:sldId id="297"/>
            <p14:sldId id="299"/>
            <p14:sldId id="300"/>
            <p14:sldId id="298"/>
            <p14:sldId id="301"/>
            <p14:sldId id="302"/>
            <p14:sldId id="303"/>
            <p14:sldId id="304"/>
            <p14:sldId id="26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EE6241-5C9C-4FE1-8B3C-09AB279FCB9A}">
  <a:tblStyle styleId="{36EE6241-5C9C-4FE1-8B3C-09AB279FCB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60"/>
  </p:normalViewPr>
  <p:slideViewPr>
    <p:cSldViewPr snapToGrid="0">
      <p:cViewPr varScale="1">
        <p:scale>
          <a:sx n="89" d="100"/>
          <a:sy n="89" d="100"/>
        </p:scale>
        <p:origin x="10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19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0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365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641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229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4843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136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098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73a0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614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695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046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54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4169130"/>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Google Shape;13;p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4" name="Google Shape;14;p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15" name="Google Shape;15;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2" name="Google Shape;22;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3" name="Google Shape;23;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42"/>
        <p:cNvGrpSpPr/>
        <p:nvPr/>
      </p:nvGrpSpPr>
      <p:grpSpPr>
        <a:xfrm>
          <a:off x="0" y="0"/>
          <a:ext cx="0" cy="0"/>
          <a:chOff x="0" y="0"/>
          <a:chExt cx="0" cy="0"/>
        </a:xfrm>
      </p:grpSpPr>
      <p:sp>
        <p:nvSpPr>
          <p:cNvPr id="43" name="Google Shape;43;p6"/>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6"/>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48" name="Google Shape;48;p6"/>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49" name="Google Shape;49;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 name="Google Shape;52;p7"/>
          <p:cNvGrpSpPr/>
          <p:nvPr/>
        </p:nvGrpSpPr>
        <p:grpSpPr>
          <a:xfrm>
            <a:off x="830392" y="1191256"/>
            <a:ext cx="745763" cy="45826"/>
            <a:chOff x="4580561" y="2589004"/>
            <a:chExt cx="1064464" cy="25200"/>
          </a:xfrm>
        </p:grpSpPr>
        <p:sp>
          <p:nvSpPr>
            <p:cNvPr id="53" name="Google Shape;53;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Google Shape;55;p7"/>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6" name="Google Shape;56;p7"/>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7" name="Google Shape;57;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8"/>
        <p:cNvGrpSpPr/>
        <p:nvPr/>
      </p:nvGrpSpPr>
      <p:grpSpPr>
        <a:xfrm>
          <a:off x="0" y="0"/>
          <a:ext cx="0" cy="0"/>
          <a:chOff x="0" y="0"/>
          <a:chExt cx="0" cy="0"/>
        </a:xfrm>
      </p:grpSpPr>
      <p:grpSp>
        <p:nvGrpSpPr>
          <p:cNvPr id="59" name="Google Shape;59;p8"/>
          <p:cNvGrpSpPr/>
          <p:nvPr/>
        </p:nvGrpSpPr>
        <p:grpSpPr>
          <a:xfrm>
            <a:off x="830392" y="4169130"/>
            <a:ext cx="745763" cy="45826"/>
            <a:chOff x="4580561" y="2589004"/>
            <a:chExt cx="1064464" cy="25200"/>
          </a:xfrm>
        </p:grpSpPr>
        <p:sp>
          <p:nvSpPr>
            <p:cNvPr id="60" name="Google Shape;60;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 name="Google Shape;62;p8"/>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3" name="Google Shape;63;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4"/>
        <p:cNvGrpSpPr/>
        <p:nvPr/>
      </p:nvGrpSpPr>
      <p:grpSpPr>
        <a:xfrm>
          <a:off x="0" y="0"/>
          <a:ext cx="0" cy="0"/>
          <a:chOff x="0" y="0"/>
          <a:chExt cx="0" cy="0"/>
        </a:xfrm>
      </p:grpSpPr>
      <p:sp>
        <p:nvSpPr>
          <p:cNvPr id="65" name="Google Shape;65;p9"/>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66" name="Google Shape;66;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04656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44533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9450" y="292304"/>
            <a:ext cx="7688400" cy="124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8000"/>
              <a:buNone/>
            </a:pPr>
            <a:r>
              <a:rPr lang="en-US" sz="2400" dirty="0"/>
              <a:t>Convective radiative plane Poiseuille flow of shear-thinning fluid through porous medium : </a:t>
            </a:r>
            <a:br>
              <a:rPr lang="en-US" sz="2400" dirty="0"/>
            </a:br>
            <a:r>
              <a:rPr lang="en-US" sz="2400" dirty="0"/>
              <a:t>An Application of Stefan Blowing</a:t>
            </a:r>
            <a:endParaRPr sz="2400" dirty="0"/>
          </a:p>
        </p:txBody>
      </p:sp>
      <p:sp>
        <p:nvSpPr>
          <p:cNvPr id="74" name="Google Shape;74;p11"/>
          <p:cNvSpPr txBox="1">
            <a:spLocks noGrp="1"/>
          </p:cNvSpPr>
          <p:nvPr>
            <p:ph type="body" idx="1"/>
          </p:nvPr>
        </p:nvSpPr>
        <p:spPr>
          <a:xfrm>
            <a:off x="729450" y="4207709"/>
            <a:ext cx="2885119" cy="1580400"/>
          </a:xfrm>
          <a:prstGeom prst="rect">
            <a:avLst/>
          </a:prstGeom>
          <a:noFill/>
          <a:ln>
            <a:noFill/>
          </a:ln>
        </p:spPr>
        <p:txBody>
          <a:bodyPr spcFirstLastPara="1" wrap="square" lIns="91425" tIns="91425" rIns="91425" bIns="91425" anchor="t" anchorCtr="0">
            <a:normAutofit/>
          </a:bodyPr>
          <a:lstStyle/>
          <a:p>
            <a:pPr marL="0" lvl="0" indent="0" rtl="0">
              <a:spcBef>
                <a:spcPts val="0"/>
              </a:spcBef>
              <a:spcAft>
                <a:spcPts val="0"/>
              </a:spcAft>
              <a:buNone/>
            </a:pPr>
            <a:r>
              <a:rPr lang="en-IN" dirty="0">
                <a:solidFill>
                  <a:schemeClr val="lt1"/>
                </a:solidFill>
                <a:latin typeface="Roboto"/>
                <a:ea typeface="Roboto"/>
                <a:cs typeface="Roboto"/>
                <a:sym typeface="Roboto"/>
              </a:rPr>
              <a:t>Submitted By : </a:t>
            </a:r>
          </a:p>
          <a:p>
            <a:pPr marL="0" lvl="0" indent="0" rtl="0">
              <a:spcBef>
                <a:spcPts val="0"/>
              </a:spcBef>
              <a:spcAft>
                <a:spcPts val="0"/>
              </a:spcAft>
              <a:buNone/>
            </a:pPr>
            <a:r>
              <a:rPr lang="en-IN" dirty="0">
                <a:solidFill>
                  <a:schemeClr val="lt1"/>
                </a:solidFill>
                <a:latin typeface="Roboto"/>
                <a:ea typeface="Roboto"/>
                <a:cs typeface="Roboto"/>
                <a:sym typeface="Roboto"/>
              </a:rPr>
              <a:t>Chammandi Ravi Kiran (190103028)</a:t>
            </a:r>
          </a:p>
          <a:p>
            <a:pPr marL="0" lvl="0" indent="0" rtl="0">
              <a:spcBef>
                <a:spcPts val="0"/>
              </a:spcBef>
              <a:spcAft>
                <a:spcPts val="0"/>
              </a:spcAft>
              <a:buNone/>
            </a:pPr>
            <a:r>
              <a:rPr lang="en-IN" dirty="0">
                <a:solidFill>
                  <a:schemeClr val="lt1"/>
                </a:solidFill>
                <a:latin typeface="Roboto"/>
                <a:ea typeface="Roboto"/>
                <a:cs typeface="Roboto"/>
                <a:sym typeface="Roboto"/>
              </a:rPr>
              <a:t>Vikash </a:t>
            </a:r>
            <a:r>
              <a:rPr lang="en-IN" dirty="0" err="1">
                <a:solidFill>
                  <a:schemeClr val="lt1"/>
                </a:solidFill>
                <a:latin typeface="Roboto"/>
                <a:ea typeface="Roboto"/>
                <a:cs typeface="Roboto"/>
                <a:sym typeface="Roboto"/>
              </a:rPr>
              <a:t>Nirwan</a:t>
            </a:r>
            <a:r>
              <a:rPr lang="en-IN" dirty="0">
                <a:solidFill>
                  <a:schemeClr val="lt1"/>
                </a:solidFill>
                <a:latin typeface="Roboto"/>
                <a:ea typeface="Roboto"/>
                <a:cs typeface="Roboto"/>
                <a:sym typeface="Roboto"/>
              </a:rPr>
              <a:t> (190103121)</a:t>
            </a:r>
          </a:p>
        </p:txBody>
      </p:sp>
      <p:pic>
        <p:nvPicPr>
          <p:cNvPr id="75" name="Google Shape;75;p11"/>
          <p:cNvPicPr preferRelativeResize="0"/>
          <p:nvPr/>
        </p:nvPicPr>
        <p:blipFill rotWithShape="1">
          <a:blip r:embed="rId3">
            <a:alphaModFix/>
          </a:blip>
          <a:srcRect/>
          <a:stretch/>
        </p:blipFill>
        <p:spPr>
          <a:xfrm>
            <a:off x="3724524" y="1662422"/>
            <a:ext cx="1694950" cy="1712050"/>
          </a:xfrm>
          <a:prstGeom prst="rect">
            <a:avLst/>
          </a:prstGeom>
          <a:noFill/>
          <a:ln>
            <a:noFill/>
          </a:ln>
        </p:spPr>
      </p:pic>
      <p:sp>
        <p:nvSpPr>
          <p:cNvPr id="5" name="Google Shape;68;p13">
            <a:extLst>
              <a:ext uri="{FF2B5EF4-FFF2-40B4-BE49-F238E27FC236}">
                <a16:creationId xmlns:a16="http://schemas.microsoft.com/office/drawing/2014/main" id="{93FA1007-5ACD-4077-8EEC-FAC4E229AAB0}"/>
              </a:ext>
            </a:extLst>
          </p:cNvPr>
          <p:cNvSpPr txBox="1"/>
          <p:nvPr/>
        </p:nvSpPr>
        <p:spPr>
          <a:xfrm>
            <a:off x="2950463" y="3374472"/>
            <a:ext cx="3243071"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lt1"/>
                </a:solidFill>
                <a:latin typeface="Roboto"/>
                <a:ea typeface="Roboto"/>
                <a:cs typeface="Roboto"/>
                <a:sym typeface="Roboto"/>
              </a:rPr>
              <a:t>Under Supervision of </a:t>
            </a:r>
            <a:endParaRPr dirty="0">
              <a:solidFill>
                <a:schemeClr val="lt1"/>
              </a:solidFill>
              <a:latin typeface="Roboto"/>
              <a:ea typeface="Roboto"/>
              <a:cs typeface="Roboto"/>
              <a:sym typeface="Roboto"/>
            </a:endParaRPr>
          </a:p>
          <a:p>
            <a:pPr marL="0" lvl="0" indent="0" algn="ctr" rtl="0">
              <a:spcBef>
                <a:spcPts val="0"/>
              </a:spcBef>
              <a:spcAft>
                <a:spcPts val="0"/>
              </a:spcAft>
              <a:buNone/>
            </a:pPr>
            <a:r>
              <a:rPr lang="en-US" dirty="0">
                <a:solidFill>
                  <a:schemeClr val="lt1"/>
                </a:solidFill>
                <a:latin typeface="Roboto"/>
                <a:ea typeface="Roboto"/>
                <a:cs typeface="Roboto"/>
                <a:sym typeface="Roboto"/>
              </a:rPr>
              <a:t>Dr. Pranab Kumar Mondal</a:t>
            </a:r>
            <a:endParaRPr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66A83B-A686-4D14-A820-29E09D9847CF}"/>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92B1C0A-4D05-43CF-8705-DC01A15D6241}"/>
                  </a:ext>
                </a:extLst>
              </p:cNvPr>
              <p:cNvSpPr txBox="1"/>
              <p:nvPr/>
            </p:nvSpPr>
            <p:spPr>
              <a:xfrm>
                <a:off x="602428" y="847175"/>
                <a:ext cx="8089751" cy="3449149"/>
              </a:xfrm>
              <a:prstGeom prst="rect">
                <a:avLst/>
              </a:prstGeom>
              <a:noFill/>
            </p:spPr>
            <p:txBody>
              <a:bodyPr wrap="square">
                <a:spAutoFit/>
              </a:bodyPr>
              <a:lstStyle/>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We construct zeroth-order deformation equation in the following way</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U</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q</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U</m:t>
                        </m:r>
                      </m:e>
                      <m:sub>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ℏ</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sub>
                    </m:sSub>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sub>
                    </m:sSub>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IN"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IN"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200" baseline="-25000" dirty="0">
                    <a:solidFill>
                      <a:srgbClr val="000000"/>
                    </a:solidFill>
                    <a:effectLst/>
                    <a:latin typeface="+mn-lt"/>
                    <a:ea typeface="Times New Roman" panose="02020603050405020304" pitchFamily="18" charset="0"/>
                    <a:cs typeface="Gautami" panose="020B0502040204020203" pitchFamily="34" charset="0"/>
                  </a:rPr>
                  <a:t>                                                                    			       </a:t>
                </a:r>
                <a:r>
                  <a:rPr lang="en-US" sz="1200" dirty="0">
                    <a:solidFill>
                      <a:srgbClr val="000000"/>
                    </a:solidFill>
                    <a:effectLst/>
                    <a:latin typeface="+mn-lt"/>
                    <a:ea typeface="Times New Roman" panose="02020603050405020304" pitchFamily="18" charset="0"/>
                    <a:cs typeface="Gautami" panose="020B0502040204020203" pitchFamily="34" charset="0"/>
                  </a:rPr>
                  <a:t>(17)</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q</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ℏ</m:t>
                        </m:r>
                      </m:e>
                      <m:sub>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sub>
                    </m:sSub>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sub>
                    </m:sSub>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IN"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IN"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200" baseline="-25000" dirty="0">
                    <a:solidFill>
                      <a:srgbClr val="000000"/>
                    </a:solidFill>
                    <a:effectLst/>
                    <a:latin typeface="+mn-lt"/>
                    <a:ea typeface="Times New Roman" panose="02020603050405020304" pitchFamily="18" charset="0"/>
                    <a:cs typeface="Gautami" panose="020B0502040204020203" pitchFamily="34" charset="0"/>
                  </a:rPr>
                  <a:t>                                                              	</a:t>
                </a:r>
                <a:r>
                  <a:rPr lang="en-US" sz="1200" dirty="0">
                    <a:solidFill>
                      <a:srgbClr val="000000"/>
                    </a:solidFill>
                    <a:effectLst/>
                    <a:latin typeface="+mn-lt"/>
                    <a:ea typeface="Times New Roman" panose="02020603050405020304" pitchFamily="18" charset="0"/>
                    <a:cs typeface="Gautami" panose="020B0502040204020203" pitchFamily="34" charset="0"/>
                  </a:rPr>
                  <a:t> 	 	</a:t>
                </a:r>
                <a:r>
                  <a:rPr lang="en-US" sz="1200" baseline="-25000" dirty="0">
                    <a:solidFill>
                      <a:srgbClr val="000000"/>
                    </a:solidFill>
                    <a:effectLst/>
                    <a:latin typeface="+mn-lt"/>
                    <a:ea typeface="Times New Roman" panose="02020603050405020304" pitchFamily="18" charset="0"/>
                    <a:cs typeface="Gautami" panose="020B0502040204020203" pitchFamily="34" charset="0"/>
                  </a:rPr>
                  <a:t>       </a:t>
                </a:r>
                <a:r>
                  <a:rPr lang="en-US" sz="1200" dirty="0">
                    <a:solidFill>
                      <a:srgbClr val="000000"/>
                    </a:solidFill>
                    <a:effectLst/>
                    <a:latin typeface="+mn-lt"/>
                    <a:ea typeface="Times New Roman" panose="02020603050405020304" pitchFamily="18" charset="0"/>
                    <a:cs typeface="Gautami" panose="020B0502040204020203" pitchFamily="34" charset="0"/>
                  </a:rPr>
                  <a:t>(</a:t>
                </a:r>
                <a:r>
                  <a:rPr lang="en-US" sz="1200" dirty="0">
                    <a:latin typeface="+mn-lt"/>
                    <a:ea typeface="Times New Roman" panose="02020603050405020304" pitchFamily="18" charset="0"/>
                    <a:cs typeface="Gautami" panose="020B0502040204020203" pitchFamily="34" charset="0"/>
                  </a:rPr>
                  <a:t>18</a:t>
                </a:r>
                <a:r>
                  <a:rPr lang="en-US" sz="1200" dirty="0">
                    <a:solidFill>
                      <a:srgbClr val="000000"/>
                    </a:solidFill>
                    <a:effectLst/>
                    <a:latin typeface="+mn-lt"/>
                    <a:ea typeface="Times New Roman" panose="02020603050405020304" pitchFamily="18" charset="0"/>
                    <a:cs typeface="Gautami" panose="020B0502040204020203" pitchFamily="34" charset="0"/>
                  </a:rPr>
                  <a:t>)</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q</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ℏ</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sub>
                    </m:sSub>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sub>
                    </m:sSub>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IN"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IN"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200" baseline="-25000" dirty="0">
                    <a:solidFill>
                      <a:srgbClr val="000000"/>
                    </a:solidFill>
                    <a:effectLst/>
                    <a:latin typeface="+mn-lt"/>
                    <a:ea typeface="Times New Roman" panose="02020603050405020304" pitchFamily="18" charset="0"/>
                    <a:cs typeface="Gautami" panose="020B0502040204020203" pitchFamily="34" charset="0"/>
                  </a:rPr>
                  <a:t>                                                                     			       </a:t>
                </a:r>
                <a:r>
                  <a:rPr lang="en-US" sz="1200" dirty="0">
                    <a:solidFill>
                      <a:srgbClr val="000000"/>
                    </a:solidFill>
                    <a:effectLst/>
                    <a:latin typeface="+mn-lt"/>
                    <a:ea typeface="Times New Roman" panose="02020603050405020304" pitchFamily="18" charset="0"/>
                    <a:cs typeface="Gautami" panose="020B0502040204020203" pitchFamily="34" charset="0"/>
                  </a:rPr>
                  <a:t>(</a:t>
                </a:r>
                <a:r>
                  <a:rPr lang="en-US" sz="1200" dirty="0">
                    <a:latin typeface="+mn-lt"/>
                    <a:ea typeface="Times New Roman" panose="02020603050405020304" pitchFamily="18" charset="0"/>
                    <a:cs typeface="Gautami" panose="020B0502040204020203" pitchFamily="34" charset="0"/>
                  </a:rPr>
                  <a:t>19</a:t>
                </a:r>
                <a:r>
                  <a:rPr lang="en-US" sz="1200" dirty="0">
                    <a:solidFill>
                      <a:srgbClr val="000000"/>
                    </a:solidFill>
                    <a:effectLst/>
                    <a:latin typeface="+mn-lt"/>
                    <a:ea typeface="Times New Roman" panose="02020603050405020304" pitchFamily="18" charset="0"/>
                    <a:cs typeface="Gautami" panose="020B0502040204020203" pitchFamily="34" charset="0"/>
                  </a:rPr>
                  <a:t>)</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When </a:t>
                </a:r>
                <a14:m>
                  <m:oMath xmlns:m="http://schemas.openxmlformats.org/officeDocument/2006/math">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q</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U</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q</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U</m:t>
                        </m:r>
                      </m:e>
                      <m:sub>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q</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q</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oMath>
                </a14:m>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When </a:t>
                </a:r>
                <a14:m>
                  <m:oMath xmlns:m="http://schemas.openxmlformats.org/officeDocument/2006/math">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q</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U</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q</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U</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q</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q</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oMath>
                </a14:m>
                <a:r>
                  <a:rPr lang="en-US" sz="1200" dirty="0">
                    <a:solidFill>
                      <a:srgbClr val="000000"/>
                    </a:solidFill>
                    <a:effectLst/>
                    <a:latin typeface="+mn-lt"/>
                    <a:ea typeface="Times New Roman" panose="02020603050405020304" pitchFamily="18" charset="0"/>
                    <a:cs typeface="Gautami" panose="020B0502040204020203" pitchFamily="34" charset="0"/>
                  </a:rPr>
                  <a:t> </a:t>
                </a:r>
              </a:p>
              <a:p>
                <a:pPr algn="just">
                  <a:lnSpc>
                    <a:spcPct val="115000"/>
                  </a:lnSpc>
                  <a:spcAft>
                    <a:spcPts val="800"/>
                  </a:spcAft>
                </a:pP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With non-linear operators, </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sub>
                    </m:sSub>
                    <m:r>
                      <a:rPr lang="en-US" sz="1200"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Γ</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e>
                            </m:d>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d>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𝑆𝑐</m:t>
                        </m:r>
                      </m:den>
                    </m:f>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        </a:t>
                </a: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𝑀</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𝐾</m:t>
                            </m:r>
                          </m:den>
                        </m:f>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𝑅𝑎</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𝑅𝑒𝑃𝑟</m:t>
                        </m:r>
                      </m:den>
                    </m:f>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𝑁𝑟</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d>
                  </m:oMath>
                </a14:m>
                <a:r>
                  <a:rPr lang="en-US" sz="1200" dirty="0">
                    <a:solidFill>
                      <a:srgbClr val="000000"/>
                    </a:solidFill>
                    <a:effectLst/>
                    <a:latin typeface="+mn-lt"/>
                    <a:ea typeface="Times New Roman" panose="02020603050405020304" pitchFamily="18" charset="0"/>
                    <a:cs typeface="Gautami" panose="020B0502040204020203" pitchFamily="34" charset="0"/>
                  </a:rPr>
                  <a:t>                                                   		    (</a:t>
                </a:r>
                <a:r>
                  <a:rPr lang="en-US" sz="1200" dirty="0">
                    <a:latin typeface="+mn-lt"/>
                    <a:ea typeface="Times New Roman" panose="02020603050405020304" pitchFamily="18" charset="0"/>
                    <a:cs typeface="Gautami" panose="020B0502040204020203" pitchFamily="34" charset="0"/>
                  </a:rPr>
                  <a:t>20</a:t>
                </a:r>
                <a:r>
                  <a:rPr lang="en-US" sz="1200" dirty="0">
                    <a:solidFill>
                      <a:srgbClr val="000000"/>
                    </a:solidFill>
                    <a:effectLst/>
                    <a:latin typeface="+mn-lt"/>
                    <a:ea typeface="Times New Roman" panose="02020603050405020304" pitchFamily="18" charset="0"/>
                    <a:cs typeface="Gautami" panose="020B0502040204020203" pitchFamily="34" charset="0"/>
                  </a:rPr>
                  <a:t>)</a:t>
                </a:r>
                <a:endParaRPr lang="en-IN" sz="1200" dirty="0">
                  <a:effectLst/>
                  <a:latin typeface="+mn-lt"/>
                  <a:ea typeface="Times New Roman" panose="02020603050405020304" pitchFamily="18" charset="0"/>
                  <a:cs typeface="Gautami" panose="020B0502040204020203" pitchFamily="34" charset="0"/>
                </a:endParaRPr>
              </a:p>
            </p:txBody>
          </p:sp>
        </mc:Choice>
        <mc:Fallback xmlns="">
          <p:sp>
            <p:nvSpPr>
              <p:cNvPr id="3" name="TextBox 2">
                <a:extLst>
                  <a:ext uri="{FF2B5EF4-FFF2-40B4-BE49-F238E27FC236}">
                    <a16:creationId xmlns:a16="http://schemas.microsoft.com/office/drawing/2014/main" id="{292B1C0A-4D05-43CF-8705-DC01A15D6241}"/>
                  </a:ext>
                </a:extLst>
              </p:cNvPr>
              <p:cNvSpPr txBox="1">
                <a:spLocks noRot="1" noChangeAspect="1" noMove="1" noResize="1" noEditPoints="1" noAdjustHandles="1" noChangeArrowheads="1" noChangeShapeType="1" noTextEdit="1"/>
              </p:cNvSpPr>
              <p:nvPr/>
            </p:nvSpPr>
            <p:spPr>
              <a:xfrm>
                <a:off x="602428" y="847175"/>
                <a:ext cx="8089751" cy="3449149"/>
              </a:xfrm>
              <a:prstGeom prst="rect">
                <a:avLst/>
              </a:prstGeom>
              <a:blipFill>
                <a:blip r:embed="rId2"/>
                <a:stretch>
                  <a:fillRect l="-75"/>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1E7A43A7-C295-428D-A775-5EF4ABE73FA1}"/>
              </a:ext>
            </a:extLst>
          </p:cNvPr>
          <p:cNvSpPr txBox="1"/>
          <p:nvPr/>
        </p:nvSpPr>
        <p:spPr>
          <a:xfrm>
            <a:off x="4114800" y="2113877"/>
            <a:ext cx="65" cy="215444"/>
          </a:xfrm>
          <a:prstGeom prst="rect">
            <a:avLst/>
          </a:prstGeom>
          <a:noFill/>
        </p:spPr>
        <p:txBody>
          <a:bodyPr wrap="none" lIns="0" tIns="0" rIns="0" bIns="0" rtlCol="0">
            <a:spAutoFit/>
          </a:bodyPr>
          <a:lstStyle/>
          <a:p>
            <a:endParaRPr lang="en-IN" dirty="0"/>
          </a:p>
        </p:txBody>
      </p:sp>
    </p:spTree>
    <p:extLst>
      <p:ext uri="{BB962C8B-B14F-4D97-AF65-F5344CB8AC3E}">
        <p14:creationId xmlns:p14="http://schemas.microsoft.com/office/powerpoint/2010/main" val="3750167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66A83B-A686-4D14-A820-29E09D9847CF}"/>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92B1C0A-4D05-43CF-8705-DC01A15D6241}"/>
                  </a:ext>
                </a:extLst>
              </p:cNvPr>
              <p:cNvSpPr txBox="1"/>
              <p:nvPr/>
            </p:nvSpPr>
            <p:spPr>
              <a:xfrm>
                <a:off x="763794" y="1075765"/>
                <a:ext cx="7971416" cy="3165162"/>
              </a:xfrm>
              <a:prstGeom prst="rect">
                <a:avLst/>
              </a:prstGeom>
              <a:noFill/>
            </p:spPr>
            <p:txBody>
              <a:bodyPr wrap="square">
                <a:spAutoFit/>
              </a:bodyPr>
              <a:lstStyle/>
              <a:p>
                <a:pPr algn="just">
                  <a:lnSpc>
                    <a:spcPct val="115000"/>
                  </a:lnSpc>
                  <a:spcAft>
                    <a:spcPts val="800"/>
                  </a:spcAft>
                </a:pPr>
                <a14:m>
                  <m:oMathPara xmlns:m="http://schemas.openxmlformats.org/officeDocument/2006/math">
                    <m:oMathParaPr>
                      <m:jc m:val="left"/>
                    </m:oMathParaPr>
                    <m:oMath xmlns:m="http://schemas.openxmlformats.org/officeDocument/2006/math">
                      <m:sSub>
                        <m:sSubPr>
                          <m:ctrlPr>
                            <a:rPr lang="en-IN" sz="12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200" i="1" baseline="-25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q</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𝑁𝑏</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𝑃𝑟</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𝑆𝑐</m:t>
                              </m:r>
                            </m:den>
                          </m:f>
                        </m:e>
                      </m:d>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𝐸𝑐𝑃𝑟</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e>
                        </m:d>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𝑁𝑡</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e>
                        </m:d>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𝑀𝑃𝑟𝐸𝑐</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200" dirty="0">
                    <a:solidFill>
                      <a:srgbClr val="000000"/>
                    </a:solidFill>
                    <a:effectLst/>
                    <a:latin typeface="+mn-lt"/>
                    <a:ea typeface="Times New Roman" panose="02020603050405020304" pitchFamily="18" charset="0"/>
                    <a:cs typeface="Gautami" panose="020B0502040204020203" pitchFamily="34" charset="0"/>
                  </a:rPr>
                  <a:t>                                                  		    (21)</a:t>
                </a:r>
                <a:endParaRPr lang="en-US" sz="1200" i="1" dirty="0">
                  <a:solidFill>
                    <a:srgbClr val="000000"/>
                  </a:solidFill>
                  <a:effectLst/>
                  <a:latin typeface="+mn-lt"/>
                  <a:ea typeface="Times New Roman" panose="02020603050405020304" pitchFamily="18" charset="0"/>
                  <a:cs typeface="Times New Roman" panose="02020603050405020304" pitchFamily="18" charset="0"/>
                </a:endParaRPr>
              </a:p>
              <a:p>
                <a:pPr algn="just">
                  <a:lnSpc>
                    <a:spcPct val="115000"/>
                  </a:lnSpc>
                  <a:spcAft>
                    <a:spcPts val="800"/>
                  </a:spcAft>
                </a:pPr>
                <a14:m>
                  <m:oMath xmlns:m="http://schemas.openxmlformats.org/officeDocument/2006/math">
                    <m:sSub>
                      <m:sSubPr>
                        <m:ctrlPr>
                          <a:rPr lang="en-IN" sz="12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²</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𝑁𝑡</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𝑁𝑏</m:t>
                        </m:r>
                      </m:den>
                    </m:f>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e>
                        </m:d>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200" dirty="0">
                    <a:solidFill>
                      <a:srgbClr val="000000"/>
                    </a:solidFill>
                    <a:effectLst/>
                    <a:latin typeface="+mn-lt"/>
                    <a:ea typeface="Times New Roman" panose="02020603050405020304" pitchFamily="18" charset="0"/>
                    <a:cs typeface="Gautami" panose="020B0502040204020203" pitchFamily="34" charset="0"/>
                  </a:rPr>
                  <a:t>                                                                          		    (22)      </a:t>
                </a:r>
              </a:p>
              <a:p>
                <a:pPr algn="just">
                  <a:lnSpc>
                    <a:spcPct val="115000"/>
                  </a:lnSpc>
                  <a:spcAft>
                    <a:spcPts val="800"/>
                  </a:spcAft>
                </a:pPr>
                <a:endParaRPr lang="en-US" sz="1200" dirty="0">
                  <a:solidFill>
                    <a:srgbClr val="000000"/>
                  </a:solidFill>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The approximate solution up to kth order can be expressed as       </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e>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U</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e>
                    </m:nary>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sup>
                    </m:sSup>
                  </m:oMath>
                </a14:m>
                <a:r>
                  <a:rPr lang="en-US" sz="1200" dirty="0">
                    <a:solidFill>
                      <a:srgbClr val="000000"/>
                    </a:solidFill>
                    <a:effectLst/>
                    <a:latin typeface="+mn-lt"/>
                    <a:ea typeface="Times New Roman" panose="02020603050405020304" pitchFamily="18" charset="0"/>
                    <a:cs typeface="Gautami" panose="020B0502040204020203" pitchFamily="34" charset="0"/>
                  </a:rPr>
                  <a:t>                                                                                            		   (23)</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e>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e>
                    </m:nary>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sup>
                    </m:sSup>
                  </m:oMath>
                </a14:m>
                <a:r>
                  <a:rPr lang="en-US" sz="1200" dirty="0">
                    <a:solidFill>
                      <a:srgbClr val="000000"/>
                    </a:solidFill>
                    <a:effectLst/>
                    <a:latin typeface="+mn-lt"/>
                    <a:ea typeface="Times New Roman" panose="02020603050405020304" pitchFamily="18" charset="0"/>
                    <a:cs typeface="Gautami" panose="020B0502040204020203" pitchFamily="34" charset="0"/>
                  </a:rPr>
                  <a:t>                                                                                      	         	   (24)</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e>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e>
                    </m:nary>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sup>
                    </m:sSup>
                  </m:oMath>
                </a14:m>
                <a:r>
                  <a:rPr lang="en-US" sz="1200" dirty="0">
                    <a:solidFill>
                      <a:srgbClr val="000000"/>
                    </a:solidFill>
                    <a:effectLst/>
                    <a:latin typeface="+mn-lt"/>
                    <a:ea typeface="Times New Roman" panose="02020603050405020304" pitchFamily="18" charset="0"/>
                    <a:cs typeface="Gautami" panose="020B0502040204020203" pitchFamily="34" charset="0"/>
                  </a:rPr>
                  <a:t>                                                                                         		   (25)</a:t>
                </a:r>
                <a:endParaRPr lang="en-IN" sz="1200" dirty="0">
                  <a:effectLst/>
                  <a:latin typeface="+mn-lt"/>
                  <a:ea typeface="Times New Roman" panose="02020603050405020304" pitchFamily="18" charset="0"/>
                  <a:cs typeface="Gautami" panose="020B0502040204020203" pitchFamily="34" charset="0"/>
                </a:endParaRPr>
              </a:p>
            </p:txBody>
          </p:sp>
        </mc:Choice>
        <mc:Fallback xmlns="">
          <p:sp>
            <p:nvSpPr>
              <p:cNvPr id="3" name="TextBox 2">
                <a:extLst>
                  <a:ext uri="{FF2B5EF4-FFF2-40B4-BE49-F238E27FC236}">
                    <a16:creationId xmlns:a16="http://schemas.microsoft.com/office/drawing/2014/main" id="{292B1C0A-4D05-43CF-8705-DC01A15D6241}"/>
                  </a:ext>
                </a:extLst>
              </p:cNvPr>
              <p:cNvSpPr txBox="1">
                <a:spLocks noRot="1" noChangeAspect="1" noMove="1" noResize="1" noEditPoints="1" noAdjustHandles="1" noChangeArrowheads="1" noChangeShapeType="1" noTextEdit="1"/>
              </p:cNvSpPr>
              <p:nvPr/>
            </p:nvSpPr>
            <p:spPr>
              <a:xfrm>
                <a:off x="763794" y="1075765"/>
                <a:ext cx="7971416" cy="3165162"/>
              </a:xfrm>
              <a:prstGeom prst="rect">
                <a:avLst/>
              </a:prstGeom>
              <a:blipFill>
                <a:blip r:embed="rId2"/>
                <a:stretch>
                  <a:fillRect b="-11538"/>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1E7A43A7-C295-428D-A775-5EF4ABE73FA1}"/>
              </a:ext>
            </a:extLst>
          </p:cNvPr>
          <p:cNvSpPr txBox="1"/>
          <p:nvPr/>
        </p:nvSpPr>
        <p:spPr>
          <a:xfrm>
            <a:off x="4114800" y="2113877"/>
            <a:ext cx="65" cy="215444"/>
          </a:xfrm>
          <a:prstGeom prst="rect">
            <a:avLst/>
          </a:prstGeom>
          <a:noFill/>
        </p:spPr>
        <p:txBody>
          <a:bodyPr wrap="none" lIns="0" tIns="0" rIns="0" bIns="0" rtlCol="0">
            <a:spAutoFit/>
          </a:bodyPr>
          <a:lstStyle/>
          <a:p>
            <a:endParaRPr lang="en-IN" dirty="0"/>
          </a:p>
        </p:txBody>
      </p:sp>
    </p:spTree>
    <p:extLst>
      <p:ext uri="{BB962C8B-B14F-4D97-AF65-F5344CB8AC3E}">
        <p14:creationId xmlns:p14="http://schemas.microsoft.com/office/powerpoint/2010/main" val="336609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BA16-EF68-414C-89D5-EF584E4BCDFE}"/>
              </a:ext>
            </a:extLst>
          </p:cNvPr>
          <p:cNvSpPr>
            <a:spLocks noGrp="1"/>
          </p:cNvSpPr>
          <p:nvPr>
            <p:ph type="title"/>
          </p:nvPr>
        </p:nvSpPr>
        <p:spPr>
          <a:xfrm>
            <a:off x="727650" y="716602"/>
            <a:ext cx="7688700" cy="535200"/>
          </a:xfrm>
        </p:spPr>
        <p:txBody>
          <a:bodyPr>
            <a:normAutofit/>
          </a:bodyPr>
          <a:lstStyle/>
          <a:p>
            <a:r>
              <a:rPr lang="en-IN" sz="2000" dirty="0">
                <a:latin typeface="Raleway" pitchFamily="2" charset="0"/>
              </a:rPr>
              <a:t>Results </a:t>
            </a:r>
          </a:p>
        </p:txBody>
      </p:sp>
      <mc:AlternateContent xmlns:mc="http://schemas.openxmlformats.org/markup-compatibility/2006" xmlns:a14="http://schemas.microsoft.com/office/drawing/2010/main">
        <mc:Choice Requires="a14">
          <p:sp>
            <p:nvSpPr>
              <p:cNvPr id="9" name="TextBox 8"/>
              <p:cNvSpPr txBox="1"/>
              <p:nvPr/>
            </p:nvSpPr>
            <p:spPr>
              <a:xfrm>
                <a:off x="727650" y="1346577"/>
                <a:ext cx="7866000" cy="1250022"/>
              </a:xfrm>
              <a:prstGeom prst="rect">
                <a:avLst/>
              </a:prstGeom>
              <a:noFill/>
            </p:spPr>
            <p:txBody>
              <a:bodyPr wrap="square" rtlCol="0" anchor="ctr">
                <a:spAutoFit/>
              </a:bodyPr>
              <a:lstStyle/>
              <a:p>
                <a:pPr lvl="0" algn="just" eaLnBrk="0" fontAlgn="base" hangingPunct="0">
                  <a:spcBef>
                    <a:spcPct val="0"/>
                  </a:spcBef>
                  <a:spcAft>
                    <a:spcPct val="0"/>
                  </a:spcAft>
                  <a:buClrTx/>
                </a:pPr>
                <a:r>
                  <a:rPr kumimoji="0" lang="en-US" altLang="en-US" sz="1200" b="0"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Figure 2 represents the auxiliary parameters </a:t>
                </a:r>
                <a:r>
                  <a:rPr lang="en-IN" sz="1200" dirty="0">
                    <a:solidFill>
                      <a:srgbClr val="000000"/>
                    </a:solidFill>
                    <a:effectLst/>
                    <a:latin typeface="+mn-lt"/>
                    <a:ea typeface="Times New Roman" panose="02020603050405020304" pitchFamily="18" charset="0"/>
                  </a:rPr>
                  <a:t> </a:t>
                </a:r>
                <a14:m>
                  <m:oMath xmlns:m="http://schemas.openxmlformats.org/officeDocument/2006/math">
                    <m:sSub>
                      <m:sSubPr>
                        <m:ctrlPr>
                          <a:rPr lang="en-IN" sz="1200" i="1">
                            <a:solidFill>
                              <a:srgbClr val="000000"/>
                            </a:solidFill>
                            <a:effectLst/>
                            <a:latin typeface="Cambria Math" panose="020405030504060302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ℏ</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200" i="1">
                            <a:solidFill>
                              <a:srgbClr val="000000"/>
                            </a:solidFill>
                            <a:effectLst/>
                            <a:latin typeface="Cambria Math" panose="020405030504060302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ℏ</m:t>
                        </m:r>
                      </m:e>
                      <m:sub>
                        <m:r>
                          <a:rPr lang="en-US" sz="120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𝜃</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200" i="1">
                            <a:solidFill>
                              <a:srgbClr val="000000"/>
                            </a:solidFill>
                            <a:effectLst/>
                            <a:latin typeface="Cambria Math" panose="020405030504060302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ℏ</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sub>
                    </m:sSub>
                  </m:oMath>
                </a14:m>
                <a:r>
                  <a:rPr kumimoji="0" lang="en-US" altLang="en-US" sz="1200" b="0"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 in the analytic expressions. The h curves for velocity, temperature and concentration estimate the suitable values for an interval of convergence. The range of estimated values of </a:t>
                </a:r>
                <a:r>
                  <a:rPr lang="en-IN" sz="1200" dirty="0">
                    <a:latin typeface="+mn-lt"/>
                  </a:rPr>
                  <a:t> </a:t>
                </a:r>
                <a14:m>
                  <m:oMath xmlns:m="http://schemas.openxmlformats.org/officeDocument/2006/math">
                    <m:sSub>
                      <m:sSubPr>
                        <m:ctrlPr>
                          <a:rPr lang="en-IN" sz="1200" i="1">
                            <a:latin typeface="Cambria Math" panose="02040503050406030204" pitchFamily="18" charset="0"/>
                          </a:rPr>
                        </m:ctrlPr>
                      </m:sSubPr>
                      <m:e>
                        <m:r>
                          <a:rPr lang="en-US" sz="1200" i="1">
                            <a:latin typeface="Cambria Math" panose="02040503050406030204" pitchFamily="18" charset="0"/>
                          </a:rPr>
                          <m:t>ℏ</m:t>
                        </m:r>
                      </m:e>
                      <m:sub>
                        <m:r>
                          <a:rPr lang="en-US" sz="1200" i="1">
                            <a:latin typeface="Cambria Math" panose="02040503050406030204" pitchFamily="18" charset="0"/>
                          </a:rPr>
                          <m:t>𝑈</m:t>
                        </m:r>
                      </m:sub>
                    </m:sSub>
                    <m:r>
                      <a:rPr lang="en-US" sz="1200" b="0" i="1" smtClean="0">
                        <a:latin typeface="Cambria Math" panose="02040503050406030204" pitchFamily="18" charset="0"/>
                      </a:rPr>
                      <m:t> </m:t>
                    </m:r>
                  </m:oMath>
                </a14:m>
                <a:r>
                  <a:rPr kumimoji="0" lang="en-US" altLang="en-US" sz="1200" b="0"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for velocity, </a:t>
                </a:r>
                <a14:m>
                  <m:oMath xmlns:m="http://schemas.openxmlformats.org/officeDocument/2006/math">
                    <m:sSub>
                      <m:sSubPr>
                        <m:ctrlPr>
                          <a:rPr lang="en-IN" sz="1200" i="1">
                            <a:latin typeface="Cambria Math" panose="02040503050406030204" pitchFamily="18" charset="0"/>
                          </a:rPr>
                        </m:ctrlPr>
                      </m:sSubPr>
                      <m:e>
                        <m:r>
                          <a:rPr lang="en-US" sz="1200" i="1">
                            <a:latin typeface="Cambria Math" panose="02040503050406030204" pitchFamily="18" charset="0"/>
                          </a:rPr>
                          <m:t>ℏ</m:t>
                        </m:r>
                      </m:e>
                      <m:sub>
                        <m:r>
                          <a:rPr lang="en-US" sz="1200" i="1">
                            <a:latin typeface="Cambria Math" panose="02040503050406030204" pitchFamily="18" charset="0"/>
                            <a:ea typeface="Cambria Math" panose="02040503050406030204" pitchFamily="18" charset="0"/>
                            <a:cs typeface="Times New Roman" panose="02020603050405020304" pitchFamily="18" charset="0"/>
                          </a:rPr>
                          <m:t>𝜃</m:t>
                        </m:r>
                      </m:sub>
                    </m:sSub>
                  </m:oMath>
                </a14:m>
                <a:r>
                  <a:rPr kumimoji="0" lang="en-US" altLang="en-US" sz="1200" b="0"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 for temperature and </a:t>
                </a:r>
                <a:r>
                  <a:rPr lang="en-IN" sz="1200" dirty="0">
                    <a:latin typeface="+mn-lt"/>
                  </a:rPr>
                  <a:t> </a:t>
                </a:r>
                <a14:m>
                  <m:oMath xmlns:m="http://schemas.openxmlformats.org/officeDocument/2006/math">
                    <m:sSub>
                      <m:sSubPr>
                        <m:ctrlPr>
                          <a:rPr lang="en-IN" sz="1200" i="1">
                            <a:latin typeface="Cambria Math" panose="02040503050406030204" pitchFamily="18" charset="0"/>
                          </a:rPr>
                        </m:ctrlPr>
                      </m:sSubPr>
                      <m:e>
                        <m:r>
                          <a:rPr lang="en-US" sz="1200" i="1">
                            <a:latin typeface="Cambria Math" panose="02040503050406030204" pitchFamily="18" charset="0"/>
                          </a:rPr>
                          <m:t>ℏ</m:t>
                        </m:r>
                      </m:e>
                      <m:sub>
                        <m:r>
                          <a:rPr lang="en-US" sz="1200" i="1">
                            <a:latin typeface="Cambria Math" panose="02040503050406030204" pitchFamily="18" charset="0"/>
                          </a:rPr>
                          <m:t>𝜙</m:t>
                        </m:r>
                      </m:sub>
                    </m:sSub>
                  </m:oMath>
                </a14:m>
                <a:r>
                  <a:rPr kumimoji="0" lang="en-US" altLang="en-US" sz="1200" b="0"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 for nanoparticle concentration are </a:t>
                </a:r>
                <a14:m>
                  <m:oMath xmlns:m="http://schemas.openxmlformats.org/officeDocument/2006/math">
                    <m:r>
                      <a:rPr lang="en-US" sz="1200" i="1">
                        <a:latin typeface="Cambria Math" panose="02040503050406030204" pitchFamily="18" charset="0"/>
                      </a:rPr>
                      <m:t>−0.5≤</m:t>
                    </m:r>
                    <m:sSub>
                      <m:sSubPr>
                        <m:ctrlPr>
                          <a:rPr lang="en-IN" sz="1200" i="1">
                            <a:latin typeface="Cambria Math" panose="02040503050406030204" pitchFamily="18" charset="0"/>
                          </a:rPr>
                        </m:ctrlPr>
                      </m:sSubPr>
                      <m:e>
                        <m:r>
                          <a:rPr lang="en-US" sz="1200" i="1">
                            <a:latin typeface="Cambria Math" panose="02040503050406030204" pitchFamily="18" charset="0"/>
                          </a:rPr>
                          <m:t>ℏ</m:t>
                        </m:r>
                      </m:e>
                      <m:sub>
                        <m:r>
                          <a:rPr lang="en-US" sz="1200" i="1">
                            <a:latin typeface="Cambria Math" panose="02040503050406030204" pitchFamily="18" charset="0"/>
                          </a:rPr>
                          <m:t>𝑈</m:t>
                        </m:r>
                      </m:sub>
                    </m:sSub>
                    <m:r>
                      <a:rPr lang="en-US" sz="1200" i="1">
                        <a:latin typeface="Cambria Math" panose="02040503050406030204" pitchFamily="18" charset="0"/>
                      </a:rPr>
                      <m:t>≤0.4,</m:t>
                    </m:r>
                  </m:oMath>
                </a14:m>
                <a:r>
                  <a:rPr lang="en-US" sz="1200" dirty="0">
                    <a:latin typeface="+mn-lt"/>
                  </a:rPr>
                  <a:t>  </a:t>
                </a:r>
              </a:p>
              <a:p>
                <a:pPr lvl="0" algn="just" eaLnBrk="0" fontAlgn="base" hangingPunct="0">
                  <a:spcBef>
                    <a:spcPct val="0"/>
                  </a:spcBef>
                  <a:spcAft>
                    <a:spcPct val="0"/>
                  </a:spcAft>
                  <a:buClrTx/>
                </a:pPr>
                <a14:m>
                  <m:oMath xmlns:m="http://schemas.openxmlformats.org/officeDocument/2006/math">
                    <m:r>
                      <a:rPr lang="en-US" sz="1200" i="1">
                        <a:latin typeface="Cambria Math" panose="02040503050406030204" pitchFamily="18" charset="0"/>
                      </a:rPr>
                      <m:t>−0.4≤</m:t>
                    </m:r>
                    <m:sSub>
                      <m:sSubPr>
                        <m:ctrlPr>
                          <a:rPr lang="en-IN" sz="1200" i="1">
                            <a:latin typeface="Cambria Math" panose="02040503050406030204" pitchFamily="18" charset="0"/>
                          </a:rPr>
                        </m:ctrlPr>
                      </m:sSubPr>
                      <m:e>
                        <m:r>
                          <a:rPr lang="en-US" sz="1200" i="1">
                            <a:latin typeface="Cambria Math" panose="02040503050406030204" pitchFamily="18" charset="0"/>
                          </a:rPr>
                          <m:t>ℏ</m:t>
                        </m:r>
                      </m:e>
                      <m:sub>
                        <m:r>
                          <a:rPr lang="en-US" sz="1200" i="1">
                            <a:latin typeface="Cambria Math" panose="02040503050406030204" pitchFamily="18" charset="0"/>
                            <a:ea typeface="Cambria Math" panose="02040503050406030204" pitchFamily="18" charset="0"/>
                            <a:cs typeface="Times New Roman" panose="02020603050405020304" pitchFamily="18" charset="0"/>
                          </a:rPr>
                          <m:t>𝜃</m:t>
                        </m:r>
                      </m:sub>
                    </m:sSub>
                    <m:r>
                      <a:rPr lang="en-US" sz="1200" i="1">
                        <a:latin typeface="Cambria Math" panose="02040503050406030204" pitchFamily="18" charset="0"/>
                      </a:rPr>
                      <m:t>≤0.2,</m:t>
                    </m:r>
                  </m:oMath>
                </a14:m>
                <a:r>
                  <a:rPr lang="en-US" sz="1200" dirty="0">
                    <a:latin typeface="+mn-lt"/>
                  </a:rPr>
                  <a:t> </a:t>
                </a:r>
                <a14:m>
                  <m:oMath xmlns:m="http://schemas.openxmlformats.org/officeDocument/2006/math">
                    <m:r>
                      <a:rPr lang="en-US" sz="1200" i="1">
                        <a:latin typeface="Cambria Math" panose="02040503050406030204" pitchFamily="18" charset="0"/>
                      </a:rPr>
                      <m:t>−0.3≤</m:t>
                    </m:r>
                    <m:sSub>
                      <m:sSubPr>
                        <m:ctrlPr>
                          <a:rPr lang="en-IN" sz="1200" i="1">
                            <a:latin typeface="Cambria Math" panose="02040503050406030204" pitchFamily="18" charset="0"/>
                          </a:rPr>
                        </m:ctrlPr>
                      </m:sSubPr>
                      <m:e>
                        <m:r>
                          <a:rPr lang="en-US" sz="1200" i="1">
                            <a:latin typeface="Cambria Math" panose="02040503050406030204" pitchFamily="18" charset="0"/>
                          </a:rPr>
                          <m:t>ℏ</m:t>
                        </m:r>
                      </m:e>
                      <m:sub>
                        <m:r>
                          <a:rPr lang="en-US" sz="1200" i="1">
                            <a:latin typeface="Cambria Math" panose="02040503050406030204" pitchFamily="18" charset="0"/>
                          </a:rPr>
                          <m:t>𝜙</m:t>
                        </m:r>
                      </m:sub>
                    </m:sSub>
                    <m:r>
                      <a:rPr lang="en-US" sz="1200" i="1">
                        <a:latin typeface="Cambria Math" panose="02040503050406030204" pitchFamily="18" charset="0"/>
                      </a:rPr>
                      <m:t>≤0.02.</m:t>
                    </m:r>
                  </m:oMath>
                </a14:m>
                <a:endParaRPr kumimoji="0" lang="en-US" altLang="en-US" sz="12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mn-lt"/>
                </a:endParaRPr>
              </a:p>
              <a:p>
                <a:pPr algn="just"/>
                <a:endParaRPr lang="en-US" sz="1200" dirty="0">
                  <a:latin typeface="+mn-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27650" y="1346577"/>
                <a:ext cx="7866000" cy="1250022"/>
              </a:xfrm>
              <a:prstGeom prst="rect">
                <a:avLst/>
              </a:prstGeom>
              <a:blipFill>
                <a:blip r:embed="rId2"/>
                <a:stretch>
                  <a:fillRect t="-488"/>
                </a:stretch>
              </a:blipFill>
            </p:spPr>
            <p:txBody>
              <a:bodyPr/>
              <a:lstStyle/>
              <a:p>
                <a:r>
                  <a:rPr lang="en-IN">
                    <a:noFill/>
                  </a:rPr>
                  <a:t> </a:t>
                </a:r>
              </a:p>
            </p:txBody>
          </p:sp>
        </mc:Fallback>
      </mc:AlternateContent>
      <p:pic>
        <p:nvPicPr>
          <p:cNvPr id="1025" name="Picture 14">
            <a:extLst>
              <a:ext uri="{FF2B5EF4-FFF2-40B4-BE49-F238E27FC236}">
                <a16:creationId xmlns:a16="http://schemas.microsoft.com/office/drawing/2014/main" id="{66EEAA7A-49D6-4F47-95CE-621E3090A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7886" y="2266898"/>
            <a:ext cx="2388227" cy="216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1BCA664-C2F9-49A3-927E-BEE800001C71}"/>
              </a:ext>
            </a:extLst>
          </p:cNvPr>
          <p:cNvSpPr>
            <a:spLocks noChangeArrowheads="1"/>
          </p:cNvSpPr>
          <p:nvPr/>
        </p:nvSpPr>
        <p:spPr bwMode="auto">
          <a:xfrm>
            <a:off x="3667541" y="4276170"/>
            <a:ext cx="198621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                                                                       Fig. 2. h curves</a:t>
            </a:r>
            <a:endParaRPr kumimoji="0" lang="en-US" altLang="en-US" sz="1000" b="0" i="0" u="none" strike="noStrike" cap="none" normalizeH="0" baseline="0" dirty="0">
              <a:ln>
                <a:noFill/>
              </a:ln>
              <a:solidFill>
                <a:srgbClr val="000000"/>
              </a:solidFill>
              <a:effectLst/>
              <a:latin typeface="+mn-l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9345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66A83B-A686-4D14-A820-29E09D9847CF}"/>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n>
                <a:solidFill>
                  <a:schemeClr val="bg1"/>
                </a:solidFill>
              </a:ln>
              <a:solidFill>
                <a:schemeClr val="bg1"/>
              </a:solidFill>
            </a:endParaRPr>
          </a:p>
        </p:txBody>
      </p:sp>
      <p:sp>
        <p:nvSpPr>
          <p:cNvPr id="3" name="TextBox 2">
            <a:extLst>
              <a:ext uri="{FF2B5EF4-FFF2-40B4-BE49-F238E27FC236}">
                <a16:creationId xmlns:a16="http://schemas.microsoft.com/office/drawing/2014/main" id="{292B1C0A-4D05-43CF-8705-DC01A15D6241}"/>
              </a:ext>
            </a:extLst>
          </p:cNvPr>
          <p:cNvSpPr txBox="1"/>
          <p:nvPr/>
        </p:nvSpPr>
        <p:spPr>
          <a:xfrm>
            <a:off x="763793" y="1115781"/>
            <a:ext cx="7971416" cy="499047"/>
          </a:xfrm>
          <a:prstGeom prst="rect">
            <a:avLst/>
          </a:prstGeom>
          <a:noFill/>
        </p:spPr>
        <p:txBody>
          <a:bodyPr wrap="square">
            <a:spAutoFit/>
          </a:bodyPr>
          <a:lstStyle/>
          <a:p>
            <a:pPr algn="just">
              <a:lnSpc>
                <a:spcPct val="115000"/>
              </a:lnSpc>
              <a:spcAft>
                <a:spcPts val="800"/>
              </a:spcAft>
            </a:pPr>
            <a:r>
              <a:rPr lang="en-US" sz="1200" dirty="0">
                <a:solidFill>
                  <a:srgbClr val="000000"/>
                </a:solidFill>
                <a:effectLst/>
                <a:latin typeface="+mn-lt"/>
                <a:ea typeface="Times New Roman" panose="02020603050405020304" pitchFamily="18" charset="0"/>
              </a:rPr>
              <a:t>Figure 3.1, 3.2, 3.3 shows the effect of </a:t>
            </a:r>
            <a:r>
              <a:rPr lang="en-US" sz="1200" dirty="0" err="1">
                <a:solidFill>
                  <a:srgbClr val="000000"/>
                </a:solidFill>
                <a:effectLst/>
                <a:latin typeface="+mn-lt"/>
                <a:ea typeface="Times New Roman" panose="02020603050405020304" pitchFamily="18" charset="0"/>
              </a:rPr>
              <a:t>carreau</a:t>
            </a:r>
            <a:r>
              <a:rPr lang="en-US" sz="1200" dirty="0">
                <a:solidFill>
                  <a:srgbClr val="000000"/>
                </a:solidFill>
                <a:effectLst/>
                <a:latin typeface="+mn-lt"/>
                <a:ea typeface="Times New Roman" panose="02020603050405020304" pitchFamily="18" charset="0"/>
              </a:rPr>
              <a:t> parameter on velocity, temperature and concentration respectively with and without considering magnetic field.</a:t>
            </a:r>
            <a:endParaRPr lang="en-IN" sz="1200" dirty="0">
              <a:effectLst/>
              <a:latin typeface="+mn-lt"/>
              <a:ea typeface="Times New Roman" panose="02020603050405020304" pitchFamily="18" charset="0"/>
              <a:cs typeface="Gautami" panose="020B0502040204020203" pitchFamily="34" charset="0"/>
            </a:endParaRPr>
          </a:p>
        </p:txBody>
      </p:sp>
      <p:sp>
        <p:nvSpPr>
          <p:cNvPr id="7" name="TextBox 6">
            <a:extLst>
              <a:ext uri="{FF2B5EF4-FFF2-40B4-BE49-F238E27FC236}">
                <a16:creationId xmlns:a16="http://schemas.microsoft.com/office/drawing/2014/main" id="{1E7A43A7-C295-428D-A775-5EF4ABE73FA1}"/>
              </a:ext>
            </a:extLst>
          </p:cNvPr>
          <p:cNvSpPr txBox="1"/>
          <p:nvPr/>
        </p:nvSpPr>
        <p:spPr>
          <a:xfrm>
            <a:off x="4114800" y="2113877"/>
            <a:ext cx="65" cy="184666"/>
          </a:xfrm>
          <a:prstGeom prst="rect">
            <a:avLst/>
          </a:prstGeom>
          <a:noFill/>
        </p:spPr>
        <p:txBody>
          <a:bodyPr wrap="none" lIns="0" tIns="0" rIns="0" bIns="0" rtlCol="0">
            <a:spAutoFit/>
          </a:bodyPr>
          <a:lstStyle/>
          <a:p>
            <a:endParaRPr lang="en-IN" sz="1200" dirty="0">
              <a:latin typeface="+mn-lt"/>
            </a:endParaRPr>
          </a:p>
        </p:txBody>
      </p:sp>
      <p:pic>
        <p:nvPicPr>
          <p:cNvPr id="2051" name="Picture 19">
            <a:extLst>
              <a:ext uri="{FF2B5EF4-FFF2-40B4-BE49-F238E27FC236}">
                <a16:creationId xmlns:a16="http://schemas.microsoft.com/office/drawing/2014/main" id="{FC9C0DAB-5A92-4FCE-9D72-5B795478F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1" t="1233"/>
          <a:stretch>
            <a:fillRect/>
          </a:stretch>
        </p:blipFill>
        <p:spPr bwMode="auto">
          <a:xfrm>
            <a:off x="748388" y="1990070"/>
            <a:ext cx="1984091"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2">
            <a:extLst>
              <a:ext uri="{FF2B5EF4-FFF2-40B4-BE49-F238E27FC236}">
                <a16:creationId xmlns:a16="http://schemas.microsoft.com/office/drawing/2014/main" id="{03345017-040E-4CC0-964E-210406487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509" y="1948667"/>
            <a:ext cx="1996981"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3">
            <a:extLst>
              <a:ext uri="{FF2B5EF4-FFF2-40B4-BE49-F238E27FC236}">
                <a16:creationId xmlns:a16="http://schemas.microsoft.com/office/drawing/2014/main" id="{D973E1B6-1046-4C25-AA63-0401095B7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899"/>
          <a:stretch>
            <a:fillRect/>
          </a:stretch>
        </p:blipFill>
        <p:spPr bwMode="auto">
          <a:xfrm>
            <a:off x="6404703" y="1940164"/>
            <a:ext cx="1990909" cy="1800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F46F2AD3-B7AA-409D-951C-660E77A45D7F}"/>
              </a:ext>
            </a:extLst>
          </p:cNvPr>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sz="1200">
              <a:latin typeface="+mn-lt"/>
            </a:endParaRPr>
          </a:p>
        </p:txBody>
      </p:sp>
      <p:sp>
        <p:nvSpPr>
          <p:cNvPr id="5" name="Rectangle 5">
            <a:extLst>
              <a:ext uri="{FF2B5EF4-FFF2-40B4-BE49-F238E27FC236}">
                <a16:creationId xmlns:a16="http://schemas.microsoft.com/office/drawing/2014/main" id="{CBD2A59F-7E29-4047-8ABF-8CE54CC7B4B6}"/>
              </a:ext>
            </a:extLst>
          </p:cNvPr>
          <p:cNvSpPr>
            <a:spLocks noChangeArrowheads="1"/>
          </p:cNvSpPr>
          <p:nvPr/>
        </p:nvSpPr>
        <p:spPr bwMode="auto">
          <a:xfrm>
            <a:off x="92365" y="3807130"/>
            <a:ext cx="356744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Fig. 3.1. Effect of Carreau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parameter on Velocity</a:t>
            </a:r>
            <a:endParaRPr kumimoji="0" lang="en-US" altLang="en-US" sz="10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mn-lt"/>
            </a:endParaRPr>
          </a:p>
        </p:txBody>
      </p:sp>
      <p:sp>
        <p:nvSpPr>
          <p:cNvPr id="6" name="Rectangle 6">
            <a:extLst>
              <a:ext uri="{FF2B5EF4-FFF2-40B4-BE49-F238E27FC236}">
                <a16:creationId xmlns:a16="http://schemas.microsoft.com/office/drawing/2014/main" id="{60340DA6-CC71-44B2-A741-D181449C5DC4}"/>
              </a:ext>
            </a:extLst>
          </p:cNvPr>
          <p:cNvSpPr>
            <a:spLocks noChangeArrowheads="1"/>
          </p:cNvSpPr>
          <p:nvPr/>
        </p:nvSpPr>
        <p:spPr bwMode="auto">
          <a:xfrm>
            <a:off x="2387385" y="3773647"/>
            <a:ext cx="47242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Fig. 3.2. Effect of Carreau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parameter on Temperature</a:t>
            </a:r>
            <a:endParaRPr kumimoji="0" lang="en-US" altLang="en-US" sz="10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mn-lt"/>
            </a:endParaRPr>
          </a:p>
        </p:txBody>
      </p:sp>
      <p:sp>
        <p:nvSpPr>
          <p:cNvPr id="8" name="Rectangle 7">
            <a:extLst>
              <a:ext uri="{FF2B5EF4-FFF2-40B4-BE49-F238E27FC236}">
                <a16:creationId xmlns:a16="http://schemas.microsoft.com/office/drawing/2014/main" id="{6B057FBE-86F3-4E16-BEBE-FD4010DCA2AA}"/>
              </a:ext>
            </a:extLst>
          </p:cNvPr>
          <p:cNvSpPr>
            <a:spLocks noChangeArrowheads="1"/>
          </p:cNvSpPr>
          <p:nvPr/>
        </p:nvSpPr>
        <p:spPr bwMode="auto">
          <a:xfrm>
            <a:off x="6673386" y="3773647"/>
            <a:ext cx="18982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Fig. 3.3. Effect of Carreau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parameter on Concentration</a:t>
            </a: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88295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66A83B-A686-4D14-A820-29E09D9847CF}"/>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n>
                <a:solidFill>
                  <a:schemeClr val="bg1"/>
                </a:solidFill>
              </a:ln>
              <a:solidFill>
                <a:schemeClr val="bg1"/>
              </a:solidFill>
            </a:endParaRPr>
          </a:p>
        </p:txBody>
      </p:sp>
      <p:sp>
        <p:nvSpPr>
          <p:cNvPr id="3" name="TextBox 2">
            <a:extLst>
              <a:ext uri="{FF2B5EF4-FFF2-40B4-BE49-F238E27FC236}">
                <a16:creationId xmlns:a16="http://schemas.microsoft.com/office/drawing/2014/main" id="{292B1C0A-4D05-43CF-8705-DC01A15D6241}"/>
              </a:ext>
            </a:extLst>
          </p:cNvPr>
          <p:cNvSpPr txBox="1"/>
          <p:nvPr/>
        </p:nvSpPr>
        <p:spPr>
          <a:xfrm>
            <a:off x="763793" y="1115781"/>
            <a:ext cx="7971416" cy="503664"/>
          </a:xfrm>
          <a:prstGeom prst="rect">
            <a:avLst/>
          </a:prstGeom>
          <a:noFill/>
        </p:spPr>
        <p:txBody>
          <a:bodyPr wrap="square">
            <a:spAutoFit/>
          </a:bodyPr>
          <a:lstStyle/>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Figure 4.1, 4.2, 4.3 shows the effect of Stefan blowing parameter on velocity, temperature and concentration respectively with and without presence of magnetic field.</a:t>
            </a:r>
            <a:endParaRPr lang="en-IN" sz="1200" dirty="0">
              <a:effectLst/>
              <a:latin typeface="+mn-lt"/>
              <a:ea typeface="Times New Roman" panose="02020603050405020304" pitchFamily="18" charset="0"/>
              <a:cs typeface="Gautami" panose="020B0502040204020203" pitchFamily="34" charset="0"/>
            </a:endParaRPr>
          </a:p>
        </p:txBody>
      </p:sp>
      <p:sp>
        <p:nvSpPr>
          <p:cNvPr id="7" name="TextBox 6">
            <a:extLst>
              <a:ext uri="{FF2B5EF4-FFF2-40B4-BE49-F238E27FC236}">
                <a16:creationId xmlns:a16="http://schemas.microsoft.com/office/drawing/2014/main" id="{1E7A43A7-C295-428D-A775-5EF4ABE73FA1}"/>
              </a:ext>
            </a:extLst>
          </p:cNvPr>
          <p:cNvSpPr txBox="1"/>
          <p:nvPr/>
        </p:nvSpPr>
        <p:spPr>
          <a:xfrm>
            <a:off x="4114800" y="2113877"/>
            <a:ext cx="65" cy="184666"/>
          </a:xfrm>
          <a:prstGeom prst="rect">
            <a:avLst/>
          </a:prstGeom>
          <a:noFill/>
        </p:spPr>
        <p:txBody>
          <a:bodyPr wrap="none" lIns="0" tIns="0" rIns="0" bIns="0" rtlCol="0">
            <a:spAutoFit/>
          </a:bodyPr>
          <a:lstStyle/>
          <a:p>
            <a:endParaRPr lang="en-IN" sz="1200" dirty="0">
              <a:latin typeface="+mn-lt"/>
            </a:endParaRPr>
          </a:p>
        </p:txBody>
      </p:sp>
      <p:sp>
        <p:nvSpPr>
          <p:cNvPr id="2" name="Rectangle 4">
            <a:extLst>
              <a:ext uri="{FF2B5EF4-FFF2-40B4-BE49-F238E27FC236}">
                <a16:creationId xmlns:a16="http://schemas.microsoft.com/office/drawing/2014/main" id="{F46F2AD3-B7AA-409D-951C-660E77A45D7F}"/>
              </a:ext>
            </a:extLst>
          </p:cNvPr>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sz="1200">
              <a:latin typeface="+mn-lt"/>
            </a:endParaRPr>
          </a:p>
        </p:txBody>
      </p:sp>
      <p:sp>
        <p:nvSpPr>
          <p:cNvPr id="5" name="Rectangle 5">
            <a:extLst>
              <a:ext uri="{FF2B5EF4-FFF2-40B4-BE49-F238E27FC236}">
                <a16:creationId xmlns:a16="http://schemas.microsoft.com/office/drawing/2014/main" id="{CBD2A59F-7E29-4047-8ABF-8CE54CC7B4B6}"/>
              </a:ext>
            </a:extLst>
          </p:cNvPr>
          <p:cNvSpPr>
            <a:spLocks noChangeArrowheads="1"/>
          </p:cNvSpPr>
          <p:nvPr/>
        </p:nvSpPr>
        <p:spPr bwMode="auto">
          <a:xfrm>
            <a:off x="184731" y="3867269"/>
            <a:ext cx="35674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000" b="1" dirty="0">
                <a:solidFill>
                  <a:srgbClr val="000000"/>
                </a:solidFill>
                <a:effectLst/>
                <a:latin typeface="+mn-lt"/>
                <a:ea typeface="Times New Roman" panose="02020603050405020304" pitchFamily="18" charset="0"/>
              </a:rPr>
              <a:t>Fig. 4.1. Effect of Stefan blowing </a:t>
            </a:r>
          </a:p>
          <a:p>
            <a:pPr marL="0" marR="0" lvl="0" indent="0" algn="ctr" defTabSz="914400" rtl="0" eaLnBrk="0" fontAlgn="base" latinLnBrk="0" hangingPunct="0">
              <a:lnSpc>
                <a:spcPct val="100000"/>
              </a:lnSpc>
              <a:spcBef>
                <a:spcPct val="0"/>
              </a:spcBef>
              <a:spcAft>
                <a:spcPct val="0"/>
              </a:spcAft>
              <a:buClrTx/>
              <a:buSzTx/>
              <a:buFontTx/>
              <a:buNone/>
              <a:tabLst/>
            </a:pPr>
            <a:r>
              <a:rPr lang="en-US" sz="1000" b="1" dirty="0">
                <a:solidFill>
                  <a:srgbClr val="000000"/>
                </a:solidFill>
                <a:effectLst/>
                <a:latin typeface="+mn-lt"/>
                <a:ea typeface="Times New Roman" panose="02020603050405020304" pitchFamily="18" charset="0"/>
              </a:rPr>
              <a:t>parameter on Velocity</a:t>
            </a:r>
            <a:endParaRPr kumimoji="0" lang="en-US" altLang="en-US" sz="1000" b="0" i="0" u="none" strike="noStrike" cap="none" normalizeH="0" baseline="0" dirty="0">
              <a:ln>
                <a:noFill/>
              </a:ln>
              <a:solidFill>
                <a:schemeClr val="tx1"/>
              </a:solidFill>
              <a:effectLst/>
              <a:latin typeface="+mn-lt"/>
            </a:endParaRPr>
          </a:p>
        </p:txBody>
      </p:sp>
      <p:sp>
        <p:nvSpPr>
          <p:cNvPr id="6" name="Rectangle 6">
            <a:extLst>
              <a:ext uri="{FF2B5EF4-FFF2-40B4-BE49-F238E27FC236}">
                <a16:creationId xmlns:a16="http://schemas.microsoft.com/office/drawing/2014/main" id="{60340DA6-CC71-44B2-A741-D181449C5DC4}"/>
              </a:ext>
            </a:extLst>
          </p:cNvPr>
          <p:cNvSpPr>
            <a:spLocks noChangeArrowheads="1"/>
          </p:cNvSpPr>
          <p:nvPr/>
        </p:nvSpPr>
        <p:spPr bwMode="auto">
          <a:xfrm>
            <a:off x="2387385" y="3881224"/>
            <a:ext cx="4724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000" b="1" dirty="0">
                <a:solidFill>
                  <a:srgbClr val="000000"/>
                </a:solidFill>
                <a:effectLst/>
                <a:latin typeface="+mn-lt"/>
                <a:ea typeface="Times New Roman" panose="02020603050405020304" pitchFamily="18" charset="0"/>
              </a:rPr>
              <a:t>Fig. 4.2. Effect of Stefan blowing </a:t>
            </a:r>
          </a:p>
          <a:p>
            <a:pPr marL="0" marR="0" lvl="0" indent="0" algn="ctr" defTabSz="914400" rtl="0" eaLnBrk="0" fontAlgn="base" latinLnBrk="0" hangingPunct="0">
              <a:lnSpc>
                <a:spcPct val="100000"/>
              </a:lnSpc>
              <a:spcBef>
                <a:spcPct val="0"/>
              </a:spcBef>
              <a:spcAft>
                <a:spcPct val="0"/>
              </a:spcAft>
              <a:buClrTx/>
              <a:buSzTx/>
              <a:buFontTx/>
              <a:buNone/>
              <a:tabLst/>
            </a:pPr>
            <a:r>
              <a:rPr lang="en-US" sz="1000" b="1" dirty="0">
                <a:solidFill>
                  <a:srgbClr val="000000"/>
                </a:solidFill>
                <a:effectLst/>
                <a:latin typeface="+mn-lt"/>
                <a:ea typeface="Times New Roman" panose="02020603050405020304" pitchFamily="18" charset="0"/>
              </a:rPr>
              <a:t>parameter on Temperature</a:t>
            </a:r>
            <a:endParaRPr kumimoji="0" lang="en-US" altLang="en-US" sz="1000" b="0" i="0" u="none" strike="noStrike" cap="none" normalizeH="0" baseline="0" dirty="0">
              <a:ln>
                <a:noFill/>
              </a:ln>
              <a:solidFill>
                <a:schemeClr val="tx1"/>
              </a:solidFill>
              <a:effectLst/>
              <a:latin typeface="+mn-lt"/>
            </a:endParaRPr>
          </a:p>
        </p:txBody>
      </p:sp>
      <p:sp>
        <p:nvSpPr>
          <p:cNvPr id="8" name="Rectangle 7">
            <a:extLst>
              <a:ext uri="{FF2B5EF4-FFF2-40B4-BE49-F238E27FC236}">
                <a16:creationId xmlns:a16="http://schemas.microsoft.com/office/drawing/2014/main" id="{6B057FBE-86F3-4E16-BEBE-FD4010DCA2AA}"/>
              </a:ext>
            </a:extLst>
          </p:cNvPr>
          <p:cNvSpPr>
            <a:spLocks noChangeArrowheads="1"/>
          </p:cNvSpPr>
          <p:nvPr/>
        </p:nvSpPr>
        <p:spPr bwMode="auto">
          <a:xfrm>
            <a:off x="6464518" y="3863035"/>
            <a:ext cx="21884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000" b="1" dirty="0">
                <a:solidFill>
                  <a:srgbClr val="000000"/>
                </a:solidFill>
                <a:effectLst/>
                <a:latin typeface="+mn-lt"/>
                <a:ea typeface="Times New Roman" panose="02020603050405020304" pitchFamily="18" charset="0"/>
              </a:rPr>
              <a:t>Fig. 4.3. Effect of Stefan blowing </a:t>
            </a:r>
          </a:p>
          <a:p>
            <a:pPr marL="0" marR="0" lvl="0" indent="0" algn="ctr" defTabSz="914400" rtl="0" eaLnBrk="0" fontAlgn="base" latinLnBrk="0" hangingPunct="0">
              <a:lnSpc>
                <a:spcPct val="100000"/>
              </a:lnSpc>
              <a:spcBef>
                <a:spcPct val="0"/>
              </a:spcBef>
              <a:spcAft>
                <a:spcPct val="0"/>
              </a:spcAft>
              <a:buClrTx/>
              <a:buSzTx/>
              <a:buFontTx/>
              <a:buNone/>
              <a:tabLst/>
            </a:pPr>
            <a:r>
              <a:rPr lang="en-US" sz="1000" b="1" dirty="0">
                <a:solidFill>
                  <a:srgbClr val="000000"/>
                </a:solidFill>
                <a:effectLst/>
                <a:latin typeface="+mn-lt"/>
                <a:ea typeface="Times New Roman" panose="02020603050405020304" pitchFamily="18" charset="0"/>
              </a:rPr>
              <a:t>parameter on Concentration</a:t>
            </a:r>
            <a:endParaRPr kumimoji="0" lang="en-US" altLang="en-US" sz="1000" b="0" i="0" u="none" strike="noStrike" cap="none" normalizeH="0" baseline="0" dirty="0">
              <a:ln>
                <a:noFill/>
              </a:ln>
              <a:solidFill>
                <a:schemeClr val="tx1"/>
              </a:solidFill>
              <a:effectLst/>
              <a:latin typeface="+mn-lt"/>
            </a:endParaRPr>
          </a:p>
        </p:txBody>
      </p:sp>
      <p:pic>
        <p:nvPicPr>
          <p:cNvPr id="13" name="Picture 12">
            <a:extLst>
              <a:ext uri="{FF2B5EF4-FFF2-40B4-BE49-F238E27FC236}">
                <a16:creationId xmlns:a16="http://schemas.microsoft.com/office/drawing/2014/main" id="{E67DF872-FDF0-4CEF-92F3-9355A6B296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6409" y="1959337"/>
            <a:ext cx="1983266" cy="1800000"/>
          </a:xfrm>
          <a:prstGeom prst="rect">
            <a:avLst/>
          </a:prstGeom>
          <a:noFill/>
          <a:ln>
            <a:noFill/>
          </a:ln>
        </p:spPr>
      </p:pic>
      <p:pic>
        <p:nvPicPr>
          <p:cNvPr id="14" name="Picture 13">
            <a:extLst>
              <a:ext uri="{FF2B5EF4-FFF2-40B4-BE49-F238E27FC236}">
                <a16:creationId xmlns:a16="http://schemas.microsoft.com/office/drawing/2014/main" id="{846C898D-C206-466F-BCC4-B3A425D191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9933" y="1959337"/>
            <a:ext cx="2004133" cy="1800000"/>
          </a:xfrm>
          <a:prstGeom prst="rect">
            <a:avLst/>
          </a:prstGeom>
          <a:noFill/>
          <a:ln>
            <a:noFill/>
          </a:ln>
        </p:spPr>
      </p:pic>
      <p:pic>
        <p:nvPicPr>
          <p:cNvPr id="15" name="Picture 14">
            <a:extLst>
              <a:ext uri="{FF2B5EF4-FFF2-40B4-BE49-F238E27FC236}">
                <a16:creationId xmlns:a16="http://schemas.microsoft.com/office/drawing/2014/main" id="{E26DBAFC-6938-4976-8180-12DA06CC84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324" y="1959337"/>
            <a:ext cx="1996875" cy="1800000"/>
          </a:xfrm>
          <a:prstGeom prst="rect">
            <a:avLst/>
          </a:prstGeom>
          <a:noFill/>
          <a:ln>
            <a:noFill/>
          </a:ln>
        </p:spPr>
      </p:pic>
    </p:spTree>
    <p:extLst>
      <p:ext uri="{BB962C8B-B14F-4D97-AF65-F5344CB8AC3E}">
        <p14:creationId xmlns:p14="http://schemas.microsoft.com/office/powerpoint/2010/main" val="2579193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66A83B-A686-4D14-A820-29E09D9847CF}"/>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n>
                <a:solidFill>
                  <a:schemeClr val="bg1"/>
                </a:solidFill>
              </a:ln>
              <a:solidFill>
                <a:schemeClr val="bg1"/>
              </a:solidFill>
            </a:endParaRPr>
          </a:p>
        </p:txBody>
      </p:sp>
      <p:sp>
        <p:nvSpPr>
          <p:cNvPr id="3" name="TextBox 2">
            <a:extLst>
              <a:ext uri="{FF2B5EF4-FFF2-40B4-BE49-F238E27FC236}">
                <a16:creationId xmlns:a16="http://schemas.microsoft.com/office/drawing/2014/main" id="{292B1C0A-4D05-43CF-8705-DC01A15D6241}"/>
              </a:ext>
            </a:extLst>
          </p:cNvPr>
          <p:cNvSpPr txBox="1"/>
          <p:nvPr/>
        </p:nvSpPr>
        <p:spPr>
          <a:xfrm>
            <a:off x="763793" y="1115781"/>
            <a:ext cx="7971416" cy="499047"/>
          </a:xfrm>
          <a:prstGeom prst="rect">
            <a:avLst/>
          </a:prstGeom>
          <a:noFill/>
        </p:spPr>
        <p:txBody>
          <a:bodyPr wrap="square">
            <a:spAutoFit/>
          </a:bodyPr>
          <a:lstStyle/>
          <a:p>
            <a:pPr algn="just">
              <a:lnSpc>
                <a:spcPct val="115000"/>
              </a:lnSpc>
              <a:spcAft>
                <a:spcPts val="800"/>
              </a:spcAft>
            </a:pPr>
            <a:r>
              <a:rPr lang="en-US" sz="1200" dirty="0">
                <a:solidFill>
                  <a:srgbClr val="000000"/>
                </a:solidFill>
                <a:effectLst/>
                <a:latin typeface="+mn-lt"/>
                <a:ea typeface="Times New Roman" panose="02020603050405020304" pitchFamily="18" charset="0"/>
              </a:rPr>
              <a:t>Figure 5 shows the effect of porosity on velocity. Figure 6 shows the effect of thermal radiation parameter on temperature. Figure 7 shows the effect of brinkman number on temperature.</a:t>
            </a:r>
            <a:endParaRPr lang="en-IN" sz="1200" dirty="0">
              <a:effectLst/>
              <a:latin typeface="+mn-lt"/>
              <a:ea typeface="Times New Roman" panose="02020603050405020304" pitchFamily="18" charset="0"/>
              <a:cs typeface="Gautami" panose="020B0502040204020203" pitchFamily="34" charset="0"/>
            </a:endParaRPr>
          </a:p>
        </p:txBody>
      </p:sp>
      <p:sp>
        <p:nvSpPr>
          <p:cNvPr id="7" name="TextBox 6">
            <a:extLst>
              <a:ext uri="{FF2B5EF4-FFF2-40B4-BE49-F238E27FC236}">
                <a16:creationId xmlns:a16="http://schemas.microsoft.com/office/drawing/2014/main" id="{1E7A43A7-C295-428D-A775-5EF4ABE73FA1}"/>
              </a:ext>
            </a:extLst>
          </p:cNvPr>
          <p:cNvSpPr txBox="1"/>
          <p:nvPr/>
        </p:nvSpPr>
        <p:spPr>
          <a:xfrm>
            <a:off x="4114800" y="2113877"/>
            <a:ext cx="65" cy="184666"/>
          </a:xfrm>
          <a:prstGeom prst="rect">
            <a:avLst/>
          </a:prstGeom>
          <a:noFill/>
        </p:spPr>
        <p:txBody>
          <a:bodyPr wrap="none" lIns="0" tIns="0" rIns="0" bIns="0" rtlCol="0">
            <a:spAutoFit/>
          </a:bodyPr>
          <a:lstStyle/>
          <a:p>
            <a:endParaRPr lang="en-IN" sz="1200" dirty="0">
              <a:latin typeface="+mn-lt"/>
            </a:endParaRPr>
          </a:p>
        </p:txBody>
      </p:sp>
      <p:sp>
        <p:nvSpPr>
          <p:cNvPr id="2" name="Rectangle 4">
            <a:extLst>
              <a:ext uri="{FF2B5EF4-FFF2-40B4-BE49-F238E27FC236}">
                <a16:creationId xmlns:a16="http://schemas.microsoft.com/office/drawing/2014/main" id="{F46F2AD3-B7AA-409D-951C-660E77A45D7F}"/>
              </a:ext>
            </a:extLst>
          </p:cNvPr>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sz="1200">
              <a:latin typeface="+mn-lt"/>
            </a:endParaRPr>
          </a:p>
        </p:txBody>
      </p:sp>
      <p:sp>
        <p:nvSpPr>
          <p:cNvPr id="5" name="Rectangle 5">
            <a:extLst>
              <a:ext uri="{FF2B5EF4-FFF2-40B4-BE49-F238E27FC236}">
                <a16:creationId xmlns:a16="http://schemas.microsoft.com/office/drawing/2014/main" id="{CBD2A59F-7E29-4047-8ABF-8CE54CC7B4B6}"/>
              </a:ext>
            </a:extLst>
          </p:cNvPr>
          <p:cNvSpPr>
            <a:spLocks noChangeArrowheads="1"/>
          </p:cNvSpPr>
          <p:nvPr/>
        </p:nvSpPr>
        <p:spPr bwMode="auto">
          <a:xfrm>
            <a:off x="19290" y="3896550"/>
            <a:ext cx="35674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000" b="1" dirty="0">
                <a:solidFill>
                  <a:srgbClr val="000000"/>
                </a:solidFill>
                <a:effectLst/>
                <a:latin typeface="+mn-lt"/>
                <a:ea typeface="Times New Roman" panose="02020603050405020304" pitchFamily="18" charset="0"/>
              </a:rPr>
              <a:t>Fig. 5. Effect of porosity</a:t>
            </a:r>
          </a:p>
          <a:p>
            <a:pPr marL="0" marR="0" lvl="0" indent="0" algn="ctr" defTabSz="914400" rtl="0" eaLnBrk="0" fontAlgn="base" latinLnBrk="0" hangingPunct="0">
              <a:lnSpc>
                <a:spcPct val="100000"/>
              </a:lnSpc>
              <a:spcBef>
                <a:spcPct val="0"/>
              </a:spcBef>
              <a:spcAft>
                <a:spcPct val="0"/>
              </a:spcAft>
              <a:buClrTx/>
              <a:buSzTx/>
              <a:buFontTx/>
              <a:buNone/>
              <a:tabLst/>
            </a:pPr>
            <a:r>
              <a:rPr lang="en-US" sz="1000" b="1" dirty="0">
                <a:solidFill>
                  <a:srgbClr val="000000"/>
                </a:solidFill>
                <a:effectLst/>
                <a:latin typeface="+mn-lt"/>
                <a:ea typeface="Times New Roman" panose="02020603050405020304" pitchFamily="18" charset="0"/>
              </a:rPr>
              <a:t> parameter on Velocity</a:t>
            </a:r>
            <a:endParaRPr kumimoji="0" lang="en-US" altLang="en-US" sz="1000" b="0" i="0" u="none" strike="noStrike" cap="none" normalizeH="0" baseline="0" dirty="0">
              <a:ln>
                <a:noFill/>
              </a:ln>
              <a:solidFill>
                <a:schemeClr val="tx1"/>
              </a:solidFill>
              <a:effectLst/>
              <a:latin typeface="+mn-lt"/>
            </a:endParaRPr>
          </a:p>
        </p:txBody>
      </p:sp>
      <p:sp>
        <p:nvSpPr>
          <p:cNvPr id="6" name="Rectangle 6">
            <a:extLst>
              <a:ext uri="{FF2B5EF4-FFF2-40B4-BE49-F238E27FC236}">
                <a16:creationId xmlns:a16="http://schemas.microsoft.com/office/drawing/2014/main" id="{60340DA6-CC71-44B2-A741-D181449C5DC4}"/>
              </a:ext>
            </a:extLst>
          </p:cNvPr>
          <p:cNvSpPr>
            <a:spLocks noChangeArrowheads="1"/>
          </p:cNvSpPr>
          <p:nvPr/>
        </p:nvSpPr>
        <p:spPr bwMode="auto">
          <a:xfrm>
            <a:off x="2291998" y="3878737"/>
            <a:ext cx="4724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000" b="1" dirty="0">
                <a:solidFill>
                  <a:srgbClr val="000000"/>
                </a:solidFill>
                <a:effectLst/>
                <a:latin typeface="+mn-lt"/>
                <a:ea typeface="Times New Roman" panose="02020603050405020304" pitchFamily="18" charset="0"/>
              </a:rPr>
              <a:t>Fig. 6. Effect of thermal radiation</a:t>
            </a:r>
          </a:p>
          <a:p>
            <a:pPr marL="0" marR="0" lvl="0" indent="0" algn="ctr" defTabSz="914400" rtl="0" eaLnBrk="0" fontAlgn="base" latinLnBrk="0" hangingPunct="0">
              <a:lnSpc>
                <a:spcPct val="100000"/>
              </a:lnSpc>
              <a:spcBef>
                <a:spcPct val="0"/>
              </a:spcBef>
              <a:spcAft>
                <a:spcPct val="0"/>
              </a:spcAft>
              <a:buClrTx/>
              <a:buSzTx/>
              <a:buFontTx/>
              <a:buNone/>
              <a:tabLst/>
            </a:pPr>
            <a:r>
              <a:rPr lang="en-US" sz="1000" b="1" dirty="0">
                <a:solidFill>
                  <a:srgbClr val="000000"/>
                </a:solidFill>
                <a:effectLst/>
                <a:latin typeface="+mn-lt"/>
                <a:ea typeface="Times New Roman" panose="02020603050405020304" pitchFamily="18" charset="0"/>
              </a:rPr>
              <a:t> parameter on Temperature</a:t>
            </a:r>
            <a:endParaRPr kumimoji="0" lang="en-US" altLang="en-US" sz="1000" b="0" i="0" u="none" strike="noStrike" cap="none" normalizeH="0" baseline="0" dirty="0">
              <a:ln>
                <a:noFill/>
              </a:ln>
              <a:solidFill>
                <a:schemeClr val="tx1"/>
              </a:solidFill>
              <a:effectLst/>
              <a:latin typeface="+mn-lt"/>
            </a:endParaRPr>
          </a:p>
        </p:txBody>
      </p:sp>
      <p:sp>
        <p:nvSpPr>
          <p:cNvPr id="8" name="Rectangle 7">
            <a:extLst>
              <a:ext uri="{FF2B5EF4-FFF2-40B4-BE49-F238E27FC236}">
                <a16:creationId xmlns:a16="http://schemas.microsoft.com/office/drawing/2014/main" id="{6B057FBE-86F3-4E16-BEBE-FD4010DCA2AA}"/>
              </a:ext>
            </a:extLst>
          </p:cNvPr>
          <p:cNvSpPr>
            <a:spLocks noChangeArrowheads="1"/>
          </p:cNvSpPr>
          <p:nvPr/>
        </p:nvSpPr>
        <p:spPr bwMode="auto">
          <a:xfrm>
            <a:off x="6568054" y="3878737"/>
            <a:ext cx="22317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000" b="1" dirty="0">
                <a:solidFill>
                  <a:srgbClr val="000000"/>
                </a:solidFill>
                <a:effectLst/>
                <a:latin typeface="+mn-lt"/>
                <a:ea typeface="Times New Roman" panose="02020603050405020304" pitchFamily="18" charset="0"/>
              </a:rPr>
              <a:t>Fig. 7. Effect of Brinkman number</a:t>
            </a:r>
          </a:p>
          <a:p>
            <a:pPr marL="0" marR="0" lvl="0" indent="0" algn="ctr" defTabSz="914400" rtl="0" eaLnBrk="0" fontAlgn="base" latinLnBrk="0" hangingPunct="0">
              <a:lnSpc>
                <a:spcPct val="100000"/>
              </a:lnSpc>
              <a:spcBef>
                <a:spcPct val="0"/>
              </a:spcBef>
              <a:spcAft>
                <a:spcPct val="0"/>
              </a:spcAft>
              <a:buClrTx/>
              <a:buSzTx/>
              <a:buFontTx/>
              <a:buNone/>
              <a:tabLst/>
            </a:pPr>
            <a:r>
              <a:rPr lang="en-US" sz="1000" b="1" dirty="0">
                <a:solidFill>
                  <a:srgbClr val="000000"/>
                </a:solidFill>
                <a:effectLst/>
                <a:latin typeface="+mn-lt"/>
                <a:ea typeface="Times New Roman" panose="02020603050405020304" pitchFamily="18" charset="0"/>
              </a:rPr>
              <a:t> on Temperature</a:t>
            </a:r>
            <a:endParaRPr kumimoji="0" lang="en-US" altLang="en-US" sz="1000" b="0" i="0" u="none" strike="noStrike" cap="none" normalizeH="0" baseline="0" dirty="0">
              <a:ln>
                <a:noFill/>
              </a:ln>
              <a:solidFill>
                <a:schemeClr val="tx1"/>
              </a:solidFill>
              <a:effectLst/>
              <a:latin typeface="+mn-lt"/>
            </a:endParaRPr>
          </a:p>
        </p:txBody>
      </p:sp>
      <p:pic>
        <p:nvPicPr>
          <p:cNvPr id="12" name="Picture 11">
            <a:extLst>
              <a:ext uri="{FF2B5EF4-FFF2-40B4-BE49-F238E27FC236}">
                <a16:creationId xmlns:a16="http://schemas.microsoft.com/office/drawing/2014/main" id="{993BDB19-ADC3-4B0E-A461-18E529B544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249" y="2018281"/>
            <a:ext cx="1982812" cy="1800000"/>
          </a:xfrm>
          <a:prstGeom prst="rect">
            <a:avLst/>
          </a:prstGeom>
          <a:noFill/>
          <a:ln>
            <a:noFill/>
          </a:ln>
        </p:spPr>
      </p:pic>
      <p:pic>
        <p:nvPicPr>
          <p:cNvPr id="16" name="Picture 15">
            <a:extLst>
              <a:ext uri="{FF2B5EF4-FFF2-40B4-BE49-F238E27FC236}">
                <a16:creationId xmlns:a16="http://schemas.microsoft.com/office/drawing/2014/main" id="{280E6874-2239-42CD-964E-2534D685C7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6735" y="1981253"/>
            <a:ext cx="2002319" cy="1800000"/>
          </a:xfrm>
          <a:prstGeom prst="rect">
            <a:avLst/>
          </a:prstGeom>
          <a:noFill/>
          <a:ln>
            <a:noFill/>
          </a:ln>
        </p:spPr>
      </p:pic>
      <p:pic>
        <p:nvPicPr>
          <p:cNvPr id="17" name="Picture 16">
            <a:extLst>
              <a:ext uri="{FF2B5EF4-FFF2-40B4-BE49-F238E27FC236}">
                <a16:creationId xmlns:a16="http://schemas.microsoft.com/office/drawing/2014/main" id="{0DA5D7FC-D22B-4E35-B358-C45A3B03FB9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61728" y="1981253"/>
            <a:ext cx="2003226" cy="1800000"/>
          </a:xfrm>
          <a:prstGeom prst="rect">
            <a:avLst/>
          </a:prstGeom>
          <a:noFill/>
          <a:ln>
            <a:noFill/>
          </a:ln>
        </p:spPr>
      </p:pic>
    </p:spTree>
    <p:extLst>
      <p:ext uri="{BB962C8B-B14F-4D97-AF65-F5344CB8AC3E}">
        <p14:creationId xmlns:p14="http://schemas.microsoft.com/office/powerpoint/2010/main" val="862883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66A83B-A686-4D14-A820-29E09D9847CF}"/>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n>
                <a:solidFill>
                  <a:schemeClr val="bg1"/>
                </a:solidFill>
              </a:ln>
              <a:solidFill>
                <a:schemeClr val="bg1"/>
              </a:solidFill>
            </a:endParaRPr>
          </a:p>
        </p:txBody>
      </p:sp>
      <p:sp>
        <p:nvSpPr>
          <p:cNvPr id="3" name="TextBox 2">
            <a:extLst>
              <a:ext uri="{FF2B5EF4-FFF2-40B4-BE49-F238E27FC236}">
                <a16:creationId xmlns:a16="http://schemas.microsoft.com/office/drawing/2014/main" id="{292B1C0A-4D05-43CF-8705-DC01A15D6241}"/>
              </a:ext>
            </a:extLst>
          </p:cNvPr>
          <p:cNvSpPr txBox="1"/>
          <p:nvPr/>
        </p:nvSpPr>
        <p:spPr>
          <a:xfrm>
            <a:off x="763793" y="1115781"/>
            <a:ext cx="7971416" cy="601640"/>
          </a:xfrm>
          <a:prstGeom prst="rect">
            <a:avLst/>
          </a:prstGeom>
          <a:noFill/>
        </p:spPr>
        <p:txBody>
          <a:bodyPr wrap="square">
            <a:spAutoFit/>
          </a:bodyPr>
          <a:lstStyle/>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Figure 8, 9 depicts the 3D plots of velocity with and without the presence of magnetic field respectively.</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endParaRPr lang="en-US" sz="1200" dirty="0">
              <a:solidFill>
                <a:srgbClr val="000000"/>
              </a:solidFill>
              <a:effectLst/>
              <a:latin typeface="+mn-lt"/>
              <a:ea typeface="Times New Roman" panose="02020603050405020304" pitchFamily="18" charset="0"/>
              <a:cs typeface="Gautami" panose="020B0502040204020203" pitchFamily="34" charset="0"/>
            </a:endParaRPr>
          </a:p>
        </p:txBody>
      </p:sp>
      <p:sp>
        <p:nvSpPr>
          <p:cNvPr id="7" name="TextBox 6">
            <a:extLst>
              <a:ext uri="{FF2B5EF4-FFF2-40B4-BE49-F238E27FC236}">
                <a16:creationId xmlns:a16="http://schemas.microsoft.com/office/drawing/2014/main" id="{1E7A43A7-C295-428D-A775-5EF4ABE73FA1}"/>
              </a:ext>
            </a:extLst>
          </p:cNvPr>
          <p:cNvSpPr txBox="1"/>
          <p:nvPr/>
        </p:nvSpPr>
        <p:spPr>
          <a:xfrm>
            <a:off x="4114800" y="2113877"/>
            <a:ext cx="65" cy="184666"/>
          </a:xfrm>
          <a:prstGeom prst="rect">
            <a:avLst/>
          </a:prstGeom>
          <a:noFill/>
        </p:spPr>
        <p:txBody>
          <a:bodyPr wrap="none" lIns="0" tIns="0" rIns="0" bIns="0" rtlCol="0">
            <a:spAutoFit/>
          </a:bodyPr>
          <a:lstStyle/>
          <a:p>
            <a:endParaRPr lang="en-IN" sz="1200" dirty="0">
              <a:latin typeface="+mn-lt"/>
            </a:endParaRPr>
          </a:p>
        </p:txBody>
      </p:sp>
      <p:sp>
        <p:nvSpPr>
          <p:cNvPr id="2" name="Rectangle 4">
            <a:extLst>
              <a:ext uri="{FF2B5EF4-FFF2-40B4-BE49-F238E27FC236}">
                <a16:creationId xmlns:a16="http://schemas.microsoft.com/office/drawing/2014/main" id="{F46F2AD3-B7AA-409D-951C-660E77A45D7F}"/>
              </a:ext>
            </a:extLst>
          </p:cNvPr>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sz="1200">
              <a:latin typeface="+mn-lt"/>
            </a:endParaRPr>
          </a:p>
        </p:txBody>
      </p:sp>
      <p:sp>
        <p:nvSpPr>
          <p:cNvPr id="5" name="Rectangle 5">
            <a:extLst>
              <a:ext uri="{FF2B5EF4-FFF2-40B4-BE49-F238E27FC236}">
                <a16:creationId xmlns:a16="http://schemas.microsoft.com/office/drawing/2014/main" id="{CBD2A59F-7E29-4047-8ABF-8CE54CC7B4B6}"/>
              </a:ext>
            </a:extLst>
          </p:cNvPr>
          <p:cNvSpPr>
            <a:spLocks noChangeArrowheads="1"/>
          </p:cNvSpPr>
          <p:nvPr/>
        </p:nvSpPr>
        <p:spPr bwMode="auto">
          <a:xfrm>
            <a:off x="1004555" y="3560763"/>
            <a:ext cx="3567445" cy="5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15000"/>
              </a:lnSpc>
              <a:spcAft>
                <a:spcPts val="800"/>
              </a:spcAft>
            </a:pPr>
            <a:r>
              <a:rPr lang="en-US" sz="1000" b="1" dirty="0">
                <a:solidFill>
                  <a:srgbClr val="000000"/>
                </a:solidFill>
                <a:effectLst/>
                <a:latin typeface="+mn-lt"/>
                <a:ea typeface="Times New Roman" panose="02020603050405020304" pitchFamily="18" charset="0"/>
                <a:cs typeface="Gautami" panose="020B0502040204020203" pitchFamily="34" charset="0"/>
              </a:rPr>
              <a:t>Fig. 8. Surface Plot of Velocity in absence </a:t>
            </a:r>
          </a:p>
          <a:p>
            <a:pPr algn="ctr">
              <a:lnSpc>
                <a:spcPct val="115000"/>
              </a:lnSpc>
              <a:spcAft>
                <a:spcPts val="800"/>
              </a:spcAft>
            </a:pPr>
            <a:r>
              <a:rPr lang="en-US" sz="1000" b="1" dirty="0">
                <a:solidFill>
                  <a:srgbClr val="000000"/>
                </a:solidFill>
                <a:effectLst/>
                <a:latin typeface="+mn-lt"/>
                <a:ea typeface="Times New Roman" panose="02020603050405020304" pitchFamily="18" charset="0"/>
                <a:cs typeface="Gautami" panose="020B0502040204020203" pitchFamily="34" charset="0"/>
              </a:rPr>
              <a:t>of magnetic field</a:t>
            </a:r>
            <a:endParaRPr lang="en-IN" sz="1000" dirty="0">
              <a:effectLst/>
              <a:latin typeface="+mn-lt"/>
              <a:ea typeface="Times New Roman" panose="02020603050405020304" pitchFamily="18" charset="0"/>
              <a:cs typeface="Gautami" panose="020B0502040204020203" pitchFamily="34" charset="0"/>
            </a:endParaRPr>
          </a:p>
        </p:txBody>
      </p:sp>
      <p:sp>
        <p:nvSpPr>
          <p:cNvPr id="8" name="Rectangle 7">
            <a:extLst>
              <a:ext uri="{FF2B5EF4-FFF2-40B4-BE49-F238E27FC236}">
                <a16:creationId xmlns:a16="http://schemas.microsoft.com/office/drawing/2014/main" id="{6B057FBE-86F3-4E16-BEBE-FD4010DCA2AA}"/>
              </a:ext>
            </a:extLst>
          </p:cNvPr>
          <p:cNvSpPr>
            <a:spLocks noChangeArrowheads="1"/>
          </p:cNvSpPr>
          <p:nvPr/>
        </p:nvSpPr>
        <p:spPr bwMode="auto">
          <a:xfrm>
            <a:off x="4946719" y="3559619"/>
            <a:ext cx="2794355" cy="5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lnSpc>
                <a:spcPct val="115000"/>
              </a:lnSpc>
              <a:spcAft>
                <a:spcPts val="800"/>
              </a:spcAft>
            </a:pPr>
            <a:r>
              <a:rPr lang="en-US" sz="1000" b="1" dirty="0">
                <a:solidFill>
                  <a:srgbClr val="000000"/>
                </a:solidFill>
                <a:effectLst/>
                <a:latin typeface="+mn-lt"/>
                <a:ea typeface="Times New Roman" panose="02020603050405020304" pitchFamily="18" charset="0"/>
                <a:cs typeface="Gautami" panose="020B0502040204020203" pitchFamily="34" charset="0"/>
              </a:rPr>
              <a:t>Fig. 9. Surface Plot of Velocity in presence </a:t>
            </a:r>
          </a:p>
          <a:p>
            <a:pPr algn="ctr">
              <a:lnSpc>
                <a:spcPct val="115000"/>
              </a:lnSpc>
              <a:spcAft>
                <a:spcPts val="800"/>
              </a:spcAft>
            </a:pPr>
            <a:r>
              <a:rPr lang="en-US" sz="1000" b="1" dirty="0">
                <a:solidFill>
                  <a:srgbClr val="000000"/>
                </a:solidFill>
                <a:effectLst/>
                <a:latin typeface="+mn-lt"/>
                <a:ea typeface="Times New Roman" panose="02020603050405020304" pitchFamily="18" charset="0"/>
                <a:cs typeface="Gautami" panose="020B0502040204020203" pitchFamily="34" charset="0"/>
              </a:rPr>
              <a:t>of magnetic field</a:t>
            </a:r>
            <a:endParaRPr lang="en-IN" sz="1000" dirty="0">
              <a:effectLst/>
              <a:latin typeface="+mn-lt"/>
              <a:ea typeface="Times New Roman" panose="02020603050405020304" pitchFamily="18" charset="0"/>
              <a:cs typeface="Gautami" panose="020B0502040204020203" pitchFamily="34" charset="0"/>
            </a:endParaRPr>
          </a:p>
        </p:txBody>
      </p:sp>
      <p:pic>
        <p:nvPicPr>
          <p:cNvPr id="13" name="Picture 12">
            <a:extLst>
              <a:ext uri="{FF2B5EF4-FFF2-40B4-BE49-F238E27FC236}">
                <a16:creationId xmlns:a16="http://schemas.microsoft.com/office/drawing/2014/main" id="{51029662-DDD6-47E1-8DE2-25354DDDB1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8377" y="1581613"/>
            <a:ext cx="2438256" cy="1800000"/>
          </a:xfrm>
          <a:prstGeom prst="rect">
            <a:avLst/>
          </a:prstGeom>
          <a:noFill/>
          <a:ln>
            <a:noFill/>
          </a:ln>
        </p:spPr>
      </p:pic>
      <p:pic>
        <p:nvPicPr>
          <p:cNvPr id="14" name="Picture 13">
            <a:extLst>
              <a:ext uri="{FF2B5EF4-FFF2-40B4-BE49-F238E27FC236}">
                <a16:creationId xmlns:a16="http://schemas.microsoft.com/office/drawing/2014/main" id="{37D685AB-9CE9-4879-9E4F-E8BE3BAD91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63614" y="1583523"/>
            <a:ext cx="2280393" cy="1800000"/>
          </a:xfrm>
          <a:prstGeom prst="rect">
            <a:avLst/>
          </a:prstGeom>
          <a:noFill/>
          <a:ln>
            <a:noFill/>
          </a:ln>
        </p:spPr>
      </p:pic>
    </p:spTree>
    <p:extLst>
      <p:ext uri="{BB962C8B-B14F-4D97-AF65-F5344CB8AC3E}">
        <p14:creationId xmlns:p14="http://schemas.microsoft.com/office/powerpoint/2010/main" val="639687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66A83B-A686-4D14-A820-29E09D9847CF}"/>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n>
                <a:solidFill>
                  <a:schemeClr val="bg1"/>
                </a:solidFill>
              </a:ln>
              <a:solidFill>
                <a:schemeClr val="bg1"/>
              </a:solidFill>
            </a:endParaRPr>
          </a:p>
        </p:txBody>
      </p:sp>
      <p:sp>
        <p:nvSpPr>
          <p:cNvPr id="3" name="TextBox 2">
            <a:extLst>
              <a:ext uri="{FF2B5EF4-FFF2-40B4-BE49-F238E27FC236}">
                <a16:creationId xmlns:a16="http://schemas.microsoft.com/office/drawing/2014/main" id="{292B1C0A-4D05-43CF-8705-DC01A15D6241}"/>
              </a:ext>
            </a:extLst>
          </p:cNvPr>
          <p:cNvSpPr txBox="1"/>
          <p:nvPr/>
        </p:nvSpPr>
        <p:spPr>
          <a:xfrm>
            <a:off x="763793" y="1115781"/>
            <a:ext cx="7971416" cy="601640"/>
          </a:xfrm>
          <a:prstGeom prst="rect">
            <a:avLst/>
          </a:prstGeom>
          <a:noFill/>
        </p:spPr>
        <p:txBody>
          <a:bodyPr wrap="square">
            <a:spAutoFit/>
          </a:bodyPr>
          <a:lstStyle/>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Figure 10, 11 depicts 3D plots of temperature with and without the presence of magnetic field respectively.</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endParaRPr lang="en-US" sz="1200" dirty="0">
              <a:solidFill>
                <a:srgbClr val="000000"/>
              </a:solidFill>
              <a:effectLst/>
              <a:latin typeface="+mn-lt"/>
              <a:ea typeface="Times New Roman" panose="02020603050405020304" pitchFamily="18" charset="0"/>
              <a:cs typeface="Gautami" panose="020B0502040204020203" pitchFamily="34" charset="0"/>
            </a:endParaRPr>
          </a:p>
        </p:txBody>
      </p:sp>
      <p:sp>
        <p:nvSpPr>
          <p:cNvPr id="2" name="Rectangle 4">
            <a:extLst>
              <a:ext uri="{FF2B5EF4-FFF2-40B4-BE49-F238E27FC236}">
                <a16:creationId xmlns:a16="http://schemas.microsoft.com/office/drawing/2014/main" id="{F46F2AD3-B7AA-409D-951C-660E77A45D7F}"/>
              </a:ext>
            </a:extLst>
          </p:cNvPr>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sz="1200">
              <a:latin typeface="+mn-lt"/>
            </a:endParaRPr>
          </a:p>
        </p:txBody>
      </p:sp>
      <p:sp>
        <p:nvSpPr>
          <p:cNvPr id="5" name="Rectangle 5">
            <a:extLst>
              <a:ext uri="{FF2B5EF4-FFF2-40B4-BE49-F238E27FC236}">
                <a16:creationId xmlns:a16="http://schemas.microsoft.com/office/drawing/2014/main" id="{CBD2A59F-7E29-4047-8ABF-8CE54CC7B4B6}"/>
              </a:ext>
            </a:extLst>
          </p:cNvPr>
          <p:cNvSpPr>
            <a:spLocks noChangeArrowheads="1"/>
          </p:cNvSpPr>
          <p:nvPr/>
        </p:nvSpPr>
        <p:spPr bwMode="auto">
          <a:xfrm>
            <a:off x="1033403" y="3626465"/>
            <a:ext cx="3567445" cy="435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15000"/>
              </a:lnSpc>
              <a:spcAft>
                <a:spcPts val="800"/>
              </a:spcAft>
            </a:pPr>
            <a:r>
              <a:rPr lang="en-US" sz="1000" b="1" dirty="0">
                <a:solidFill>
                  <a:srgbClr val="000000"/>
                </a:solidFill>
                <a:effectLst/>
                <a:latin typeface="+mn-lt"/>
                <a:ea typeface="Times New Roman" panose="02020603050405020304" pitchFamily="18" charset="0"/>
                <a:cs typeface="Gautami" panose="020B0502040204020203" pitchFamily="34" charset="0"/>
              </a:rPr>
              <a:t>Fig. 10. Surface Plot of Temperature in absence of magnetic field</a:t>
            </a:r>
            <a:endParaRPr lang="en-IN" sz="1000" dirty="0">
              <a:effectLst/>
              <a:latin typeface="+mn-lt"/>
              <a:ea typeface="Times New Roman" panose="02020603050405020304" pitchFamily="18" charset="0"/>
              <a:cs typeface="Gautami" panose="020B0502040204020203" pitchFamily="34" charset="0"/>
            </a:endParaRPr>
          </a:p>
        </p:txBody>
      </p:sp>
      <p:sp>
        <p:nvSpPr>
          <p:cNvPr id="8" name="Rectangle 7">
            <a:extLst>
              <a:ext uri="{FF2B5EF4-FFF2-40B4-BE49-F238E27FC236}">
                <a16:creationId xmlns:a16="http://schemas.microsoft.com/office/drawing/2014/main" id="{6B057FBE-86F3-4E16-BEBE-FD4010DCA2AA}"/>
              </a:ext>
            </a:extLst>
          </p:cNvPr>
          <p:cNvSpPr>
            <a:spLocks noChangeArrowheads="1"/>
          </p:cNvSpPr>
          <p:nvPr/>
        </p:nvSpPr>
        <p:spPr bwMode="auto">
          <a:xfrm>
            <a:off x="4825523" y="3626465"/>
            <a:ext cx="3150221" cy="5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15000"/>
              </a:lnSpc>
              <a:spcAft>
                <a:spcPts val="800"/>
              </a:spcAft>
            </a:pPr>
            <a:r>
              <a:rPr lang="en-US" sz="1000" b="1" dirty="0">
                <a:solidFill>
                  <a:srgbClr val="000000"/>
                </a:solidFill>
                <a:effectLst/>
                <a:latin typeface="+mn-lt"/>
                <a:ea typeface="Times New Roman" panose="02020603050405020304" pitchFamily="18" charset="0"/>
                <a:cs typeface="Gautami" panose="020B0502040204020203" pitchFamily="34" charset="0"/>
              </a:rPr>
              <a:t>Fig. 11. Surface Plot of Temperature in presence </a:t>
            </a:r>
          </a:p>
          <a:p>
            <a:pPr algn="ctr">
              <a:lnSpc>
                <a:spcPct val="115000"/>
              </a:lnSpc>
              <a:spcAft>
                <a:spcPts val="800"/>
              </a:spcAft>
            </a:pPr>
            <a:r>
              <a:rPr lang="en-US" sz="1000" b="1" dirty="0">
                <a:solidFill>
                  <a:srgbClr val="000000"/>
                </a:solidFill>
                <a:effectLst/>
                <a:latin typeface="+mn-lt"/>
                <a:ea typeface="Times New Roman" panose="02020603050405020304" pitchFamily="18" charset="0"/>
                <a:cs typeface="Gautami" panose="020B0502040204020203" pitchFamily="34" charset="0"/>
              </a:rPr>
              <a:t>of magnetic field</a:t>
            </a:r>
            <a:endParaRPr lang="en-IN" sz="1000" dirty="0">
              <a:effectLst/>
              <a:latin typeface="+mn-lt"/>
              <a:ea typeface="Times New Roman" panose="02020603050405020304" pitchFamily="18" charset="0"/>
              <a:cs typeface="Gautami" panose="020B0502040204020203" pitchFamily="34" charset="0"/>
            </a:endParaRPr>
          </a:p>
        </p:txBody>
      </p:sp>
      <p:pic>
        <p:nvPicPr>
          <p:cNvPr id="10" name="Picture 9">
            <a:extLst>
              <a:ext uri="{FF2B5EF4-FFF2-40B4-BE49-F238E27FC236}">
                <a16:creationId xmlns:a16="http://schemas.microsoft.com/office/drawing/2014/main" id="{0D31E79C-AD45-4175-8339-2FE3BD1670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4925" y="1671750"/>
            <a:ext cx="2306704" cy="1800000"/>
          </a:xfrm>
          <a:prstGeom prst="rect">
            <a:avLst/>
          </a:prstGeom>
          <a:noFill/>
          <a:ln>
            <a:noFill/>
          </a:ln>
        </p:spPr>
      </p:pic>
      <p:pic>
        <p:nvPicPr>
          <p:cNvPr id="11" name="Picture 10">
            <a:extLst>
              <a:ext uri="{FF2B5EF4-FFF2-40B4-BE49-F238E27FC236}">
                <a16:creationId xmlns:a16="http://schemas.microsoft.com/office/drawing/2014/main" id="{C238D203-D91C-44EB-BE54-29F1D05655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2373" y="1717421"/>
            <a:ext cx="2396522" cy="1800000"/>
          </a:xfrm>
          <a:prstGeom prst="rect">
            <a:avLst/>
          </a:prstGeom>
          <a:noFill/>
          <a:ln>
            <a:noFill/>
          </a:ln>
        </p:spPr>
      </p:pic>
    </p:spTree>
    <p:extLst>
      <p:ext uri="{BB962C8B-B14F-4D97-AF65-F5344CB8AC3E}">
        <p14:creationId xmlns:p14="http://schemas.microsoft.com/office/powerpoint/2010/main" val="3515891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DE8A16-5759-4174-B4AA-6F8F3DBE99D4}"/>
              </a:ext>
            </a:extLst>
          </p:cNvPr>
          <p:cNvSpPr>
            <a:spLocks noGrp="1"/>
          </p:cNvSpPr>
          <p:nvPr>
            <p:ph type="title"/>
          </p:nvPr>
        </p:nvSpPr>
        <p:spPr>
          <a:xfrm>
            <a:off x="725850" y="680697"/>
            <a:ext cx="7688700" cy="535200"/>
          </a:xfrm>
        </p:spPr>
        <p:txBody>
          <a:bodyPr>
            <a:normAutofit/>
          </a:bodyPr>
          <a:lstStyle/>
          <a:p>
            <a:r>
              <a:rPr lang="en-IN" sz="2000" dirty="0"/>
              <a:t>Conclusions </a:t>
            </a:r>
          </a:p>
        </p:txBody>
      </p:sp>
      <p:sp>
        <p:nvSpPr>
          <p:cNvPr id="4" name="TextBox 3">
            <a:extLst>
              <a:ext uri="{FF2B5EF4-FFF2-40B4-BE49-F238E27FC236}">
                <a16:creationId xmlns:a16="http://schemas.microsoft.com/office/drawing/2014/main" id="{4D5C5FD5-463F-4E7A-9326-C9ADB81A4E1C}"/>
              </a:ext>
            </a:extLst>
          </p:cNvPr>
          <p:cNvSpPr txBox="1"/>
          <p:nvPr/>
        </p:nvSpPr>
        <p:spPr>
          <a:xfrm>
            <a:off x="725850" y="1392053"/>
            <a:ext cx="8167926" cy="3207738"/>
          </a:xfrm>
          <a:prstGeom prst="rect">
            <a:avLst/>
          </a:prstGeom>
          <a:noFill/>
        </p:spPr>
        <p:txBody>
          <a:bodyPr wrap="square" rtlCol="0">
            <a:spAutoFit/>
          </a:bodyPr>
          <a:lstStyle/>
          <a:p>
            <a:pPr algn="just">
              <a:lnSpc>
                <a:spcPct val="150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An approximate analytical investigation of plane Poiseuille shear thinning fluid flow between two parallel horizontal walls via homotopic analysis. The walls are contained at different temperatures with no slip. The effects of various parameters are analyzed in graphical forms. The main findings are summarized as follows:</a:t>
            </a:r>
            <a:endParaRPr lang="en-IN" sz="1200" dirty="0">
              <a:effectLst/>
              <a:latin typeface="+mn-lt"/>
              <a:ea typeface="Times New Roman" panose="02020603050405020304" pitchFamily="18" charset="0"/>
              <a:cs typeface="Gautami" panose="020B0502040204020203" pitchFamily="34" charset="0"/>
            </a:endParaRPr>
          </a:p>
          <a:p>
            <a:pPr marL="171450" lvl="0" indent="-171450" algn="just">
              <a:lnSpc>
                <a:spcPct val="150000"/>
              </a:lnSpc>
              <a:buFont typeface="Wingdings" panose="05000000000000000000" pitchFamily="2" charset="2"/>
              <a:buChar char="v"/>
            </a:pPr>
            <a:r>
              <a:rPr lang="en-US" sz="1200" dirty="0">
                <a:solidFill>
                  <a:srgbClr val="000000"/>
                </a:solidFill>
                <a:effectLst/>
                <a:latin typeface="+mn-lt"/>
                <a:ea typeface="Times New Roman" panose="02020603050405020304" pitchFamily="18" charset="0"/>
                <a:cs typeface="Gautami" panose="020B0502040204020203" pitchFamily="34" charset="0"/>
              </a:rPr>
              <a:t>With the increase in </a:t>
            </a:r>
            <a:r>
              <a:rPr lang="en-US" sz="1200" dirty="0" err="1">
                <a:solidFill>
                  <a:srgbClr val="000000"/>
                </a:solidFill>
                <a:effectLst/>
                <a:latin typeface="+mn-lt"/>
                <a:ea typeface="Times New Roman" panose="02020603050405020304" pitchFamily="18" charset="0"/>
                <a:cs typeface="Gautami" panose="020B0502040204020203" pitchFamily="34" charset="0"/>
              </a:rPr>
              <a:t>carreau</a:t>
            </a:r>
            <a:r>
              <a:rPr lang="en-US" sz="1200" dirty="0">
                <a:solidFill>
                  <a:srgbClr val="000000"/>
                </a:solidFill>
                <a:effectLst/>
                <a:latin typeface="+mn-lt"/>
                <a:ea typeface="Times New Roman" panose="02020603050405020304" pitchFamily="18" charset="0"/>
                <a:cs typeface="Gautami" panose="020B0502040204020203" pitchFamily="34" charset="0"/>
              </a:rPr>
              <a:t> parameter, velocity decreases with and without presence of magnetic field.</a:t>
            </a:r>
            <a:endParaRPr lang="en-IN" sz="1200" dirty="0">
              <a:effectLst/>
              <a:latin typeface="+mn-lt"/>
              <a:ea typeface="Times New Roman" panose="02020603050405020304" pitchFamily="18" charset="0"/>
              <a:cs typeface="Gautami" panose="020B0502040204020203" pitchFamily="34" charset="0"/>
            </a:endParaRPr>
          </a:p>
          <a:p>
            <a:pPr marL="171450" lvl="0" indent="-171450" algn="just">
              <a:lnSpc>
                <a:spcPct val="150000"/>
              </a:lnSpc>
              <a:buFont typeface="Wingdings" panose="05000000000000000000" pitchFamily="2" charset="2"/>
              <a:buChar char="v"/>
            </a:pPr>
            <a:r>
              <a:rPr lang="en-US" sz="1200" dirty="0">
                <a:effectLst/>
                <a:latin typeface="+mn-lt"/>
                <a:ea typeface="Times New Roman" panose="02020603050405020304" pitchFamily="18" charset="0"/>
                <a:cs typeface="Gautami" panose="020B0502040204020203" pitchFamily="34" charset="0"/>
              </a:rPr>
              <a:t>With increase in </a:t>
            </a:r>
            <a:r>
              <a:rPr lang="en-US" sz="1200" dirty="0" err="1">
                <a:effectLst/>
                <a:latin typeface="+mn-lt"/>
                <a:ea typeface="Times New Roman" panose="02020603050405020304" pitchFamily="18" charset="0"/>
                <a:cs typeface="Gautami" panose="020B0502040204020203" pitchFamily="34" charset="0"/>
              </a:rPr>
              <a:t>carreau</a:t>
            </a:r>
            <a:r>
              <a:rPr lang="en-US" sz="1200" dirty="0">
                <a:effectLst/>
                <a:latin typeface="+mn-lt"/>
                <a:ea typeface="Times New Roman" panose="02020603050405020304" pitchFamily="18" charset="0"/>
                <a:cs typeface="Gautami" panose="020B0502040204020203" pitchFamily="34" charset="0"/>
              </a:rPr>
              <a:t> parameter,</a:t>
            </a:r>
            <a:r>
              <a:rPr lang="en-US" sz="1200" dirty="0">
                <a:solidFill>
                  <a:srgbClr val="000000"/>
                </a:solidFill>
                <a:effectLst/>
                <a:latin typeface="+mn-lt"/>
                <a:ea typeface="Times New Roman" panose="02020603050405020304" pitchFamily="18" charset="0"/>
                <a:cs typeface="Gautami" panose="020B0502040204020203" pitchFamily="34" charset="0"/>
              </a:rPr>
              <a:t> temperature</a:t>
            </a:r>
            <a:r>
              <a:rPr lang="en-US" sz="1200" dirty="0">
                <a:effectLst/>
                <a:latin typeface="+mn-lt"/>
                <a:ea typeface="Times New Roman" panose="02020603050405020304" pitchFamily="18" charset="0"/>
                <a:cs typeface="Gautami" panose="020B0502040204020203" pitchFamily="34" charset="0"/>
              </a:rPr>
              <a:t> decreases </a:t>
            </a:r>
            <a:r>
              <a:rPr lang="en-US" sz="1200" dirty="0">
                <a:solidFill>
                  <a:srgbClr val="000000"/>
                </a:solidFill>
                <a:effectLst/>
                <a:latin typeface="+mn-lt"/>
                <a:ea typeface="Times New Roman" panose="02020603050405020304" pitchFamily="18" charset="0"/>
                <a:cs typeface="Gautami" panose="020B0502040204020203" pitchFamily="34" charset="0"/>
              </a:rPr>
              <a:t>in the presence of magnetic field</a:t>
            </a:r>
            <a:r>
              <a:rPr lang="en-US" sz="1200" dirty="0">
                <a:effectLst/>
                <a:latin typeface="+mn-lt"/>
                <a:ea typeface="Times New Roman" panose="02020603050405020304" pitchFamily="18" charset="0"/>
                <a:cs typeface="Gautami" panose="020B0502040204020203" pitchFamily="34" charset="0"/>
              </a:rPr>
              <a:t> whereas temperature increases when magnetic field is not applied.</a:t>
            </a:r>
            <a:endParaRPr lang="en-IN" sz="1200" dirty="0">
              <a:effectLst/>
              <a:latin typeface="+mn-lt"/>
              <a:ea typeface="Times New Roman" panose="02020603050405020304" pitchFamily="18" charset="0"/>
              <a:cs typeface="Gautami" panose="020B0502040204020203" pitchFamily="34" charset="0"/>
            </a:endParaRPr>
          </a:p>
          <a:p>
            <a:pPr marL="171450" lvl="0" indent="-171450" algn="just">
              <a:lnSpc>
                <a:spcPct val="150000"/>
              </a:lnSpc>
              <a:buFont typeface="Wingdings" panose="05000000000000000000" pitchFamily="2" charset="2"/>
              <a:buChar char="v"/>
            </a:pPr>
            <a:r>
              <a:rPr lang="en-US" sz="1200" dirty="0">
                <a:effectLst/>
                <a:latin typeface="+mn-lt"/>
                <a:ea typeface="Times New Roman" panose="02020603050405020304" pitchFamily="18" charset="0"/>
                <a:cs typeface="Gautami" panose="020B0502040204020203" pitchFamily="34" charset="0"/>
              </a:rPr>
              <a:t>With the increase in </a:t>
            </a:r>
            <a:r>
              <a:rPr lang="en-US" sz="1200" dirty="0" err="1">
                <a:effectLst/>
                <a:latin typeface="+mn-lt"/>
                <a:ea typeface="Times New Roman" panose="02020603050405020304" pitchFamily="18" charset="0"/>
                <a:cs typeface="Gautami" panose="020B0502040204020203" pitchFamily="34" charset="0"/>
              </a:rPr>
              <a:t>carreau</a:t>
            </a:r>
            <a:r>
              <a:rPr lang="en-US" sz="1200" dirty="0">
                <a:effectLst/>
                <a:latin typeface="+mn-lt"/>
                <a:ea typeface="Times New Roman" panose="02020603050405020304" pitchFamily="18" charset="0"/>
                <a:cs typeface="Gautami" panose="020B0502040204020203" pitchFamily="34" charset="0"/>
              </a:rPr>
              <a:t> parameter, concentration decreases with and without presence of magnetic field.</a:t>
            </a:r>
            <a:endParaRPr lang="en-IN" sz="1200" dirty="0">
              <a:effectLst/>
              <a:latin typeface="+mn-lt"/>
              <a:ea typeface="Times New Roman" panose="02020603050405020304" pitchFamily="18" charset="0"/>
              <a:cs typeface="Gautami" panose="020B0502040204020203" pitchFamily="34" charset="0"/>
            </a:endParaRPr>
          </a:p>
          <a:p>
            <a:pPr marL="171450" lvl="0" indent="-171450" algn="just">
              <a:lnSpc>
                <a:spcPct val="150000"/>
              </a:lnSpc>
              <a:buFont typeface="Wingdings" panose="05000000000000000000" pitchFamily="2" charset="2"/>
              <a:buChar char="v"/>
            </a:pPr>
            <a:r>
              <a:rPr lang="en-US" sz="1200" dirty="0">
                <a:solidFill>
                  <a:srgbClr val="000000"/>
                </a:solidFill>
                <a:effectLst/>
                <a:latin typeface="+mn-lt"/>
                <a:ea typeface="Times New Roman" panose="02020603050405020304" pitchFamily="18" charset="0"/>
                <a:cs typeface="Gautami" panose="020B0502040204020203" pitchFamily="34" charset="0"/>
              </a:rPr>
              <a:t>With increase in porosity, velocity increases with and without the presence of magnetic field.</a:t>
            </a:r>
            <a:endParaRPr lang="en-IN" sz="1200" dirty="0">
              <a:effectLst/>
              <a:latin typeface="+mn-lt"/>
              <a:ea typeface="Times New Roman" panose="02020603050405020304" pitchFamily="18" charset="0"/>
              <a:cs typeface="Gautami" panose="020B0502040204020203" pitchFamily="34" charset="0"/>
            </a:endParaRPr>
          </a:p>
          <a:p>
            <a:pPr marL="171450" lvl="0" indent="-171450" algn="just">
              <a:lnSpc>
                <a:spcPct val="150000"/>
              </a:lnSpc>
              <a:buFont typeface="Wingdings" panose="05000000000000000000" pitchFamily="2" charset="2"/>
              <a:buChar char="v"/>
            </a:pPr>
            <a:r>
              <a:rPr lang="en-US" sz="1200" dirty="0">
                <a:solidFill>
                  <a:srgbClr val="000000"/>
                </a:solidFill>
                <a:effectLst/>
                <a:latin typeface="+mn-lt"/>
                <a:ea typeface="Times New Roman" panose="02020603050405020304" pitchFamily="18" charset="0"/>
                <a:cs typeface="Gautami" panose="020B0502040204020203" pitchFamily="34" charset="0"/>
              </a:rPr>
              <a:t>With the increase in thermal radiation parameter, temperature increases with and without the presence of magnetic field.</a:t>
            </a:r>
            <a:endParaRPr lang="en-IN" sz="1200" dirty="0">
              <a:effectLst/>
              <a:latin typeface="+mn-lt"/>
              <a:ea typeface="Times New Roman" panose="02020603050405020304" pitchFamily="18" charset="0"/>
              <a:cs typeface="Gautami" panose="020B0502040204020203" pitchFamily="34" charset="0"/>
            </a:endParaRPr>
          </a:p>
          <a:p>
            <a:pPr marL="171450" lvl="0" indent="-171450" algn="just">
              <a:lnSpc>
                <a:spcPct val="150000"/>
              </a:lnSpc>
              <a:spcAft>
                <a:spcPts val="800"/>
              </a:spcAft>
              <a:buFont typeface="Wingdings" panose="05000000000000000000" pitchFamily="2" charset="2"/>
              <a:buChar char="v"/>
            </a:pPr>
            <a:r>
              <a:rPr lang="en-US" sz="1200" dirty="0">
                <a:solidFill>
                  <a:srgbClr val="000000"/>
                </a:solidFill>
                <a:effectLst/>
                <a:latin typeface="+mn-lt"/>
                <a:ea typeface="Times New Roman" panose="02020603050405020304" pitchFamily="18" charset="0"/>
                <a:cs typeface="Gautami" panose="020B0502040204020203" pitchFamily="34" charset="0"/>
              </a:rPr>
              <a:t>With the increase in brinkman number temperature increases with and without the presence of magnetic field.</a:t>
            </a:r>
            <a:endParaRPr lang="en-IN" sz="1200" dirty="0">
              <a:effectLst/>
              <a:latin typeface="+mn-lt"/>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131329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059058" y="283558"/>
            <a:ext cx="7340662" cy="2985000"/>
          </a:xfrm>
          <a:prstGeom prst="rect">
            <a:avLst/>
          </a:prstGeom>
          <a:noFill/>
          <a:ln>
            <a:noFill/>
          </a:ln>
        </p:spPr>
        <p:txBody>
          <a:bodyPr spcFirstLastPara="1" wrap="square" lIns="91425" tIns="91425" rIns="91425" bIns="91425" anchor="t" anchorCtr="0">
            <a:noAutofit/>
          </a:bodyPr>
          <a:lstStyle/>
          <a:p>
            <a:pPr algn="ctr">
              <a:lnSpc>
                <a:spcPct val="115000"/>
              </a:lnSpc>
              <a:spcAft>
                <a:spcPts val="800"/>
              </a:spcAft>
            </a:pPr>
            <a:r>
              <a:rPr lang="en-IN" sz="2400" b="1" dirty="0">
                <a:solidFill>
                  <a:schemeClr val="bg1"/>
                </a:solidFill>
                <a:effectLst/>
                <a:latin typeface="Raleway" pitchFamily="2" charset="0"/>
                <a:ea typeface="Calibri" panose="020F0502020204030204" pitchFamily="34" charset="0"/>
                <a:cs typeface="Times New Roman" panose="02020603050405020304" pitchFamily="18" charset="0"/>
              </a:rPr>
              <a:t>Analytical Solution for Heat Transfer in Electroosmotic Flow of a Powell Eyring Fluid in a Wavy Microchannel</a:t>
            </a:r>
            <a:endParaRPr lang="en-IN" sz="2400" dirty="0">
              <a:solidFill>
                <a:schemeClr val="bg1"/>
              </a:solidFill>
              <a:effectLst/>
              <a:latin typeface="Raleway" pitchFamily="2" charset="0"/>
              <a:ea typeface="Calibri" panose="020F0502020204030204" pitchFamily="34" charset="0"/>
              <a:cs typeface="Times New Roman" panose="02020603050405020304" pitchFamily="18" charset="0"/>
            </a:endParaRPr>
          </a:p>
        </p:txBody>
      </p:sp>
      <p:sp>
        <p:nvSpPr>
          <p:cNvPr id="74" name="Google Shape;74;p11"/>
          <p:cNvSpPr txBox="1">
            <a:spLocks noGrp="1"/>
          </p:cNvSpPr>
          <p:nvPr>
            <p:ph type="body" idx="4294967295"/>
          </p:nvPr>
        </p:nvSpPr>
        <p:spPr>
          <a:xfrm>
            <a:off x="729450" y="4201823"/>
            <a:ext cx="2886075" cy="1579562"/>
          </a:xfrm>
          <a:prstGeom prst="rect">
            <a:avLst/>
          </a:prstGeom>
          <a:noFill/>
          <a:ln>
            <a:noFill/>
          </a:ln>
        </p:spPr>
        <p:txBody>
          <a:bodyPr spcFirstLastPara="1" wrap="square" lIns="91425" tIns="91425" rIns="91425" bIns="91425" anchor="t" anchorCtr="0">
            <a:normAutofit/>
          </a:bodyPr>
          <a:lstStyle/>
          <a:p>
            <a:pPr marL="0" lvl="0" indent="0" rtl="0">
              <a:spcBef>
                <a:spcPts val="0"/>
              </a:spcBef>
              <a:spcAft>
                <a:spcPts val="0"/>
              </a:spcAft>
              <a:buNone/>
            </a:pPr>
            <a:r>
              <a:rPr lang="en-IN" dirty="0">
                <a:solidFill>
                  <a:schemeClr val="lt1"/>
                </a:solidFill>
                <a:latin typeface="Roboto"/>
                <a:ea typeface="Roboto"/>
                <a:cs typeface="Roboto"/>
                <a:sym typeface="Roboto"/>
              </a:rPr>
              <a:t>Submitted By : </a:t>
            </a:r>
          </a:p>
          <a:p>
            <a:pPr marL="0" lvl="0" indent="0" rtl="0">
              <a:spcBef>
                <a:spcPts val="0"/>
              </a:spcBef>
              <a:spcAft>
                <a:spcPts val="0"/>
              </a:spcAft>
              <a:buNone/>
            </a:pPr>
            <a:r>
              <a:rPr lang="en-IN" dirty="0">
                <a:solidFill>
                  <a:schemeClr val="lt1"/>
                </a:solidFill>
                <a:latin typeface="Roboto"/>
                <a:ea typeface="Roboto"/>
                <a:cs typeface="Roboto"/>
                <a:sym typeface="Roboto"/>
              </a:rPr>
              <a:t>Chammandi Ravi Kiran (190103028)</a:t>
            </a:r>
          </a:p>
          <a:p>
            <a:pPr marL="0" lvl="0" indent="0" rtl="0">
              <a:spcBef>
                <a:spcPts val="0"/>
              </a:spcBef>
              <a:spcAft>
                <a:spcPts val="0"/>
              </a:spcAft>
              <a:buNone/>
            </a:pPr>
            <a:r>
              <a:rPr lang="en-IN" dirty="0">
                <a:solidFill>
                  <a:schemeClr val="lt1"/>
                </a:solidFill>
                <a:latin typeface="Roboto"/>
                <a:ea typeface="Roboto"/>
                <a:cs typeface="Roboto"/>
                <a:sym typeface="Roboto"/>
              </a:rPr>
              <a:t>Vikash </a:t>
            </a:r>
            <a:r>
              <a:rPr lang="en-IN" dirty="0" err="1">
                <a:solidFill>
                  <a:schemeClr val="lt1"/>
                </a:solidFill>
                <a:latin typeface="Roboto"/>
                <a:ea typeface="Roboto"/>
                <a:cs typeface="Roboto"/>
                <a:sym typeface="Roboto"/>
              </a:rPr>
              <a:t>Nirwan</a:t>
            </a:r>
            <a:r>
              <a:rPr lang="en-IN" dirty="0">
                <a:solidFill>
                  <a:schemeClr val="lt1"/>
                </a:solidFill>
                <a:latin typeface="Roboto"/>
                <a:ea typeface="Roboto"/>
                <a:cs typeface="Roboto"/>
                <a:sym typeface="Roboto"/>
              </a:rPr>
              <a:t> (190103121)</a:t>
            </a:r>
          </a:p>
        </p:txBody>
      </p:sp>
      <p:pic>
        <p:nvPicPr>
          <p:cNvPr id="75" name="Google Shape;75;p11"/>
          <p:cNvPicPr preferRelativeResize="0"/>
          <p:nvPr/>
        </p:nvPicPr>
        <p:blipFill rotWithShape="1">
          <a:blip r:embed="rId3">
            <a:alphaModFix/>
          </a:blip>
          <a:srcRect/>
          <a:stretch/>
        </p:blipFill>
        <p:spPr>
          <a:xfrm>
            <a:off x="3724524" y="1662422"/>
            <a:ext cx="1694950" cy="1712050"/>
          </a:xfrm>
          <a:prstGeom prst="rect">
            <a:avLst/>
          </a:prstGeom>
          <a:noFill/>
          <a:ln>
            <a:noFill/>
          </a:ln>
        </p:spPr>
      </p:pic>
      <p:sp>
        <p:nvSpPr>
          <p:cNvPr id="5" name="Google Shape;68;p13">
            <a:extLst>
              <a:ext uri="{FF2B5EF4-FFF2-40B4-BE49-F238E27FC236}">
                <a16:creationId xmlns:a16="http://schemas.microsoft.com/office/drawing/2014/main" id="{93FA1007-5ACD-4077-8EEC-FAC4E229AAB0}"/>
              </a:ext>
            </a:extLst>
          </p:cNvPr>
          <p:cNvSpPr txBox="1"/>
          <p:nvPr/>
        </p:nvSpPr>
        <p:spPr>
          <a:xfrm>
            <a:off x="2950463" y="3374472"/>
            <a:ext cx="3243071"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lt1"/>
                </a:solidFill>
                <a:latin typeface="Roboto"/>
                <a:ea typeface="Roboto"/>
                <a:cs typeface="Roboto"/>
                <a:sym typeface="Roboto"/>
              </a:rPr>
              <a:t>Under Supervision of </a:t>
            </a:r>
            <a:endParaRPr dirty="0">
              <a:solidFill>
                <a:schemeClr val="lt1"/>
              </a:solidFill>
              <a:latin typeface="Roboto"/>
              <a:ea typeface="Roboto"/>
              <a:cs typeface="Roboto"/>
              <a:sym typeface="Roboto"/>
            </a:endParaRPr>
          </a:p>
          <a:p>
            <a:pPr marL="0" lvl="0" indent="0" algn="ctr" rtl="0">
              <a:spcBef>
                <a:spcPts val="0"/>
              </a:spcBef>
              <a:spcAft>
                <a:spcPts val="0"/>
              </a:spcAft>
              <a:buNone/>
            </a:pPr>
            <a:r>
              <a:rPr lang="en-US" dirty="0">
                <a:solidFill>
                  <a:schemeClr val="lt1"/>
                </a:solidFill>
                <a:latin typeface="Roboto"/>
                <a:ea typeface="Roboto"/>
                <a:cs typeface="Roboto"/>
                <a:sym typeface="Roboto"/>
              </a:rPr>
              <a:t>Dr. Pranab Kumar Mondal</a:t>
            </a:r>
            <a:endParaRPr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25083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729450" y="671780"/>
            <a:ext cx="7688700" cy="5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Introduction</a:t>
            </a:r>
            <a:endParaRPr sz="2000" dirty="0"/>
          </a:p>
        </p:txBody>
      </p:sp>
      <p:sp>
        <p:nvSpPr>
          <p:cNvPr id="8" name="TextBox 7"/>
          <p:cNvSpPr txBox="1"/>
          <p:nvPr/>
        </p:nvSpPr>
        <p:spPr>
          <a:xfrm>
            <a:off x="725850" y="939380"/>
            <a:ext cx="7772691" cy="2882840"/>
          </a:xfrm>
          <a:prstGeom prst="rect">
            <a:avLst/>
          </a:prstGeom>
          <a:noFill/>
        </p:spPr>
        <p:txBody>
          <a:bodyPr wrap="square" rtlCol="0" anchor="ctr">
            <a:spAutoFit/>
          </a:bodyPr>
          <a:lstStyle/>
          <a:p>
            <a:pPr lvl="0" algn="just">
              <a:spcAft>
                <a:spcPts val="1600"/>
              </a:spcAft>
            </a:pPr>
            <a:endParaRPr lang="en-US" sz="1200" dirty="0">
              <a:solidFill>
                <a:schemeClr val="bg2"/>
              </a:solidFill>
              <a:latin typeface="Arial" pitchFamily="34" charset="0"/>
              <a:cs typeface="Arial" pitchFamily="34" charset="0"/>
            </a:endParaRPr>
          </a:p>
          <a:p>
            <a:pPr algn="just">
              <a:buFont typeface="Wingdings" pitchFamily="2" charset="2"/>
              <a:buChar char="Ø"/>
            </a:pPr>
            <a:r>
              <a:rPr lang="en-US" sz="1200" dirty="0"/>
              <a:t> We have studied the plane </a:t>
            </a:r>
            <a:r>
              <a:rPr lang="en-US" sz="1200" dirty="0" err="1"/>
              <a:t>poiseuille</a:t>
            </a:r>
            <a:r>
              <a:rPr lang="en-US" sz="1200" dirty="0"/>
              <a:t> flow of shear-thinning fluid (Carreau Model is considered) through a      </a:t>
            </a:r>
          </a:p>
          <a:p>
            <a:pPr algn="just"/>
            <a:r>
              <a:rPr lang="en-US" sz="1200" dirty="0"/>
              <a:t>    porous medium.</a:t>
            </a:r>
          </a:p>
          <a:p>
            <a:pPr algn="just">
              <a:buFont typeface="Wingdings" pitchFamily="2" charset="2"/>
              <a:buChar char="Ø"/>
            </a:pPr>
            <a:r>
              <a:rPr lang="en-US" sz="1200" dirty="0"/>
              <a:t> Effects of heat transfer, magnetic field, thermal radiation and porosity are considered and derived analytical </a:t>
            </a:r>
          </a:p>
          <a:p>
            <a:pPr algn="just"/>
            <a:r>
              <a:rPr lang="en-US" sz="1200" dirty="0"/>
              <a:t>    solutions using </a:t>
            </a:r>
            <a:r>
              <a:rPr lang="en-US" sz="1200" dirty="0" err="1"/>
              <a:t>Homotopy</a:t>
            </a:r>
            <a:r>
              <a:rPr lang="en-US" sz="1200" dirty="0"/>
              <a:t> Analysis.</a:t>
            </a:r>
          </a:p>
          <a:p>
            <a:pPr algn="just">
              <a:buFont typeface="Wingdings" pitchFamily="2" charset="2"/>
              <a:buChar char="Ø"/>
            </a:pPr>
            <a:r>
              <a:rPr lang="en-US" sz="1200" dirty="0"/>
              <a:t> Carreau model has gained notable attention due to its significance in polymer extrusion, tumors treatment, </a:t>
            </a:r>
          </a:p>
          <a:p>
            <a:pPr algn="just"/>
            <a:r>
              <a:rPr lang="en-US" sz="1200" dirty="0"/>
              <a:t>    bitumen for road construction, etc.</a:t>
            </a:r>
          </a:p>
          <a:p>
            <a:pPr algn="just">
              <a:buFont typeface="Wingdings" pitchFamily="2" charset="2"/>
              <a:buChar char="Ø"/>
            </a:pPr>
            <a:r>
              <a:rPr lang="en-US" sz="1200" dirty="0"/>
              <a:t> The investigation of mixed convection in Poiseuille flow in a channel has gained unimaginable significance </a:t>
            </a:r>
          </a:p>
          <a:p>
            <a:pPr algn="just"/>
            <a:r>
              <a:rPr lang="en-US" sz="1200" dirty="0"/>
              <a:t>    because of its utilization in the geophysical framework, film vaporization in ignition chambers, rocket exhaust, </a:t>
            </a:r>
          </a:p>
          <a:p>
            <a:pPr algn="just"/>
            <a:r>
              <a:rPr lang="en-US" sz="1200" dirty="0"/>
              <a:t>    cooling arrangements in electronic gadgets, etc. </a:t>
            </a:r>
          </a:p>
          <a:p>
            <a:pPr algn="just">
              <a:buFont typeface="Wingdings" pitchFamily="2" charset="2"/>
              <a:buChar char="Ø"/>
            </a:pPr>
            <a:r>
              <a:rPr lang="en-US" sz="1200" dirty="0"/>
              <a:t> The fluid flow of various types involving the thermal transfer in a porous medium have been the center of </a:t>
            </a:r>
          </a:p>
          <a:p>
            <a:pPr algn="just"/>
            <a:r>
              <a:rPr lang="en-US" sz="1200" dirty="0"/>
              <a:t>    attraction for many scientists due to physical applications, which includes crude oil extraction, fiber insulation, </a:t>
            </a:r>
          </a:p>
          <a:p>
            <a:pPr algn="just"/>
            <a:r>
              <a:rPr lang="en-US" sz="1200" dirty="0"/>
              <a:t>    etc. </a:t>
            </a:r>
          </a:p>
          <a:p>
            <a:pPr algn="just">
              <a:buFont typeface="Wingdings" pitchFamily="2" charset="2"/>
              <a:buChar char="Ø"/>
            </a:pP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DE8A16-5759-4174-B4AA-6F8F3DBE99D4}"/>
              </a:ext>
            </a:extLst>
          </p:cNvPr>
          <p:cNvSpPr>
            <a:spLocks noGrp="1"/>
          </p:cNvSpPr>
          <p:nvPr>
            <p:ph type="title"/>
          </p:nvPr>
        </p:nvSpPr>
        <p:spPr>
          <a:xfrm>
            <a:off x="725850" y="680697"/>
            <a:ext cx="7688700" cy="535200"/>
          </a:xfrm>
        </p:spPr>
        <p:txBody>
          <a:bodyPr>
            <a:normAutofit/>
          </a:bodyPr>
          <a:lstStyle/>
          <a:p>
            <a:r>
              <a:rPr lang="en-IN" sz="2000" dirty="0"/>
              <a:t>Introduction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B81F1F-F6EA-41FD-A07A-6E4812BB48F5}"/>
                  </a:ext>
                </a:extLst>
              </p:cNvPr>
              <p:cNvSpPr txBox="1"/>
              <p:nvPr/>
            </p:nvSpPr>
            <p:spPr>
              <a:xfrm>
                <a:off x="725850" y="1330506"/>
                <a:ext cx="8057476" cy="325505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200" dirty="0">
                    <a:solidFill>
                      <a:srgbClr val="000000"/>
                    </a:solidFill>
                    <a:effectLst/>
                    <a:latin typeface="+mn-lt"/>
                    <a:ea typeface="Calibri" panose="020F0502020204030204" pitchFamily="34" charset="0"/>
                    <a:cs typeface="Times New Roman" panose="02020603050405020304" pitchFamily="18" charset="0"/>
                  </a:rPr>
                  <a:t>The peristaltic transport in fluid mechanics has a lot of significance in biological science and hydrodynamics. This mechanism exists in many biological systems with smooth muscles tubes e.g., the movement of food in the digestive tract, urine transport, blood circulation in small blood vessels, etc. </a:t>
                </a:r>
              </a:p>
              <a:p>
                <a:pPr marL="285750" indent="-285750" algn="just">
                  <a:lnSpc>
                    <a:spcPct val="107000"/>
                  </a:lnSpc>
                  <a:spcAft>
                    <a:spcPts val="800"/>
                  </a:spcAft>
                  <a:buFont typeface="Wingdings" panose="05000000000000000000" pitchFamily="2" charset="2"/>
                  <a:buChar char="Ø"/>
                </a:pPr>
                <a:r>
                  <a:rPr lang="en-IN" sz="1200" dirty="0">
                    <a:solidFill>
                      <a:srgbClr val="000000"/>
                    </a:solidFill>
                    <a:effectLst/>
                    <a:latin typeface="+mn-lt"/>
                    <a:ea typeface="Calibri" panose="020F0502020204030204" pitchFamily="34" charset="0"/>
                    <a:cs typeface="Times New Roman" panose="02020603050405020304" pitchFamily="18" charset="0"/>
                  </a:rPr>
                  <a:t>Electroosmosis refers to the flow of liquid in contact with a charged substrate upon the application of an external electric field due to resultant force acting on the ions present in the liquid. The ionic motion drags liquids along and there is fluid flow by virtue of fluid viscosity called as Electroosmotic transport. </a:t>
                </a:r>
              </a:p>
              <a:p>
                <a:pPr marL="285750" indent="-285750" algn="just">
                  <a:lnSpc>
                    <a:spcPct val="107000"/>
                  </a:lnSpc>
                  <a:spcAft>
                    <a:spcPts val="800"/>
                  </a:spcAft>
                  <a:buFont typeface="Wingdings" panose="05000000000000000000" pitchFamily="2" charset="2"/>
                  <a:buChar char="Ø"/>
                </a:pPr>
                <a:r>
                  <a:rPr lang="en-IN" sz="1200" dirty="0">
                    <a:solidFill>
                      <a:srgbClr val="000000"/>
                    </a:solidFill>
                    <a:effectLst/>
                    <a:latin typeface="+mn-lt"/>
                    <a:ea typeface="Calibri" panose="020F0502020204030204" pitchFamily="34" charset="0"/>
                    <a:cs typeface="Times New Roman" panose="02020603050405020304" pitchFamily="18" charset="0"/>
                  </a:rPr>
                  <a:t>There are different models of non-Newtonian fluids like power law model, </a:t>
                </a:r>
                <a:r>
                  <a:rPr lang="en-IN" sz="1200" dirty="0" err="1">
                    <a:solidFill>
                      <a:srgbClr val="000000"/>
                    </a:solidFill>
                    <a:effectLst/>
                    <a:latin typeface="+mn-lt"/>
                    <a:ea typeface="Calibri" panose="020F0502020204030204" pitchFamily="34" charset="0"/>
                    <a:cs typeface="Times New Roman" panose="02020603050405020304" pitchFamily="18" charset="0"/>
                  </a:rPr>
                  <a:t>carreau</a:t>
                </a:r>
                <a:r>
                  <a:rPr lang="en-IN" sz="1200" dirty="0">
                    <a:solidFill>
                      <a:srgbClr val="000000"/>
                    </a:solidFill>
                    <a:effectLst/>
                    <a:latin typeface="+mn-lt"/>
                    <a:ea typeface="Calibri" panose="020F0502020204030204" pitchFamily="34" charset="0"/>
                    <a:cs typeface="Times New Roman" panose="02020603050405020304" pitchFamily="18" charset="0"/>
                  </a:rPr>
                  <a:t> model, etc but Powell-Eyring model accurately represents the constitutive behaviour in describing the flow behaviour of non-Newtonian fluids at both the low and high shear rates. </a:t>
                </a:r>
              </a:p>
              <a:p>
                <a:pPr marL="285750" indent="-285750" algn="just">
                  <a:lnSpc>
                    <a:spcPct val="107000"/>
                  </a:lnSpc>
                  <a:spcAft>
                    <a:spcPts val="800"/>
                  </a:spcAft>
                  <a:buFont typeface="Wingdings" panose="05000000000000000000" pitchFamily="2" charset="2"/>
                  <a:buChar char="Ø"/>
                </a:pPr>
                <a:r>
                  <a:rPr lang="en-IN" sz="1200" dirty="0">
                    <a:solidFill>
                      <a:srgbClr val="000000"/>
                    </a:solidFill>
                    <a:effectLst/>
                    <a:latin typeface="+mn-lt"/>
                    <a:ea typeface="Calibri" panose="020F0502020204030204" pitchFamily="34" charset="0"/>
                    <a:cs typeface="Times New Roman" panose="02020603050405020304" pitchFamily="18" charset="0"/>
                  </a:rPr>
                  <a:t>A regular perturbation method is used to solve the current problem. A complete parametric study is performed to find out the effects of parameter R, electroosmotic parameter m</a:t>
                </a:r>
                <a:r>
                  <a:rPr lang="en-IN" sz="1200" baseline="-25000" dirty="0">
                    <a:solidFill>
                      <a:srgbClr val="000000"/>
                    </a:solidFill>
                    <a:effectLst/>
                    <a:latin typeface="+mn-lt"/>
                    <a:ea typeface="Calibri" panose="020F0502020204030204" pitchFamily="34" charset="0"/>
                    <a:cs typeface="Times New Roman" panose="02020603050405020304" pitchFamily="18" charset="0"/>
                  </a:rPr>
                  <a:t>e</a:t>
                </a:r>
                <a:r>
                  <a:rPr lang="en-IN" sz="1200" dirty="0">
                    <a:solidFill>
                      <a:srgbClr val="000000"/>
                    </a:solidFill>
                    <a:effectLst/>
                    <a:latin typeface="+mn-lt"/>
                    <a:ea typeface="Calibri" panose="020F0502020204030204" pitchFamily="34" charset="0"/>
                    <a:cs typeface="Times New Roman" panose="02020603050405020304" pitchFamily="18" charset="0"/>
                  </a:rPr>
                  <a:t>, Helmholtz–</a:t>
                </a:r>
                <a:r>
                  <a:rPr lang="en-IN" sz="1200" dirty="0" err="1">
                    <a:solidFill>
                      <a:srgbClr val="000000"/>
                    </a:solidFill>
                    <a:effectLst/>
                    <a:latin typeface="+mn-lt"/>
                    <a:ea typeface="Calibri" panose="020F0502020204030204" pitchFamily="34" charset="0"/>
                    <a:cs typeface="Times New Roman" panose="02020603050405020304" pitchFamily="18" charset="0"/>
                  </a:rPr>
                  <a:t>Smoluchowski</a:t>
                </a:r>
                <a:r>
                  <a:rPr lang="en-IN" sz="1200" dirty="0">
                    <a:solidFill>
                      <a:srgbClr val="000000"/>
                    </a:solidFill>
                    <a:effectLst/>
                    <a:latin typeface="+mn-lt"/>
                    <a:ea typeface="Calibri" panose="020F0502020204030204" pitchFamily="34" charset="0"/>
                    <a:cs typeface="Times New Roman" panose="02020603050405020304" pitchFamily="18" charset="0"/>
                  </a:rPr>
                  <a:t> velocity U</a:t>
                </a:r>
                <a:r>
                  <a:rPr lang="en-IN" sz="1200" baseline="-25000" dirty="0">
                    <a:solidFill>
                      <a:srgbClr val="000000"/>
                    </a:solidFill>
                    <a:effectLst/>
                    <a:latin typeface="+mn-lt"/>
                    <a:ea typeface="Calibri" panose="020F0502020204030204" pitchFamily="34" charset="0"/>
                    <a:cs typeface="Times New Roman" panose="02020603050405020304" pitchFamily="18" charset="0"/>
                  </a:rPr>
                  <a:t>HS</a:t>
                </a:r>
                <a:r>
                  <a:rPr lang="en-IN" sz="1200" dirty="0">
                    <a:solidFill>
                      <a:srgbClr val="000000"/>
                    </a:solidFill>
                    <a:effectLst/>
                    <a:latin typeface="+mn-lt"/>
                    <a:ea typeface="Calibri" panose="020F0502020204030204" pitchFamily="34" charset="0"/>
                    <a:cs typeface="Times New Roman" panose="02020603050405020304" pitchFamily="18" charset="0"/>
                  </a:rPr>
                  <a:t>, volume flow rate θ and Brinkman number Br, axial velocity u, pressure gradient </a:t>
                </a:r>
                <a14:m>
                  <m:oMath xmlns:m="http://schemas.openxmlformats.org/officeDocument/2006/math">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p</m:t>
                    </m:r>
                    <m:r>
                      <a:rPr lang="en-US"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oMath>
                </a14:m>
                <a:r>
                  <a:rPr lang="en-IN" sz="1200" dirty="0">
                    <a:solidFill>
                      <a:srgbClr val="000000"/>
                    </a:solidFill>
                    <a:effectLst/>
                    <a:latin typeface="+mn-lt"/>
                    <a:ea typeface="Calibri" panose="020F0502020204030204" pitchFamily="34" charset="0"/>
                    <a:cs typeface="Times New Roman" panose="02020603050405020304" pitchFamily="18" charset="0"/>
                  </a:rPr>
                  <a:t> on the thermal features of the flow.</a:t>
                </a:r>
                <a:endParaRPr lang="en-IN" sz="1200" dirty="0">
                  <a:effectLst/>
                  <a:latin typeface="+mn-lt"/>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endParaRPr lang="en-IN" sz="1200" dirty="0">
                  <a:effectLst/>
                  <a:latin typeface="+mn-lt"/>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77B81F1F-F6EA-41FD-A07A-6E4812BB48F5}"/>
                  </a:ext>
                </a:extLst>
              </p:cNvPr>
              <p:cNvSpPr txBox="1">
                <a:spLocks noRot="1" noChangeAspect="1" noMove="1" noResize="1" noEditPoints="1" noAdjustHandles="1" noChangeArrowheads="1" noChangeShapeType="1" noTextEdit="1"/>
              </p:cNvSpPr>
              <p:nvPr/>
            </p:nvSpPr>
            <p:spPr>
              <a:xfrm>
                <a:off x="725850" y="1330506"/>
                <a:ext cx="8057476" cy="3255058"/>
              </a:xfrm>
              <a:prstGeom prst="rect">
                <a:avLst/>
              </a:prstGeom>
              <a:blipFill>
                <a:blip r:embed="rId2"/>
                <a:stretch>
                  <a:fillRect t="-187" r="-76"/>
                </a:stretch>
              </a:blipFill>
            </p:spPr>
            <p:txBody>
              <a:bodyPr/>
              <a:lstStyle/>
              <a:p>
                <a:r>
                  <a:rPr lang="en-IN">
                    <a:noFill/>
                  </a:rPr>
                  <a:t> </a:t>
                </a:r>
              </a:p>
            </p:txBody>
          </p:sp>
        </mc:Fallback>
      </mc:AlternateContent>
    </p:spTree>
    <p:extLst>
      <p:ext uri="{BB962C8B-B14F-4D97-AF65-F5344CB8AC3E}">
        <p14:creationId xmlns:p14="http://schemas.microsoft.com/office/powerpoint/2010/main" val="4173034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6"/>
          <p:cNvSpPr txBox="1">
            <a:spLocks noGrp="1"/>
          </p:cNvSpPr>
          <p:nvPr>
            <p:ph type="title"/>
          </p:nvPr>
        </p:nvSpPr>
        <p:spPr>
          <a:xfrm>
            <a:off x="727649" y="622542"/>
            <a:ext cx="7688700" cy="5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Problem Formulation </a:t>
            </a:r>
            <a:endParaRPr sz="2000" dirty="0"/>
          </a:p>
        </p:txBody>
      </p:sp>
      <p:cxnSp>
        <p:nvCxnSpPr>
          <p:cNvPr id="88" name="Google Shape;88;p16"/>
          <p:cNvCxnSpPr/>
          <p:nvPr/>
        </p:nvCxnSpPr>
        <p:spPr>
          <a:xfrm>
            <a:off x="2832325" y="2515100"/>
            <a:ext cx="11400" cy="0"/>
          </a:xfrm>
          <a:prstGeom prst="straightConnector1">
            <a:avLst/>
          </a:prstGeom>
          <a:noFill/>
          <a:ln w="9525" cap="flat" cmpd="sng">
            <a:solidFill>
              <a:schemeClr val="dk2"/>
            </a:solidFill>
            <a:prstDash val="solid"/>
            <a:round/>
            <a:headEnd type="none" w="med" len="med"/>
            <a:tailEnd type="none" w="med" len="med"/>
          </a:ln>
        </p:spPr>
      </p:cxn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2E6315C-DE4A-46C5-81EC-71531A3B0DF1}"/>
                  </a:ext>
                </a:extLst>
              </p:cNvPr>
              <p:cNvSpPr txBox="1"/>
              <p:nvPr/>
            </p:nvSpPr>
            <p:spPr>
              <a:xfrm>
                <a:off x="727650" y="1381235"/>
                <a:ext cx="7900416" cy="461665"/>
              </a:xfrm>
              <a:prstGeom prst="rect">
                <a:avLst/>
              </a:prstGeom>
              <a:noFill/>
            </p:spPr>
            <p:txBody>
              <a:bodyPr wrap="square" rtlCol="0" anchor="ctr">
                <a:spAutoFit/>
              </a:bodyPr>
              <a:lstStyle/>
              <a:p>
                <a:pPr algn="just"/>
                <a:r>
                  <a:rPr lang="en-IN" sz="1200" dirty="0">
                    <a:solidFill>
                      <a:srgbClr val="000000"/>
                    </a:solidFill>
                    <a:effectLst/>
                    <a:latin typeface="+mn-lt"/>
                    <a:ea typeface="Calibri" panose="020F0502020204030204" pitchFamily="34" charset="0"/>
                  </a:rPr>
                  <a:t>Consider a two-dimensional peristaltic flow </a:t>
                </a:r>
                <a14:m>
                  <m:oMath xmlns:m="http://schemas.openxmlformats.org/officeDocument/2006/math">
                    <m:d>
                      <m:dPr>
                        <m:ctrlPr>
                          <a:rPr lang="en-IN" sz="1200" i="1">
                            <a:solidFill>
                              <a:srgbClr val="000000"/>
                            </a:solidFill>
                            <a:effectLst/>
                            <a:latin typeface="Cambria Math" panose="02040503050406030204" pitchFamily="18" charset="0"/>
                          </a:rPr>
                        </m:ctrlPr>
                      </m:dPr>
                      <m:e>
                        <m:acc>
                          <m:accPr>
                            <m:chr m:val="̅"/>
                            <m:ctrlPr>
                              <a:rPr lang="en-IN" sz="1200" i="1">
                                <a:solidFill>
                                  <a:srgbClr val="000000"/>
                                </a:solidFill>
                                <a:effectLst/>
                                <a:latin typeface="Cambria Math" panose="020405030504060302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acc>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effectLst/>
                                <a:latin typeface="Cambria Math" panose="020405030504060302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𝑌</m:t>
                            </m:r>
                          </m:e>
                        </m:acc>
                      </m:e>
                    </m:d>
                  </m:oMath>
                </a14:m>
                <a:r>
                  <a:rPr lang="en-US" sz="1200" dirty="0">
                    <a:solidFill>
                      <a:srgbClr val="000000"/>
                    </a:solidFill>
                    <a:effectLst/>
                    <a:latin typeface="+mn-lt"/>
                    <a:ea typeface="Times New Roman" panose="02020603050405020304" pitchFamily="18" charset="0"/>
                  </a:rPr>
                  <a:t> </a:t>
                </a:r>
                <a:r>
                  <a:rPr lang="en-IN" sz="1200" dirty="0">
                    <a:solidFill>
                      <a:srgbClr val="000000"/>
                    </a:solidFill>
                    <a:effectLst/>
                    <a:latin typeface="+mn-lt"/>
                    <a:ea typeface="Calibri" panose="020F0502020204030204" pitchFamily="34" charset="0"/>
                  </a:rPr>
                  <a:t>of an incompressible Powell Eyring fluid through a way micro-channel as shown in Fig. 1.</a:t>
                </a:r>
                <a:endParaRPr lang="en-US" sz="1200" dirty="0">
                  <a:latin typeface="+mn-lt"/>
                </a:endParaRPr>
              </a:p>
            </p:txBody>
          </p:sp>
        </mc:Choice>
        <mc:Fallback xmlns="">
          <p:sp>
            <p:nvSpPr>
              <p:cNvPr id="13" name="TextBox 12">
                <a:extLst>
                  <a:ext uri="{FF2B5EF4-FFF2-40B4-BE49-F238E27FC236}">
                    <a16:creationId xmlns:a16="http://schemas.microsoft.com/office/drawing/2014/main" id="{82E6315C-DE4A-46C5-81EC-71531A3B0DF1}"/>
                  </a:ext>
                </a:extLst>
              </p:cNvPr>
              <p:cNvSpPr txBox="1">
                <a:spLocks noRot="1" noChangeAspect="1" noMove="1" noResize="1" noEditPoints="1" noAdjustHandles="1" noChangeArrowheads="1" noChangeShapeType="1" noTextEdit="1"/>
              </p:cNvSpPr>
              <p:nvPr/>
            </p:nvSpPr>
            <p:spPr>
              <a:xfrm>
                <a:off x="727650" y="1381235"/>
                <a:ext cx="7900416" cy="461665"/>
              </a:xfrm>
              <a:prstGeom prst="rect">
                <a:avLst/>
              </a:prstGeom>
              <a:blipFill>
                <a:blip r:embed="rId3"/>
                <a:stretch>
                  <a:fillRect t="-2667" r="-77" b="-9333"/>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9FD9EB29-50EF-4428-8C63-92856813872F}"/>
              </a:ext>
            </a:extLst>
          </p:cNvPr>
          <p:cNvSpPr txBox="1"/>
          <p:nvPr/>
        </p:nvSpPr>
        <p:spPr>
          <a:xfrm>
            <a:off x="3333151" y="4830582"/>
            <a:ext cx="2689412" cy="276999"/>
          </a:xfrm>
          <a:prstGeom prst="rect">
            <a:avLst/>
          </a:prstGeom>
          <a:noFill/>
        </p:spPr>
        <p:txBody>
          <a:bodyPr wrap="square" rtlCol="0">
            <a:spAutoFit/>
          </a:bodyPr>
          <a:lstStyle/>
          <a:p>
            <a:pPr algn="ctr"/>
            <a:r>
              <a:rPr lang="en-US" sz="1200" b="1" dirty="0"/>
              <a:t>Fig. 1. Problem Configuration</a:t>
            </a:r>
            <a:endParaRPr lang="en-IN" sz="1200" b="1" dirty="0"/>
          </a:p>
        </p:txBody>
      </p:sp>
      <p:pic>
        <p:nvPicPr>
          <p:cNvPr id="10" name="Picture 9">
            <a:extLst>
              <a:ext uri="{FF2B5EF4-FFF2-40B4-BE49-F238E27FC236}">
                <a16:creationId xmlns:a16="http://schemas.microsoft.com/office/drawing/2014/main" id="{7F8947BF-029D-4DDD-BD04-1F2BEDC33B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67648" y="2076741"/>
            <a:ext cx="4420419" cy="2520000"/>
          </a:xfrm>
          <a:prstGeom prst="rect">
            <a:avLst/>
          </a:prstGeom>
          <a:noFill/>
          <a:ln>
            <a:noFill/>
          </a:ln>
        </p:spPr>
      </p:pic>
    </p:spTree>
    <p:extLst>
      <p:ext uri="{BB962C8B-B14F-4D97-AF65-F5344CB8AC3E}">
        <p14:creationId xmlns:p14="http://schemas.microsoft.com/office/powerpoint/2010/main" val="33903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696737" y="661523"/>
            <a:ext cx="7688700" cy="535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000" dirty="0"/>
              <a:t>Governing equations</a:t>
            </a:r>
            <a:endParaRPr sz="2000" dirty="0"/>
          </a:p>
        </p:txBody>
      </p:sp>
      <p:sp>
        <p:nvSpPr>
          <p:cNvPr id="19458" name="Rectangle 2"/>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2" name="Rectangle 6"/>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6" name="Rectangle 10"/>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8" name="Rectangle 12"/>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0" name="Rectangle 14"/>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4" name="Rectangle 18"/>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6" name="Rectangle 20"/>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8" name="Rectangle 22"/>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22" name="Google Shape;100;p18">
                <a:extLst>
                  <a:ext uri="{FF2B5EF4-FFF2-40B4-BE49-F238E27FC236}">
                    <a16:creationId xmlns:a16="http://schemas.microsoft.com/office/drawing/2014/main" id="{F373C660-D4D9-45A2-9FA7-CCF3A210FC85}"/>
                  </a:ext>
                </a:extLst>
              </p:cNvPr>
              <p:cNvSpPr txBox="1">
                <a:spLocks/>
              </p:cNvSpPr>
              <p:nvPr/>
            </p:nvSpPr>
            <p:spPr>
              <a:xfrm>
                <a:off x="696737" y="1354537"/>
                <a:ext cx="8222100" cy="4159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14300" indent="0" algn="just">
                  <a:lnSpc>
                    <a:spcPct val="107000"/>
                  </a:lnSpc>
                  <a:spcAft>
                    <a:spcPts val="800"/>
                  </a:spcAft>
                  <a:buFont typeface="Lato"/>
                  <a:buNone/>
                </a:pPr>
                <a:r>
                  <a:rPr lang="en-IN" sz="1200" dirty="0">
                    <a:solidFill>
                      <a:srgbClr val="000000"/>
                    </a:solidFill>
                    <a:latin typeface="+mn-lt"/>
                    <a:ea typeface="Calibri" panose="020F0502020204030204" pitchFamily="34" charset="0"/>
                    <a:cs typeface="Times New Roman" panose="02020603050405020304" pitchFamily="18" charset="0"/>
                  </a:rPr>
                  <a:t>The governing equations for mass, momentum and energy in laboratory frame are:    </a:t>
                </a:r>
                <a:endParaRPr lang="en-IN" sz="1200" dirty="0">
                  <a:latin typeface="+mn-lt"/>
                  <a:ea typeface="Calibri" panose="020F0502020204030204" pitchFamily="34" charset="0"/>
                  <a:cs typeface="Times New Roman" panose="02020603050405020304" pitchFamily="18" charset="0"/>
                </a:endParaRPr>
              </a:p>
              <a:p>
                <a:pPr marL="114300" indent="0" algn="just">
                  <a:lnSpc>
                    <a:spcPct val="107000"/>
                  </a:lnSpc>
                  <a:spcAft>
                    <a:spcPts val="800"/>
                  </a:spcAft>
                  <a:buFont typeface="Lato"/>
                  <a:buNone/>
                </a:pPr>
                <a:r>
                  <a:rPr lang="en-IN" sz="1200" dirty="0">
                    <a:solidFill>
                      <a:srgbClr val="000000"/>
                    </a:solidFill>
                    <a:latin typeface="+mn-lt"/>
                    <a:ea typeface="Calibri" panose="020F0502020204030204" pitchFamily="34" charset="0"/>
                    <a:cs typeface="Times New Roman" panose="02020603050405020304" pitchFamily="18" charset="0"/>
                  </a:rPr>
                  <a:t>Continuity equation:</a:t>
                </a:r>
                <a:endParaRPr lang="en-IN" sz="1200" dirty="0">
                  <a:latin typeface="+mn-lt"/>
                  <a:ea typeface="Calibri" panose="020F0502020204030204" pitchFamily="34" charset="0"/>
                  <a:cs typeface="Times New Roman" panose="02020603050405020304" pitchFamily="18" charset="0"/>
                </a:endParaRPr>
              </a:p>
              <a:p>
                <a:pPr marL="114300" indent="0">
                  <a:lnSpc>
                    <a:spcPct val="107000"/>
                  </a:lnSpc>
                  <a:spcAft>
                    <a:spcPts val="800"/>
                  </a:spcAft>
                  <a:buFont typeface="Lato"/>
                  <a:buNone/>
                </a:pPr>
                <a14:m>
                  <m:oMath xmlns:m="http://schemas.openxmlformats.org/officeDocument/2006/math">
                    <m:f>
                      <m:fPr>
                        <m:ctrlP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fPr>
                      <m:num>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𝑈</m:t>
                            </m:r>
                          </m:e>
                        </m:acc>
                      </m:num>
                      <m:den>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den>
                    </m:f>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f>
                      <m:fPr>
                        <m:ctrlP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fPr>
                      <m:num>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𝑉</m:t>
                            </m:r>
                          </m:e>
                        </m:acc>
                      </m:num>
                      <m:den>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den>
                    </m:f>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0</m:t>
                    </m:r>
                  </m:oMath>
                </a14:m>
                <a:r>
                  <a:rPr lang="ar-AE" sz="1200" dirty="0">
                    <a:solidFill>
                      <a:srgbClr val="000000"/>
                    </a:solidFill>
                    <a:latin typeface="+mn-lt"/>
                    <a:ea typeface="Times New Roman" panose="02020603050405020304" pitchFamily="18" charset="0"/>
                    <a:cs typeface="Times New Roman" panose="02020603050405020304" pitchFamily="18" charset="0"/>
                  </a:rPr>
                  <a:t>                                                             </a:t>
                </a:r>
                <a:r>
                  <a:rPr lang="en-US" sz="1200" dirty="0">
                    <a:solidFill>
                      <a:srgbClr val="000000"/>
                    </a:solidFill>
                    <a:latin typeface="+mn-lt"/>
                    <a:ea typeface="Times New Roman" panose="02020603050405020304" pitchFamily="18" charset="0"/>
                    <a:cs typeface="Times New Roman" panose="02020603050405020304" pitchFamily="18" charset="0"/>
                  </a:rPr>
                  <a:t>   					         (1)</a:t>
                </a:r>
                <a:r>
                  <a:rPr lang="ar-AE" sz="1200" dirty="0">
                    <a:solidFill>
                      <a:srgbClr val="000000"/>
                    </a:solidFill>
                    <a:latin typeface="+mn-lt"/>
                    <a:ea typeface="Times New Roman" panose="02020603050405020304" pitchFamily="18" charset="0"/>
                    <a:cs typeface="Times New Roman" panose="02020603050405020304" pitchFamily="18" charset="0"/>
                  </a:rPr>
                  <a:t>    </a:t>
                </a:r>
                <a:endParaRPr lang="en-US" sz="1200" dirty="0">
                  <a:solidFill>
                    <a:srgbClr val="000000"/>
                  </a:solidFill>
                  <a:latin typeface="+mn-lt"/>
                  <a:ea typeface="Times New Roman" panose="02020603050405020304" pitchFamily="18" charset="0"/>
                  <a:cs typeface="Times New Roman" panose="02020603050405020304" pitchFamily="18" charset="0"/>
                </a:endParaRPr>
              </a:p>
              <a:p>
                <a:pPr marL="114300" indent="0" algn="just">
                  <a:lnSpc>
                    <a:spcPct val="107000"/>
                  </a:lnSpc>
                  <a:spcAft>
                    <a:spcPts val="800"/>
                  </a:spcAft>
                  <a:buFont typeface="Lato"/>
                  <a:buNone/>
                </a:pPr>
                <a:r>
                  <a:rPr lang="ar-AE" sz="1200" dirty="0">
                    <a:solidFill>
                      <a:srgbClr val="000000"/>
                    </a:solidFill>
                    <a:latin typeface="+mn-lt"/>
                    <a:ea typeface="Times New Roman" panose="02020603050405020304" pitchFamily="18" charset="0"/>
                    <a:cs typeface="Times New Roman" panose="02020603050405020304" pitchFamily="18" charset="0"/>
                  </a:rPr>
                  <a:t>                                                            </a:t>
                </a:r>
                <a:endParaRPr lang="ar-AE" sz="1200" dirty="0">
                  <a:latin typeface="+mn-lt"/>
                  <a:ea typeface="Calibri" panose="020F0502020204030204" pitchFamily="34" charset="0"/>
                  <a:cs typeface="Times New Roman" panose="02020603050405020304" pitchFamily="18" charset="0"/>
                </a:endParaRPr>
              </a:p>
              <a:p>
                <a:pPr marL="114300" indent="0" algn="just">
                  <a:lnSpc>
                    <a:spcPct val="107000"/>
                  </a:lnSpc>
                  <a:spcAft>
                    <a:spcPts val="800"/>
                  </a:spcAft>
                  <a:buFont typeface="Lato"/>
                  <a:buNone/>
                </a:pPr>
                <a:r>
                  <a:rPr lang="en-IN" sz="1200" dirty="0">
                    <a:solidFill>
                      <a:srgbClr val="000000"/>
                    </a:solidFill>
                    <a:latin typeface="+mn-lt"/>
                    <a:ea typeface="Times New Roman" panose="02020603050405020304" pitchFamily="18" charset="0"/>
                    <a:cs typeface="Times New Roman" panose="02020603050405020304" pitchFamily="18" charset="0"/>
                  </a:rPr>
                  <a:t>Momentum equation in x-direction:</a:t>
                </a:r>
                <a:endParaRPr lang="en-IN" sz="1200" dirty="0">
                  <a:latin typeface="+mn-lt"/>
                  <a:ea typeface="Calibri" panose="020F0502020204030204" pitchFamily="34" charset="0"/>
                  <a:cs typeface="Times New Roman" panose="02020603050405020304" pitchFamily="18" charset="0"/>
                </a:endParaRPr>
              </a:p>
              <a:p>
                <a:pPr marL="114300" indent="0">
                  <a:buFont typeface="Lato"/>
                  <a:buNone/>
                </a:pPr>
                <a14:m>
                  <m:oMath xmlns:m="http://schemas.openxmlformats.org/officeDocument/2006/math">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𝜌</m:t>
                    </m:r>
                    <m:d>
                      <m:d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𝑈</m:t>
                                </m:r>
                              </m:e>
                            </m:acc>
                          </m:num>
                          <m:den>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e>
                            </m:acc>
                          </m:den>
                        </m:f>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𝑈</m:t>
                            </m:r>
                          </m:e>
                        </m:acc>
                        <m:f>
                          <m:f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𝑈</m:t>
                                </m:r>
                              </m:e>
                            </m:acc>
                          </m:num>
                          <m:den>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den>
                        </m:f>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𝑉</m:t>
                            </m:r>
                          </m:e>
                        </m:acc>
                        <m:f>
                          <m:f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𝑈</m:t>
                                </m:r>
                              </m:e>
                            </m:acc>
                          </m:num>
                          <m:den>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den>
                        </m:f>
                      </m:e>
                    </m:d>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𝑃</m:t>
                            </m:r>
                          </m:e>
                        </m:acc>
                      </m:num>
                      <m:den>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den>
                    </m:f>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ar-AE" sz="1200" i="1">
                                    <a:solidFill>
                                      <a:srgbClr val="000000"/>
                                    </a:solidFill>
                                    <a:latin typeface="Cambria Math" panose="02040503050406030204" pitchFamily="18" charset="0"/>
                                  </a:rPr>
                                </m:ctrlPr>
                              </m:sSubPr>
                              <m:e>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𝜏</m:t>
                                    </m:r>
                                  </m:e>
                                </m:acc>
                              </m:e>
                              <m:sub>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sub>
                            </m:sSub>
                          </m:num>
                          <m:den>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den>
                        </m:f>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ar-AE" sz="1200" i="1">
                                    <a:solidFill>
                                      <a:srgbClr val="000000"/>
                                    </a:solidFill>
                                    <a:latin typeface="Cambria Math" panose="02040503050406030204" pitchFamily="18" charset="0"/>
                                  </a:rPr>
                                </m:ctrlPr>
                              </m:sSubPr>
                              <m:e>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𝜏</m:t>
                                    </m:r>
                                  </m:e>
                                </m:acc>
                              </m:e>
                              <m:sub>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sub>
                            </m:sSub>
                          </m:num>
                          <m:den>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den>
                        </m:f>
                      </m:e>
                    </m:d>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𝜌</m:t>
                        </m:r>
                      </m:e>
                      <m:sub>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𝑒</m:t>
                        </m:r>
                      </m:sub>
                    </m:sSub>
                    <m:sSub>
                      <m:sSub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ar-AE" sz="1200" dirty="0">
                    <a:solidFill>
                      <a:srgbClr val="000000"/>
                    </a:solidFill>
                    <a:latin typeface="+mn-lt"/>
                    <a:ea typeface="Times New Roman" panose="02020603050405020304" pitchFamily="18" charset="0"/>
                  </a:rPr>
                  <a:t> </a:t>
                </a:r>
                <a:r>
                  <a:rPr lang="en-US" sz="1200" dirty="0">
                    <a:solidFill>
                      <a:srgbClr val="000000"/>
                    </a:solidFill>
                    <a:latin typeface="+mn-lt"/>
                    <a:ea typeface="Times New Roman" panose="02020603050405020304" pitchFamily="18" charset="0"/>
                  </a:rPr>
                  <a:t>					         (2)</a:t>
                </a:r>
              </a:p>
              <a:p>
                <a:pPr marL="114300" indent="0">
                  <a:buFont typeface="Lato"/>
                  <a:buNone/>
                </a:pPr>
                <a:endParaRPr lang="ar-AE" sz="1200" dirty="0">
                  <a:solidFill>
                    <a:srgbClr val="000000"/>
                  </a:solidFill>
                  <a:latin typeface="+mn-lt"/>
                  <a:ea typeface="Times New Roman" panose="02020603050405020304" pitchFamily="18" charset="0"/>
                </a:endParaRPr>
              </a:p>
              <a:p>
                <a:pPr marL="114300" indent="0">
                  <a:buFont typeface="Lato"/>
                  <a:buNone/>
                </a:pPr>
                <a:endParaRPr lang="ar-AE" sz="1200" dirty="0">
                  <a:solidFill>
                    <a:srgbClr val="000000"/>
                  </a:solidFill>
                  <a:latin typeface="+mn-lt"/>
                  <a:ea typeface="Times New Roman" panose="02020603050405020304" pitchFamily="18" charset="0"/>
                </a:endParaRPr>
              </a:p>
              <a:p>
                <a:pPr marL="114300" indent="0" algn="just">
                  <a:lnSpc>
                    <a:spcPct val="107000"/>
                  </a:lnSpc>
                  <a:spcAft>
                    <a:spcPts val="800"/>
                  </a:spcAft>
                  <a:buFont typeface="Lato"/>
                  <a:buNone/>
                </a:pPr>
                <a:r>
                  <a:rPr lang="en-IN" sz="1200" dirty="0">
                    <a:solidFill>
                      <a:srgbClr val="000000"/>
                    </a:solidFill>
                    <a:latin typeface="+mn-lt"/>
                    <a:ea typeface="Times New Roman" panose="02020603050405020304" pitchFamily="18" charset="0"/>
                    <a:cs typeface="Times New Roman" panose="02020603050405020304" pitchFamily="18" charset="0"/>
                  </a:rPr>
                  <a:t>Momentum equation in y-direction:</a:t>
                </a:r>
                <a:endParaRPr lang="en-IN" sz="1200" dirty="0">
                  <a:latin typeface="+mn-lt"/>
                  <a:ea typeface="Calibri" panose="020F0502020204030204" pitchFamily="34" charset="0"/>
                  <a:cs typeface="Times New Roman" panose="02020603050405020304" pitchFamily="18" charset="0"/>
                </a:endParaRPr>
              </a:p>
              <a:p>
                <a:pPr marL="114300" indent="0">
                  <a:buFont typeface="Lato"/>
                  <a:buNone/>
                </a:pPr>
                <a14:m>
                  <m:oMath xmlns:m="http://schemas.openxmlformats.org/officeDocument/2006/math">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𝜌</m:t>
                    </m:r>
                    <m:d>
                      <m:d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𝑉</m:t>
                                </m:r>
                              </m:e>
                            </m:acc>
                          </m:num>
                          <m:den>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e>
                            </m:acc>
                          </m:den>
                        </m:f>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𝑈</m:t>
                            </m:r>
                          </m:e>
                        </m:acc>
                        <m:f>
                          <m:f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𝑉</m:t>
                                </m:r>
                              </m:e>
                            </m:acc>
                          </m:num>
                          <m:den>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den>
                        </m:f>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𝑉</m:t>
                            </m:r>
                          </m:e>
                        </m:acc>
                        <m:f>
                          <m:f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𝑉</m:t>
                                </m:r>
                              </m:e>
                            </m:acc>
                          </m:num>
                          <m:den>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den>
                        </m:f>
                      </m:e>
                    </m:d>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𝑃</m:t>
                            </m:r>
                          </m:e>
                        </m:acc>
                      </m:num>
                      <m:den>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den>
                    </m:f>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ar-AE" sz="1200" i="1">
                                    <a:solidFill>
                                      <a:srgbClr val="000000"/>
                                    </a:solidFill>
                                    <a:latin typeface="Cambria Math" panose="02040503050406030204" pitchFamily="18" charset="0"/>
                                  </a:rPr>
                                </m:ctrlPr>
                              </m:sSubPr>
                              <m:e>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𝜏</m:t>
                                    </m:r>
                                  </m:e>
                                </m:acc>
                              </m:e>
                              <m:sub>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sub>
                            </m:sSub>
                          </m:num>
                          <m:den>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den>
                        </m:f>
                        <m: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ar-AE"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ar-AE" sz="1200" i="1">
                                    <a:solidFill>
                                      <a:srgbClr val="000000"/>
                                    </a:solidFill>
                                    <a:latin typeface="Cambria Math" panose="02040503050406030204" pitchFamily="18" charset="0"/>
                                  </a:rPr>
                                </m:ctrlPr>
                              </m:sSubPr>
                              <m:e>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𝜏</m:t>
                                    </m:r>
                                  </m:e>
                                </m:acc>
                              </m:e>
                              <m:sub>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sub>
                            </m:sSub>
                          </m:num>
                          <m:den>
                            <m:r>
                              <a:rPr lang="ar-AE"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ar-AE" sz="1200" i="1">
                                    <a:solidFill>
                                      <a:srgbClr val="000000"/>
                                    </a:solidFill>
                                    <a:latin typeface="Cambria Math" panose="02040503050406030204" pitchFamily="18" charset="0"/>
                                  </a:rPr>
                                </m:ctrlPr>
                              </m:accPr>
                              <m:e>
                                <m:r>
                                  <a:rPr lang="ar-AE"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den>
                        </m:f>
                      </m:e>
                    </m:d>
                  </m:oMath>
                </a14:m>
                <a:r>
                  <a:rPr lang="ar-AE" sz="1200" dirty="0">
                    <a:solidFill>
                      <a:srgbClr val="000000"/>
                    </a:solidFill>
                    <a:latin typeface="+mn-lt"/>
                    <a:ea typeface="Times New Roman" panose="02020603050405020304" pitchFamily="18" charset="0"/>
                  </a:rPr>
                  <a:t> </a:t>
                </a:r>
                <a:r>
                  <a:rPr lang="en-US" sz="1200" dirty="0">
                    <a:solidFill>
                      <a:srgbClr val="000000"/>
                    </a:solidFill>
                    <a:latin typeface="+mn-lt"/>
                    <a:ea typeface="Times New Roman" panose="02020603050405020304" pitchFamily="18" charset="0"/>
                  </a:rPr>
                  <a:t>					        (3)</a:t>
                </a:r>
                <a:endParaRPr lang="ar-AE" sz="1200" dirty="0">
                  <a:latin typeface="+mn-lt"/>
                  <a:ea typeface="Roboto" panose="02000000000000000000" pitchFamily="2" charset="0"/>
                </a:endParaRPr>
              </a:p>
              <a:p>
                <a:pPr marL="0" indent="0">
                  <a:spcAft>
                    <a:spcPts val="1600"/>
                  </a:spcAft>
                  <a:buFont typeface="Lato"/>
                  <a:buNone/>
                </a:pPr>
                <a:endParaRPr lang="ar-AE" sz="1200" dirty="0">
                  <a:latin typeface="+mn-lt"/>
                  <a:ea typeface="Roboto" panose="02000000000000000000" pitchFamily="2" charset="0"/>
                </a:endParaRPr>
              </a:p>
              <a:p>
                <a:pPr marL="0" indent="0">
                  <a:spcAft>
                    <a:spcPts val="1600"/>
                  </a:spcAft>
                  <a:buFont typeface="Lato"/>
                  <a:buNone/>
                </a:pPr>
                <a:endParaRPr lang="ar-AE" sz="1200" dirty="0">
                  <a:latin typeface="+mn-lt"/>
                  <a:ea typeface="Roboto" panose="02000000000000000000" pitchFamily="2" charset="0"/>
                </a:endParaRPr>
              </a:p>
              <a:p>
                <a:pPr marL="0" indent="0">
                  <a:spcAft>
                    <a:spcPts val="1600"/>
                  </a:spcAft>
                  <a:buFont typeface="Lato"/>
                  <a:buNone/>
                </a:pPr>
                <a:endParaRPr lang="ar-AE" sz="1200" dirty="0">
                  <a:latin typeface="+mn-lt"/>
                  <a:ea typeface="Roboto" panose="02000000000000000000" pitchFamily="2" charset="0"/>
                </a:endParaRPr>
              </a:p>
            </p:txBody>
          </p:sp>
        </mc:Choice>
        <mc:Fallback xmlns="">
          <p:sp>
            <p:nvSpPr>
              <p:cNvPr id="22" name="Google Shape;100;p18">
                <a:extLst>
                  <a:ext uri="{FF2B5EF4-FFF2-40B4-BE49-F238E27FC236}">
                    <a16:creationId xmlns:a16="http://schemas.microsoft.com/office/drawing/2014/main" id="{F373C660-D4D9-45A2-9FA7-CCF3A210FC85}"/>
                  </a:ext>
                </a:extLst>
              </p:cNvPr>
              <p:cNvSpPr txBox="1">
                <a:spLocks noRot="1" noChangeAspect="1" noMove="1" noResize="1" noEditPoints="1" noAdjustHandles="1" noChangeArrowheads="1" noChangeShapeType="1" noTextEdit="1"/>
              </p:cNvSpPr>
              <p:nvPr/>
            </p:nvSpPr>
            <p:spPr>
              <a:xfrm>
                <a:off x="696737" y="1354537"/>
                <a:ext cx="8222100" cy="4159005"/>
              </a:xfrm>
              <a:prstGeom prst="rect">
                <a:avLst/>
              </a:prstGeom>
              <a:blipFill>
                <a:blip r:embed="rId3"/>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74620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9" name="Rectangle 8">
            <a:extLst>
              <a:ext uri="{FF2B5EF4-FFF2-40B4-BE49-F238E27FC236}">
                <a16:creationId xmlns:a16="http://schemas.microsoft.com/office/drawing/2014/main" id="{33BA2FD2-0DCC-424C-B7EF-31037C3C1EB9}"/>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26" name="Rectangle 2">
            <a:extLst>
              <a:ext uri="{FF2B5EF4-FFF2-40B4-BE49-F238E27FC236}">
                <a16:creationId xmlns:a16="http://schemas.microsoft.com/office/drawing/2014/main" id="{6B496CFC-5524-4948-AFEE-937B391B91A6}"/>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4">
            <a:extLst>
              <a:ext uri="{FF2B5EF4-FFF2-40B4-BE49-F238E27FC236}">
                <a16:creationId xmlns:a16="http://schemas.microsoft.com/office/drawing/2014/main" id="{0CF88346-0F98-4EA8-912C-28F198F02CD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6">
            <a:extLst>
              <a:ext uri="{FF2B5EF4-FFF2-40B4-BE49-F238E27FC236}">
                <a16:creationId xmlns:a16="http://schemas.microsoft.com/office/drawing/2014/main" id="{E7201857-E3DE-47CB-A5FF-70512E2DA9AB}"/>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8">
            <a:extLst>
              <a:ext uri="{FF2B5EF4-FFF2-40B4-BE49-F238E27FC236}">
                <a16:creationId xmlns:a16="http://schemas.microsoft.com/office/drawing/2014/main" id="{A294226B-4005-4530-95E0-6F8D1D039D59}"/>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10">
            <a:extLst>
              <a:ext uri="{FF2B5EF4-FFF2-40B4-BE49-F238E27FC236}">
                <a16:creationId xmlns:a16="http://schemas.microsoft.com/office/drawing/2014/main" id="{636CAD6E-F4C9-4A54-80C7-10AEF8A2A60C}"/>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12">
            <a:extLst>
              <a:ext uri="{FF2B5EF4-FFF2-40B4-BE49-F238E27FC236}">
                <a16:creationId xmlns:a16="http://schemas.microsoft.com/office/drawing/2014/main" id="{609B4002-AC29-4A0D-A454-604001C29B1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7" name="Google Shape;107;p19">
                <a:extLst>
                  <a:ext uri="{FF2B5EF4-FFF2-40B4-BE49-F238E27FC236}">
                    <a16:creationId xmlns:a16="http://schemas.microsoft.com/office/drawing/2014/main" id="{5572D01D-2F91-4CBF-970E-60F53E203D27}"/>
                  </a:ext>
                </a:extLst>
              </p:cNvPr>
              <p:cNvSpPr txBox="1">
                <a:spLocks/>
              </p:cNvSpPr>
              <p:nvPr/>
            </p:nvSpPr>
            <p:spPr>
              <a:xfrm>
                <a:off x="439336" y="770000"/>
                <a:ext cx="8338904" cy="4158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14300" indent="0" algn="just">
                  <a:lnSpc>
                    <a:spcPct val="107000"/>
                  </a:lnSpc>
                  <a:spcAft>
                    <a:spcPts val="800"/>
                  </a:spcAft>
                  <a:buFont typeface="Lato"/>
                  <a:buNone/>
                </a:pPr>
                <a:r>
                  <a:rPr lang="en-IN" sz="1200" dirty="0">
                    <a:solidFill>
                      <a:srgbClr val="000000"/>
                    </a:solidFill>
                    <a:latin typeface="+mn-lt"/>
                    <a:ea typeface="Times New Roman" panose="02020603050405020304" pitchFamily="18" charset="0"/>
                    <a:cs typeface="Times New Roman" panose="02020603050405020304" pitchFamily="18" charset="0"/>
                  </a:rPr>
                  <a:t>Energy equation:</a:t>
                </a:r>
                <a:endParaRPr lang="en-IN" sz="1200" dirty="0">
                  <a:latin typeface="+mn-lt"/>
                  <a:ea typeface="Calibri" panose="020F0502020204030204" pitchFamily="34" charset="0"/>
                  <a:cs typeface="Times New Roman" panose="02020603050405020304" pitchFamily="18" charset="0"/>
                </a:endParaRPr>
              </a:p>
              <a:p>
                <a:pPr marL="114300" indent="0" algn="just">
                  <a:lnSpc>
                    <a:spcPct val="107000"/>
                  </a:lnSpc>
                  <a:spcAft>
                    <a:spcPts val="800"/>
                  </a:spcAft>
                  <a:buFont typeface="Lato"/>
                  <a:buNone/>
                </a:pPr>
                <a:r>
                  <a:rPr lang="en-IN" sz="1200" dirty="0">
                    <a:solidFill>
                      <a:srgbClr val="000000"/>
                    </a:solidFill>
                    <a:latin typeface="+mn-lt"/>
                    <a:ea typeface="Calibri" panose="020F0502020204030204" pitchFamily="34" charset="0"/>
                    <a:cs typeface="Times New Roman" panose="02020603050405020304" pitchFamily="18" charset="0"/>
                  </a:rPr>
                  <a:t> </a:t>
                </a:r>
                <a14:m>
                  <m:oMath xmlns:m="http://schemas.openxmlformats.org/officeDocument/2006/math">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𝜌</m:t>
                    </m:r>
                    <m:sSub>
                      <m:sSub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m:t>
                        </m:r>
                      </m:e>
                      <m:sub>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𝑃</m:t>
                        </m:r>
                      </m:sub>
                    </m:sSub>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m:t>
                                </m:r>
                              </m:e>
                            </m:acc>
                          </m:num>
                          <m:den>
                            <m:r>
                              <a:rPr lang="en-IN"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e>
                            </m:acc>
                          </m:den>
                        </m:f>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𝑈</m:t>
                            </m:r>
                          </m:e>
                        </m:acc>
                        <m:f>
                          <m:fPr>
                            <m:ctrlP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m:t>
                                </m:r>
                              </m:e>
                            </m:acc>
                          </m:num>
                          <m:den>
                            <m:r>
                              <a:rPr lang="en-IN"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den>
                        </m:f>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𝑉</m:t>
                            </m:r>
                          </m:e>
                        </m:acc>
                        <m:f>
                          <m:fPr>
                            <m:ctrlP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m:t>
                                </m:r>
                              </m:e>
                            </m:acc>
                          </m:num>
                          <m:den>
                            <m:r>
                              <a:rPr lang="en-IN"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den>
                        </m:f>
                      </m:e>
                    </m:d>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𝑘</m:t>
                    </m:r>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pPr>
                              <m:e>
                                <m:r>
                                  <a:rPr lang="en-IN" sz="120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e>
                              <m:sup>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up>
                            </m:sSup>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m:t>
                                </m:r>
                              </m:e>
                            </m:acc>
                          </m:num>
                          <m:den>
                            <m:r>
                              <a:rPr lang="en-IN" sz="120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e>
                              <m:sup>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up>
                            </m:sSup>
                          </m:den>
                        </m:f>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pPr>
                              <m:e>
                                <m:r>
                                  <a:rPr lang="en-IN" sz="120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e>
                              <m:sup>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up>
                            </m:sSup>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m:t>
                                </m:r>
                              </m:e>
                            </m:acc>
                          </m:num>
                          <m:den>
                            <m:r>
                              <a:rPr lang="en-IN" sz="120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e>
                              <m:sup>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up>
                            </m:sSup>
                          </m:den>
                        </m:f>
                      </m:e>
                    </m:d>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𝑈</m:t>
                                </m:r>
                              </m:e>
                            </m:acc>
                          </m:num>
                          <m:den>
                            <m:r>
                              <a:rPr lang="en-IN"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den>
                        </m:f>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𝜏</m:t>
                                    </m:r>
                                  </m:e>
                                </m:acc>
                              </m:e>
                              <m:sub>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sub>
                            </m:sSub>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𝜏</m:t>
                                    </m:r>
                                  </m:e>
                                </m:acc>
                              </m:e>
                              <m:sub>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sub>
                            </m:sSub>
                          </m:e>
                        </m:d>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𝑈</m:t>
                                    </m:r>
                                  </m:e>
                                </m:acc>
                              </m:num>
                              <m:den>
                                <m:r>
                                  <a:rPr lang="en-IN"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den>
                            </m:f>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𝑉</m:t>
                                    </m:r>
                                  </m:e>
                                </m:acc>
                              </m:num>
                              <m:den>
                                <m:r>
                                  <a:rPr lang="en-IN" sz="12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den>
                            </m:f>
                          </m:e>
                        </m:d>
                        <m:sSub>
                          <m:sSub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𝜏</m:t>
                                </m:r>
                              </m:e>
                            </m:acc>
                          </m:e>
                          <m:sub>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sub>
                        </m:sSub>
                      </m:e>
                    </m:d>
                  </m:oMath>
                </a14:m>
                <a:r>
                  <a:rPr lang="en-IN" sz="1200" dirty="0">
                    <a:solidFill>
                      <a:srgbClr val="000000"/>
                    </a:solidFill>
                    <a:latin typeface="+mn-lt"/>
                    <a:ea typeface="Times New Roman" panose="02020603050405020304" pitchFamily="18" charset="0"/>
                    <a:cs typeface="Times New Roman" panose="02020603050405020304" pitchFamily="18" charset="0"/>
                  </a:rPr>
                  <a:t>                     		           (4)      </a:t>
                </a:r>
                <a:endParaRPr lang="en-IN" sz="1200" dirty="0">
                  <a:latin typeface="+mn-lt"/>
                  <a:ea typeface="Calibri" panose="020F0502020204030204" pitchFamily="34" charset="0"/>
                  <a:cs typeface="Times New Roman" panose="02020603050405020304" pitchFamily="18" charset="0"/>
                </a:endParaRPr>
              </a:p>
              <a:p>
                <a:pPr marL="114300" indent="0" algn="just">
                  <a:lnSpc>
                    <a:spcPct val="107000"/>
                  </a:lnSpc>
                  <a:spcAft>
                    <a:spcPts val="800"/>
                  </a:spcAft>
                  <a:buFont typeface="Lato"/>
                  <a:buNone/>
                </a:pPr>
                <a:r>
                  <a:rPr lang="en-IN" sz="1200" dirty="0">
                    <a:solidFill>
                      <a:srgbClr val="000000"/>
                    </a:solidFill>
                    <a:latin typeface="+mn-lt"/>
                    <a:ea typeface="Calibri" panose="020F0502020204030204" pitchFamily="34" charset="0"/>
                    <a:cs typeface="Times New Roman" panose="02020603050405020304" pitchFamily="18" charset="0"/>
                  </a:rPr>
                  <a:t>Stress tensor for Powell Eyring fluid is given by ,</a:t>
                </a:r>
                <a:endParaRPr lang="en-IN" sz="1200" dirty="0">
                  <a:latin typeface="+mn-lt"/>
                  <a:ea typeface="Calibri" panose="020F0502020204030204" pitchFamily="34" charset="0"/>
                  <a:cs typeface="Times New Roman" panose="02020603050405020304" pitchFamily="18" charset="0"/>
                </a:endParaRPr>
              </a:p>
              <a:p>
                <a:pPr marL="114300" indent="0">
                  <a:buFont typeface="Lato"/>
                  <a:buNone/>
                </a:pPr>
                <a14:m>
                  <m:oMath xmlns:m="http://schemas.openxmlformats.org/officeDocument/2006/math">
                    <m:sSub>
                      <m:sSubPr>
                        <m:ctrlPr>
                          <a:rPr lang="en-IN" sz="1200" i="1">
                            <a:solidFill>
                              <a:srgbClr val="000000"/>
                            </a:solidFill>
                            <a:latin typeface="Cambria Math" panose="02040503050406030204" pitchFamily="18" charset="0"/>
                            <a:cs typeface="Times New Roman" panose="02020603050405020304" pitchFamily="18" charset="0"/>
                          </a:rPr>
                        </m:ctrlPr>
                      </m:sSubPr>
                      <m:e>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𝜏</m:t>
                        </m:r>
                      </m:e>
                      <m:sub>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𝑥𝑦</m:t>
                        </m:r>
                      </m:sub>
                    </m:sSub>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𝜇</m:t>
                    </m:r>
                    <m:f>
                      <m:fPr>
                        <m:ctrlPr>
                          <a:rPr lang="en-IN" sz="1200" i="1">
                            <a:solidFill>
                              <a:srgbClr val="000000"/>
                            </a:solidFill>
                            <a:latin typeface="Cambria Math" panose="02040503050406030204" pitchFamily="18" charset="0"/>
                            <a:cs typeface="Times New Roman" panose="02020603050405020304" pitchFamily="18" charset="0"/>
                          </a:rPr>
                        </m:ctrlPr>
                      </m:fPr>
                      <m:num>
                        <m:r>
                          <a:rPr lang="en-IN" sz="120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𝑢</m:t>
                        </m:r>
                      </m:num>
                      <m:den>
                        <m:r>
                          <a:rPr lang="en-IN" sz="120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𝑦</m:t>
                        </m:r>
                      </m:den>
                    </m:f>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latin typeface="Cambria Math" panose="02040503050406030204" pitchFamily="18" charset="0"/>
                            <a:cs typeface="Times New Roman" panose="02020603050405020304" pitchFamily="18" charset="0"/>
                          </a:rPr>
                        </m:ctrlPr>
                      </m:fPr>
                      <m:num>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num>
                      <m:den>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𝐵</m:t>
                        </m:r>
                      </m:den>
                    </m:f>
                    <m:sSup>
                      <m:sSupPr>
                        <m:ctrlPr>
                          <a:rPr lang="en-IN" sz="1200" i="1">
                            <a:solidFill>
                              <a:srgbClr val="000000"/>
                            </a:solidFill>
                            <a:latin typeface="Cambria Math" panose="02040503050406030204" pitchFamily="18" charset="0"/>
                            <a:cs typeface="Times New Roman" panose="02020603050405020304" pitchFamily="18" charset="0"/>
                          </a:rPr>
                        </m:ctrlPr>
                      </m:sSupPr>
                      <m:e>
                        <m:r>
                          <m:rPr>
                            <m:sty m:val="p"/>
                          </m:rPr>
                          <a:rPr lang="en-IN" sz="1200">
                            <a:solidFill>
                              <a:srgbClr val="000000"/>
                            </a:solidFill>
                            <a:latin typeface="Cambria Math" panose="02040503050406030204" pitchFamily="18" charset="0"/>
                            <a:ea typeface="Calibri" panose="020F0502020204030204" pitchFamily="34" charset="0"/>
                            <a:cs typeface="Times New Roman" panose="02020603050405020304" pitchFamily="18" charset="0"/>
                          </a:rPr>
                          <m:t>sinh</m:t>
                        </m:r>
                      </m:e>
                      <m:sup>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p>
                    </m:sSup>
                    <m:d>
                      <m:dPr>
                        <m:ctrlPr>
                          <a:rPr lang="en-IN" sz="1200" i="1">
                            <a:solidFill>
                              <a:srgbClr val="000000"/>
                            </a:solidFill>
                            <a:latin typeface="Cambria Math" panose="02040503050406030204" pitchFamily="18" charset="0"/>
                            <a:cs typeface="Times New Roman" panose="02020603050405020304" pitchFamily="18" charset="0"/>
                          </a:rPr>
                        </m:ctrlPr>
                      </m:dPr>
                      <m:e>
                        <m:f>
                          <m:fPr>
                            <m:ctrlPr>
                              <a:rPr lang="en-IN" sz="1200" i="1">
                                <a:solidFill>
                                  <a:srgbClr val="000000"/>
                                </a:solidFill>
                                <a:latin typeface="Cambria Math" panose="02040503050406030204" pitchFamily="18" charset="0"/>
                                <a:cs typeface="Times New Roman" panose="02020603050405020304" pitchFamily="18" charset="0"/>
                              </a:rPr>
                            </m:ctrlPr>
                          </m:fPr>
                          <m:num>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num>
                          <m:den>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𝐶</m:t>
                            </m:r>
                          </m:den>
                        </m:f>
                        <m:f>
                          <m:fPr>
                            <m:ctrlPr>
                              <a:rPr lang="en-IN" sz="1200" i="1">
                                <a:solidFill>
                                  <a:srgbClr val="000000"/>
                                </a:solidFill>
                                <a:latin typeface="Cambria Math" panose="02040503050406030204" pitchFamily="18" charset="0"/>
                                <a:cs typeface="Times New Roman" panose="02020603050405020304" pitchFamily="18" charset="0"/>
                              </a:rPr>
                            </m:ctrlPr>
                          </m:fPr>
                          <m:num>
                            <m:r>
                              <a:rPr lang="en-IN" sz="120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𝑢</m:t>
                            </m:r>
                          </m:num>
                          <m:den>
                            <m:r>
                              <a:rPr lang="en-IN" sz="120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𝑦</m:t>
                            </m:r>
                          </m:den>
                        </m:f>
                      </m:e>
                    </m:d>
                  </m:oMath>
                </a14:m>
                <a:r>
                  <a:rPr lang="en-IN" sz="1200" dirty="0">
                    <a:solidFill>
                      <a:srgbClr val="000000"/>
                    </a:solidFill>
                    <a:latin typeface="+mn-lt"/>
                    <a:ea typeface="Times New Roman" panose="02020603050405020304" pitchFamily="18" charset="0"/>
                  </a:rPr>
                  <a:t> 						          (5)</a:t>
                </a:r>
              </a:p>
              <a:p>
                <a:pPr marL="146050" indent="0">
                  <a:buNone/>
                </a:pPr>
                <a:r>
                  <a:rPr lang="en-IN" sz="1200" dirty="0">
                    <a:solidFill>
                      <a:schemeClr val="bg2"/>
                    </a:solidFill>
                    <a:effectLst/>
                    <a:latin typeface="+mn-lt"/>
                    <a:ea typeface="Calibri" panose="020F0502020204030204" pitchFamily="34" charset="0"/>
                  </a:rPr>
                  <a:t>Assuming </a:t>
                </a:r>
                <a14:m>
                  <m:oMath xmlns:m="http://schemas.openxmlformats.org/officeDocument/2006/math">
                    <m:d>
                      <m:dPr>
                        <m:begChr m:val="|"/>
                        <m:endChr m:val="|"/>
                        <m:ctrlPr>
                          <a:rPr lang="en-IN" sz="1200" i="1">
                            <a:solidFill>
                              <a:schemeClr val="bg2"/>
                            </a:solidFill>
                            <a:effectLst/>
                            <a:latin typeface="Cambria Math" panose="02040503050406030204" pitchFamily="18" charset="0"/>
                            <a:cs typeface="Times New Roman" panose="02020603050405020304" pitchFamily="18" charset="0"/>
                          </a:rPr>
                        </m:ctrlPr>
                      </m:dPr>
                      <m:e>
                        <m:f>
                          <m:fPr>
                            <m:ctrlPr>
                              <a:rPr lang="en-IN" sz="1200" i="1">
                                <a:solidFill>
                                  <a:schemeClr val="bg2"/>
                                </a:solidFill>
                                <a:effectLst/>
                                <a:latin typeface="Cambria Math" panose="02040503050406030204" pitchFamily="18" charset="0"/>
                                <a:cs typeface="Times New Roman" panose="02020603050405020304" pitchFamily="18" charset="0"/>
                              </a:rPr>
                            </m:ctrlPr>
                          </m:fPr>
                          <m:num>
                            <m: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𝐶</m:t>
                            </m:r>
                          </m:den>
                        </m:f>
                        <m:f>
                          <m:fPr>
                            <m:ctrlPr>
                              <a:rPr lang="en-IN" sz="1200" i="1">
                                <a:solidFill>
                                  <a:schemeClr val="bg2"/>
                                </a:solidFill>
                                <a:effectLst/>
                                <a:latin typeface="Cambria Math" panose="02040503050406030204" pitchFamily="18" charset="0"/>
                                <a:cs typeface="Times New Roman" panose="02020603050405020304" pitchFamily="18" charset="0"/>
                              </a:rPr>
                            </m:ctrlPr>
                          </m:fPr>
                          <m:num>
                            <m:r>
                              <a:rPr lang="en-IN" sz="120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𝑢</m:t>
                            </m:r>
                          </m:num>
                          <m:den>
                            <m:r>
                              <a:rPr lang="en-IN" sz="120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den>
                        </m:f>
                      </m:e>
                    </m:d>
                    <m: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&lt;&lt;1,</m:t>
                    </m:r>
                  </m:oMath>
                </a14:m>
                <a:r>
                  <a:rPr lang="en-IN" sz="1200" dirty="0">
                    <a:solidFill>
                      <a:schemeClr val="bg2"/>
                    </a:solidFill>
                    <a:effectLst/>
                    <a:latin typeface="+mn-lt"/>
                    <a:ea typeface="Times New Roman" panose="02020603050405020304" pitchFamily="18" charset="0"/>
                  </a:rPr>
                  <a:t> second term of stress tensor can be expanded as,</a:t>
                </a:r>
                <a:r>
                  <a:rPr lang="en-IN" sz="1200" dirty="0">
                    <a:solidFill>
                      <a:schemeClr val="bg2"/>
                    </a:solidFill>
                    <a:effectLst/>
                    <a:latin typeface="+mn-lt"/>
                    <a:ea typeface="Calibri" panose="020F0502020204030204" pitchFamily="34" charset="0"/>
                  </a:rPr>
                  <a:t> </a:t>
                </a:r>
                <a14:m>
                  <m:oMath xmlns:m="http://schemas.openxmlformats.org/officeDocument/2006/math">
                    <m:sSub>
                      <m:sSubPr>
                        <m:ctrlPr>
                          <a:rPr lang="en-IN" sz="1200" i="1" smtClean="0">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𝑥𝑦</m:t>
                        </m:r>
                      </m:sub>
                    </m:sSub>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𝜇</m:t>
                    </m:r>
                    <m:f>
                      <m:fPr>
                        <m:ctrlP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IN" sz="1200">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𝐵𝐶</m:t>
                        </m:r>
                      </m:den>
                    </m:f>
                    <m:d>
                      <m:dPr>
                        <m:ctrlP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IN" sz="1200">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e>
                    </m:d>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6</m:t>
                        </m:r>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𝐵</m:t>
                        </m:r>
                        <m:sSup>
                          <m:sSupPr>
                            <m:ctrlP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sSup>
                      <m:sSupPr>
                        <m:ctrlP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IN" sz="1200">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e>
                        </m:d>
                      </m:e>
                      <m:sup>
                        <m: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oMath>
                </a14:m>
                <a:r>
                  <a:rPr lang="en-IN" sz="1200" dirty="0">
                    <a:solidFill>
                      <a:schemeClr val="bg2"/>
                    </a:solidFill>
                    <a:effectLst/>
                    <a:latin typeface="+mn-lt"/>
                    <a:ea typeface="Times New Roman" panose="02020603050405020304" pitchFamily="18" charset="0"/>
                  </a:rPr>
                  <a:t> </a:t>
                </a:r>
              </a:p>
              <a:p>
                <a:pPr marL="146050" indent="0">
                  <a:buNone/>
                </a:pPr>
                <a:endParaRPr lang="en-IN" sz="1200" dirty="0">
                  <a:solidFill>
                    <a:schemeClr val="bg2"/>
                  </a:solidFill>
                  <a:latin typeface="+mn-lt"/>
                  <a:ea typeface="Roboto" panose="02000000000000000000" pitchFamily="2" charset="0"/>
                </a:endParaRPr>
              </a:p>
              <a:p>
                <a:pPr marL="146050" indent="0" algn="just">
                  <a:lnSpc>
                    <a:spcPct val="107000"/>
                  </a:lnSpc>
                  <a:spcAft>
                    <a:spcPts val="800"/>
                  </a:spcAft>
                  <a:buNone/>
                </a:pPr>
                <a:r>
                  <a:rPr lang="en-IN" sz="1200" dirty="0">
                    <a:solidFill>
                      <a:schemeClr val="bg2"/>
                    </a:solidFill>
                    <a:effectLst/>
                    <a:latin typeface="+mn-lt"/>
                    <a:ea typeface="Calibri" panose="020F0502020204030204" pitchFamily="34" charset="0"/>
                    <a:cs typeface="Times New Roman" panose="02020603050405020304" pitchFamily="18" charset="0"/>
                  </a:rPr>
                  <a:t>The wall deformation in the micro-channel is given by, [23]</a:t>
                </a:r>
              </a:p>
              <a:p>
                <a:pPr marL="146050" indent="0" algn="just">
                  <a:lnSpc>
                    <a:spcPct val="107000"/>
                  </a:lnSpc>
                  <a:spcAft>
                    <a:spcPts val="800"/>
                  </a:spcAft>
                  <a:buNone/>
                </a:pPr>
                <a14:m>
                  <m:oMath xmlns:m="http://schemas.openxmlformats.org/officeDocument/2006/math">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h</m:t>
                        </m:r>
                      </m:e>
                    </m:acc>
                    <m:d>
                      <m:d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𝑋</m:t>
                            </m:r>
                          </m:e>
                        </m:acc>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𝑡</m:t>
                            </m:r>
                          </m:e>
                        </m:acc>
                      </m:e>
                    </m:d>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𝑎</m:t>
                        </m:r>
                      </m:e>
                    </m:acc>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𝜑</m:t>
                        </m:r>
                      </m:e>
                    </m:acc>
                    <m:sSup>
                      <m:sSup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𝑐𝑜𝑠</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d>
                      <m:d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𝜋</m:t>
                        </m:r>
                        <m:f>
                          <m:f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𝑋</m:t>
                                    </m:r>
                                  </m:e>
                                </m:acc>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𝑠</m:t>
                                    </m:r>
                                  </m:sub>
                                </m:sSub>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𝑡</m:t>
                                    </m:r>
                                  </m:e>
                                </m:acc>
                              </m:e>
                            </m:d>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𝜆</m:t>
                            </m:r>
                          </m:den>
                        </m:f>
                      </m:e>
                    </m:d>
                  </m:oMath>
                </a14:m>
                <a:r>
                  <a:rPr lang="en-US" sz="1200" dirty="0">
                    <a:solidFill>
                      <a:schemeClr val="bg2"/>
                    </a:solidFill>
                    <a:effectLst/>
                    <a:latin typeface="+mn-lt"/>
                    <a:ea typeface="Times New Roman" panose="02020603050405020304" pitchFamily="18" charset="0"/>
                    <a:cs typeface="Times New Roman" panose="02020603050405020304" pitchFamily="18" charset="0"/>
                  </a:rPr>
                  <a:t>                                                                                          		          (6)</a:t>
                </a:r>
                <a:endParaRPr lang="en-IN" sz="1200" dirty="0">
                  <a:solidFill>
                    <a:schemeClr val="bg2"/>
                  </a:solidFill>
                  <a:effectLst/>
                  <a:latin typeface="+mn-lt"/>
                  <a:ea typeface="Calibri" panose="020F0502020204030204" pitchFamily="34" charset="0"/>
                  <a:cs typeface="Times New Roman" panose="02020603050405020304" pitchFamily="18" charset="0"/>
                </a:endParaRPr>
              </a:p>
              <a:p>
                <a:pPr marL="146050" indent="0" algn="just">
                  <a:lnSpc>
                    <a:spcPct val="107000"/>
                  </a:lnSpc>
                  <a:spcAft>
                    <a:spcPts val="800"/>
                  </a:spcAft>
                  <a:buNone/>
                </a:pPr>
                <a:r>
                  <a:rPr lang="en-IN" sz="1200" dirty="0">
                    <a:solidFill>
                      <a:schemeClr val="bg2"/>
                    </a:solidFill>
                    <a:effectLst/>
                    <a:latin typeface="+mn-lt"/>
                    <a:ea typeface="Calibri" panose="020F0502020204030204" pitchFamily="34" charset="0"/>
                    <a:cs typeface="Times New Roman" panose="02020603050405020304" pitchFamily="18" charset="0"/>
                  </a:rPr>
                  <a:t>where </a:t>
                </a:r>
                <a14:m>
                  <m:oMath xmlns:m="http://schemas.openxmlformats.org/officeDocument/2006/math">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𝑋</m:t>
                        </m:r>
                      </m:e>
                    </m:acc>
                  </m:oMath>
                </a14:m>
                <a:r>
                  <a:rPr lang="en-IN" sz="1200" dirty="0">
                    <a:solidFill>
                      <a:schemeClr val="bg2"/>
                    </a:solidFill>
                    <a:effectLst/>
                    <a:latin typeface="+mn-lt"/>
                    <a:ea typeface="Calibri" panose="020F0502020204030204" pitchFamily="34" charset="0"/>
                    <a:cs typeface="Times New Roman" panose="02020603050405020304" pitchFamily="18" charset="0"/>
                  </a:rPr>
                  <a:t>,</a:t>
                </a:r>
                <a:r>
                  <a:rPr lang="en-IN" sz="1200" i="1" dirty="0">
                    <a:solidFill>
                      <a:schemeClr val="bg2"/>
                    </a:solidFill>
                    <a:effectLst/>
                    <a:latin typeface="+mn-lt"/>
                    <a:ea typeface="Calibri" panose="020F0502020204030204" pitchFamily="34" charset="0"/>
                    <a:cs typeface="Times New Roman" panose="02020603050405020304" pitchFamily="18" charset="0"/>
                  </a:rPr>
                  <a:t> </a:t>
                </a:r>
                <a14:m>
                  <m:oMath xmlns:m="http://schemas.openxmlformats.org/officeDocument/2006/math">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h</m:t>
                        </m:r>
                      </m:e>
                    </m:acc>
                    <m:d>
                      <m:d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𝑋</m:t>
                            </m:r>
                          </m:e>
                        </m:acc>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𝑡</m:t>
                            </m:r>
                          </m:e>
                        </m:acc>
                      </m:e>
                    </m:d>
                  </m:oMath>
                </a14:m>
                <a:r>
                  <a:rPr lang="en-IN" sz="1200" dirty="0">
                    <a:solidFill>
                      <a:schemeClr val="bg2"/>
                    </a:solidFill>
                    <a:effectLst/>
                    <a:latin typeface="+mn-lt"/>
                    <a:ea typeface="Calibri" panose="020F0502020204030204" pitchFamily="34" charset="0"/>
                    <a:cs typeface="Times New Roman" panose="02020603050405020304" pitchFamily="18" charset="0"/>
                  </a:rPr>
                  <a:t>, </a:t>
                </a:r>
                <a14:m>
                  <m:oMath xmlns:m="http://schemas.openxmlformats.org/officeDocument/2006/math">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𝜑</m:t>
                        </m:r>
                      </m:e>
                    </m:acc>
                  </m:oMath>
                </a14:m>
                <a:r>
                  <a:rPr lang="en-IN" sz="1200" dirty="0">
                    <a:solidFill>
                      <a:schemeClr val="bg2"/>
                    </a:solidFill>
                    <a:effectLst/>
                    <a:latin typeface="+mn-lt"/>
                    <a:ea typeface="Calibri" panose="020F0502020204030204" pitchFamily="34" charset="0"/>
                    <a:cs typeface="Times New Roman" panose="02020603050405020304" pitchFamily="18" charset="0"/>
                  </a:rPr>
                  <a:t>, </a:t>
                </a:r>
                <a14:m>
                  <m:oMath xmlns:m="http://schemas.openxmlformats.org/officeDocument/2006/math">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𝑎</m:t>
                        </m:r>
                      </m:e>
                    </m:acc>
                  </m:oMath>
                </a14:m>
                <a:r>
                  <a:rPr lang="en-US" sz="1200" dirty="0">
                    <a:solidFill>
                      <a:schemeClr val="bg2"/>
                    </a:solidFill>
                    <a:effectLst/>
                    <a:latin typeface="+mn-lt"/>
                    <a:ea typeface="Times New Roman" panose="02020603050405020304" pitchFamily="18" charset="0"/>
                    <a:cs typeface="Times New Roman" panose="02020603050405020304" pitchFamily="18" charset="0"/>
                  </a:rPr>
                  <a:t>,</a:t>
                </a:r>
                <a:r>
                  <a:rPr lang="en-US" sz="1200" dirty="0">
                    <a:solidFill>
                      <a:schemeClr val="bg2"/>
                    </a:solidFill>
                    <a:effectLst/>
                    <a:latin typeface="+mn-lt"/>
                    <a:ea typeface="Calibri" panose="020F0502020204030204" pitchFamily="34" charset="0"/>
                    <a:cs typeface="Times New Roman" panose="02020603050405020304" pitchFamily="18" charset="0"/>
                  </a:rPr>
                  <a:t> </a:t>
                </a:r>
                <a14:m>
                  <m:oMath xmlns:m="http://schemas.openxmlformats.org/officeDocument/2006/math">
                    <m:sSub>
                      <m:sSub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𝑠</m:t>
                        </m:r>
                      </m:sub>
                    </m:sSub>
                  </m:oMath>
                </a14:m>
                <a:r>
                  <a:rPr lang="en-IN" sz="1200" dirty="0">
                    <a:solidFill>
                      <a:schemeClr val="bg2"/>
                    </a:solidFill>
                    <a:effectLst/>
                    <a:latin typeface="+mn-lt"/>
                    <a:ea typeface="Calibri" panose="020F0502020204030204" pitchFamily="34" charset="0"/>
                    <a:cs typeface="Times New Roman" panose="02020603050405020304" pitchFamily="18" charset="0"/>
                  </a:rPr>
                  <a:t>, </a:t>
                </a:r>
                <a14:m>
                  <m:oMath xmlns:m="http://schemas.openxmlformats.org/officeDocument/2006/math">
                    <m:acc>
                      <m:accPr>
                        <m:chr m:val="̅"/>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𝑡</m:t>
                        </m:r>
                      </m:e>
                    </m:acc>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IN" sz="1200" dirty="0">
                    <a:solidFill>
                      <a:schemeClr val="bg2"/>
                    </a:solidFill>
                    <a:effectLst/>
                    <a:latin typeface="+mn-lt"/>
                    <a:ea typeface="Calibri" panose="020F0502020204030204" pitchFamily="34" charset="0"/>
                    <a:cs typeface="Times New Roman" panose="02020603050405020304" pitchFamily="18" charset="0"/>
                  </a:rPr>
                  <a:t>and </a:t>
                </a:r>
                <a14:m>
                  <m:oMath xmlns:m="http://schemas.openxmlformats.org/officeDocument/2006/math">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𝜆</m:t>
                    </m:r>
                  </m:oMath>
                </a14:m>
                <a:r>
                  <a:rPr lang="en-IN" sz="1200" dirty="0">
                    <a:solidFill>
                      <a:schemeClr val="bg2"/>
                    </a:solidFill>
                    <a:effectLst/>
                    <a:latin typeface="+mn-lt"/>
                    <a:ea typeface="Calibri" panose="020F0502020204030204" pitchFamily="34" charset="0"/>
                    <a:cs typeface="Times New Roman" panose="02020603050405020304" pitchFamily="18" charset="0"/>
                  </a:rPr>
                  <a:t> are the axial coordinate, transverse vibration of the wall, wave amplitude, </a:t>
                </a:r>
              </a:p>
              <a:p>
                <a:pPr marL="146050" indent="0" algn="just">
                  <a:lnSpc>
                    <a:spcPct val="107000"/>
                  </a:lnSpc>
                  <a:spcAft>
                    <a:spcPts val="800"/>
                  </a:spcAft>
                  <a:buNone/>
                </a:pPr>
                <a:r>
                  <a:rPr lang="en-IN" sz="1200" dirty="0">
                    <a:solidFill>
                      <a:schemeClr val="bg2"/>
                    </a:solidFill>
                    <a:effectLst/>
                    <a:latin typeface="+mn-lt"/>
                    <a:ea typeface="Calibri" panose="020F0502020204030204" pitchFamily="34" charset="0"/>
                    <a:cs typeface="Times New Roman" panose="02020603050405020304" pitchFamily="18" charset="0"/>
                  </a:rPr>
                  <a:t>channel’s half width, wave speed, time and wavelength respectively.</a:t>
                </a:r>
                <a:endParaRPr lang="en-IN" sz="1200" dirty="0">
                  <a:solidFill>
                    <a:srgbClr val="000000"/>
                  </a:solidFill>
                  <a:latin typeface="+mn-lt"/>
                  <a:ea typeface="Times New Roman" panose="02020603050405020304" pitchFamily="18" charset="0"/>
                </a:endParaRPr>
              </a:p>
              <a:p>
                <a:pPr marL="114300" indent="0">
                  <a:buFont typeface="Lato"/>
                  <a:buNone/>
                </a:pPr>
                <a:endParaRPr lang="en-IN" sz="1200" dirty="0">
                  <a:solidFill>
                    <a:srgbClr val="000000"/>
                  </a:solidFill>
                  <a:latin typeface="+mn-lt"/>
                  <a:ea typeface="Times New Roman" panose="02020603050405020304" pitchFamily="18" charset="0"/>
                </a:endParaRPr>
              </a:p>
              <a:p>
                <a:pPr marL="114300" indent="0">
                  <a:buFont typeface="Lato"/>
                  <a:buNone/>
                </a:pPr>
                <a:r>
                  <a:rPr lang="en-IN" sz="1200" dirty="0">
                    <a:solidFill>
                      <a:srgbClr val="000000"/>
                    </a:solidFill>
                    <a:latin typeface="+mn-lt"/>
                    <a:ea typeface="Calibri" panose="020F0502020204030204" pitchFamily="34" charset="0"/>
                    <a:cs typeface="Times New Roman" panose="02020603050405020304" pitchFamily="18" charset="0"/>
                  </a:rPr>
                  <a:t>Where, </a:t>
                </a:r>
                <a14:m>
                  <m:oMath xmlns:m="http://schemas.openxmlformats.org/officeDocument/2006/math">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𝑈</m:t>
                        </m:r>
                      </m:e>
                    </m:acc>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𝑉</m:t>
                        </m:r>
                      </m:e>
                    </m:acc>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r>
                  <a:rPr lang="en-IN" sz="1200" dirty="0">
                    <a:solidFill>
                      <a:srgbClr val="000000"/>
                    </a:solidFill>
                    <a:latin typeface="+mn-lt"/>
                    <a:ea typeface="Calibri" panose="020F0502020204030204" pitchFamily="34" charset="0"/>
                    <a:cs typeface="Times New Roman" panose="02020603050405020304" pitchFamily="18" charset="0"/>
                  </a:rPr>
                  <a:t> are velocity components along </a:t>
                </a:r>
                <a14:m>
                  <m:oMath xmlns:m="http://schemas.openxmlformats.org/officeDocument/2006/math">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r>
                      <m:rPr>
                        <m:nor/>
                      </m:rPr>
                      <a:rPr lang="en-IN" sz="1200">
                        <a:solidFill>
                          <a:srgbClr val="000000"/>
                        </a:solidFill>
                        <a:latin typeface="+mn-lt"/>
                        <a:ea typeface="Calibri" panose="020F0502020204030204" pitchFamily="34" charset="0"/>
                        <a:cs typeface="Times New Roman" panose="02020603050405020304" pitchFamily="18" charset="0"/>
                      </a:rPr>
                      <m:t> </m:t>
                    </m:r>
                    <m:r>
                      <m:rPr>
                        <m:nor/>
                      </m:rPr>
                      <a:rPr lang="en-IN" sz="1200">
                        <a:solidFill>
                          <a:srgbClr val="000000"/>
                        </a:solidFill>
                        <a:latin typeface="+mn-lt"/>
                        <a:ea typeface="Calibri" panose="020F0502020204030204" pitchFamily="34" charset="0"/>
                        <a:cs typeface="Times New Roman" panose="02020603050405020304" pitchFamily="18" charset="0"/>
                      </a:rPr>
                      <m:t>and</m:t>
                    </m:r>
                    <m:r>
                      <m:rPr>
                        <m:nor/>
                      </m:rPr>
                      <a:rPr lang="en-IN" sz="1200">
                        <a:solidFill>
                          <a:srgbClr val="000000"/>
                        </a:solidFill>
                        <a:latin typeface="+mn-lt"/>
                        <a:ea typeface="Calibri" panose="020F0502020204030204" pitchFamily="34" charset="0"/>
                        <a:cs typeface="Times New Roman" panose="02020603050405020304" pitchFamily="18" charset="0"/>
                      </a:rPr>
                      <m:t> </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oMath>
                </a14:m>
                <a:r>
                  <a:rPr lang="en-IN" sz="1200" dirty="0">
                    <a:solidFill>
                      <a:srgbClr val="000000"/>
                    </a:solidFill>
                    <a:latin typeface="+mn-lt"/>
                    <a:ea typeface="Times New Roman" panose="02020603050405020304" pitchFamily="18" charset="0"/>
                    <a:cs typeface="Times New Roman" panose="02020603050405020304" pitchFamily="18" charset="0"/>
                  </a:rPr>
                  <a:t> direction respectively. Similarly, </a:t>
                </a:r>
                <a14:m>
                  <m:oMath xmlns:m="http://schemas.openxmlformats.org/officeDocument/2006/math">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𝜌</m:t>
                    </m:r>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𝜌</m:t>
                        </m:r>
                      </m:e>
                      <m:sub>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𝑒</m:t>
                        </m:r>
                      </m:sub>
                    </m:sSub>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sub>
                    </m:sSub>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𝑃</m:t>
                        </m:r>
                      </m:e>
                    </m:acc>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m:t>
                        </m:r>
                      </m:e>
                    </m:acc>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𝑘</m:t>
                    </m:r>
                  </m:oMath>
                </a14:m>
                <a:r>
                  <a:rPr lang="en-IN" sz="1200" dirty="0">
                    <a:solidFill>
                      <a:srgbClr val="000000"/>
                    </a:solidFill>
                    <a:latin typeface="+mn-lt"/>
                    <a:ea typeface="Times New Roman" panose="02020603050405020304" pitchFamily="18" charset="0"/>
                    <a:cs typeface="Times New Roman" panose="02020603050405020304" pitchFamily="18" charset="0"/>
                  </a:rPr>
                  <a:t>,</a:t>
                </a:r>
                <a14:m>
                  <m:oMath xmlns:m="http://schemas.openxmlformats.org/officeDocument/2006/math">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𝜏</m:t>
                        </m:r>
                      </m:e>
                    </m:acc>
                  </m:oMath>
                </a14:m>
                <a:r>
                  <a:rPr lang="en-US" sz="1200" dirty="0">
                    <a:solidFill>
                      <a:srgbClr val="000000"/>
                    </a:solidFill>
                    <a:latin typeface="+mn-lt"/>
                    <a:ea typeface="Times New Roman" panose="02020603050405020304" pitchFamily="18" charset="0"/>
                    <a:cs typeface="Times New Roman" panose="02020603050405020304" pitchFamily="18" charset="0"/>
                  </a:rPr>
                  <a:t>,</a:t>
                </a:r>
                <a:r>
                  <a:rPr lang="en-US" sz="1200" i="1" dirty="0">
                    <a:solidFill>
                      <a:srgbClr val="000000"/>
                    </a:solidFill>
                    <a:latin typeface="+mn-lt"/>
                    <a:ea typeface="Calibri" panose="020F0502020204030204" pitchFamily="34" charset="0"/>
                    <a:cs typeface="Times New Roman" panose="02020603050405020304" pitchFamily="18" charset="0"/>
                  </a:rPr>
                  <a:t> </a:t>
                </a:r>
                <a14:m>
                  <m:oMath xmlns:m="http://schemas.openxmlformats.org/officeDocument/2006/math">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𝜇</m:t>
                    </m:r>
                  </m:oMath>
                </a14:m>
                <a:r>
                  <a:rPr lang="en-IN" sz="1200" i="1" dirty="0">
                    <a:solidFill>
                      <a:srgbClr val="000000"/>
                    </a:solidFill>
                    <a:latin typeface="+mn-lt"/>
                    <a:ea typeface="Times New Roman" panose="02020603050405020304" pitchFamily="18" charset="0"/>
                    <a:cs typeface="Times New Roman" panose="02020603050405020304" pitchFamily="18" charset="0"/>
                  </a:rPr>
                  <a:t>,</a:t>
                </a:r>
                <a:r>
                  <a:rPr lang="en-IN" sz="1200" dirty="0">
                    <a:solidFill>
                      <a:srgbClr val="000000"/>
                    </a:solidFill>
                    <a:latin typeface="+mn-lt"/>
                    <a:ea typeface="Times New Roman" panose="02020603050405020304" pitchFamily="18" charset="0"/>
                    <a:cs typeface="Times New Roman" panose="02020603050405020304" pitchFamily="18" charset="0"/>
                  </a:rPr>
                  <a:t> and B &amp; C </a:t>
                </a:r>
                <a:r>
                  <a:rPr lang="en-IN" sz="1200" dirty="0">
                    <a:solidFill>
                      <a:srgbClr val="000000"/>
                    </a:solidFill>
                    <a:latin typeface="+mn-lt"/>
                    <a:ea typeface="Calibri" panose="020F0502020204030204" pitchFamily="34" charset="0"/>
                    <a:cs typeface="Times New Roman" panose="02020603050405020304" pitchFamily="18" charset="0"/>
                  </a:rPr>
                  <a:t>represents the density of the fluid, electrical charge density, axial electric field, pressure, temperature, thermal conductivity of the fluid, Cauchy stress tensor, coefficient of viscosity and material fluid parameters respectively. </a:t>
                </a:r>
              </a:p>
              <a:p>
                <a:pPr marL="114300" indent="0">
                  <a:buFont typeface="Lato"/>
                  <a:buNone/>
                </a:pPr>
                <a:endParaRPr lang="en-IN" sz="1200" dirty="0">
                  <a:solidFill>
                    <a:srgbClr val="000000"/>
                  </a:solidFill>
                  <a:latin typeface="+mn-lt"/>
                  <a:ea typeface="Calibri" panose="020F0502020204030204" pitchFamily="34" charset="0"/>
                  <a:cs typeface="Times New Roman" panose="02020603050405020304" pitchFamily="18" charset="0"/>
                </a:endParaRPr>
              </a:p>
              <a:p>
                <a:pPr marL="114300" indent="0">
                  <a:buFont typeface="Lato"/>
                  <a:buNone/>
                </a:pPr>
                <a:endParaRPr lang="en-IN" sz="1200" dirty="0">
                  <a:latin typeface="+mn-lt"/>
                </a:endParaRPr>
              </a:p>
            </p:txBody>
          </p:sp>
        </mc:Choice>
        <mc:Fallback xmlns="">
          <p:sp>
            <p:nvSpPr>
              <p:cNvPr id="17" name="Google Shape;107;p19">
                <a:extLst>
                  <a:ext uri="{FF2B5EF4-FFF2-40B4-BE49-F238E27FC236}">
                    <a16:creationId xmlns:a16="http://schemas.microsoft.com/office/drawing/2014/main" id="{5572D01D-2F91-4CBF-970E-60F53E203D27}"/>
                  </a:ext>
                </a:extLst>
              </p:cNvPr>
              <p:cNvSpPr txBox="1">
                <a:spLocks noRot="1" noChangeAspect="1" noMove="1" noResize="1" noEditPoints="1" noAdjustHandles="1" noChangeArrowheads="1" noChangeShapeType="1" noTextEdit="1"/>
              </p:cNvSpPr>
              <p:nvPr/>
            </p:nvSpPr>
            <p:spPr>
              <a:xfrm>
                <a:off x="439336" y="770000"/>
                <a:ext cx="8338904" cy="4158343"/>
              </a:xfrm>
              <a:prstGeom prst="rect">
                <a:avLst/>
              </a:prstGeom>
              <a:blipFill>
                <a:blip r:embed="rId3"/>
                <a:stretch>
                  <a:fillRect b="-1760"/>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54884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9" name="Rectangle 8">
            <a:extLst>
              <a:ext uri="{FF2B5EF4-FFF2-40B4-BE49-F238E27FC236}">
                <a16:creationId xmlns:a16="http://schemas.microsoft.com/office/drawing/2014/main" id="{33BA2FD2-0DCC-424C-B7EF-31037C3C1EB9}"/>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26" name="Rectangle 2">
            <a:extLst>
              <a:ext uri="{FF2B5EF4-FFF2-40B4-BE49-F238E27FC236}">
                <a16:creationId xmlns:a16="http://schemas.microsoft.com/office/drawing/2014/main" id="{6B496CFC-5524-4948-AFEE-937B391B91A6}"/>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4">
            <a:extLst>
              <a:ext uri="{FF2B5EF4-FFF2-40B4-BE49-F238E27FC236}">
                <a16:creationId xmlns:a16="http://schemas.microsoft.com/office/drawing/2014/main" id="{0CF88346-0F98-4EA8-912C-28F198F02CD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6">
            <a:extLst>
              <a:ext uri="{FF2B5EF4-FFF2-40B4-BE49-F238E27FC236}">
                <a16:creationId xmlns:a16="http://schemas.microsoft.com/office/drawing/2014/main" id="{E7201857-E3DE-47CB-A5FF-70512E2DA9AB}"/>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8">
            <a:extLst>
              <a:ext uri="{FF2B5EF4-FFF2-40B4-BE49-F238E27FC236}">
                <a16:creationId xmlns:a16="http://schemas.microsoft.com/office/drawing/2014/main" id="{A294226B-4005-4530-95E0-6F8D1D039D59}"/>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10">
            <a:extLst>
              <a:ext uri="{FF2B5EF4-FFF2-40B4-BE49-F238E27FC236}">
                <a16:creationId xmlns:a16="http://schemas.microsoft.com/office/drawing/2014/main" id="{636CAD6E-F4C9-4A54-80C7-10AEF8A2A60C}"/>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12">
            <a:extLst>
              <a:ext uri="{FF2B5EF4-FFF2-40B4-BE49-F238E27FC236}">
                <a16:creationId xmlns:a16="http://schemas.microsoft.com/office/drawing/2014/main" id="{609B4002-AC29-4A0D-A454-604001C29B1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422521-F5B4-4069-9F69-9E7AC3A7253D}"/>
                  </a:ext>
                </a:extLst>
              </p:cNvPr>
              <p:cNvSpPr txBox="1"/>
              <p:nvPr/>
            </p:nvSpPr>
            <p:spPr>
              <a:xfrm>
                <a:off x="616859" y="546558"/>
                <a:ext cx="8000016" cy="4398897"/>
              </a:xfrm>
              <a:prstGeom prst="rect">
                <a:avLst/>
              </a:prstGeom>
              <a:noFill/>
            </p:spPr>
            <p:txBody>
              <a:bodyPr wrap="square" rtlCol="0">
                <a:spAutoFit/>
              </a:bodyPr>
              <a:lstStyle/>
              <a:p>
                <a:pPr marL="114300" indent="0" algn="just">
                  <a:lnSpc>
                    <a:spcPct val="107000"/>
                  </a:lnSpc>
                  <a:spcAft>
                    <a:spcPts val="800"/>
                  </a:spcAft>
                  <a:buFont typeface="Lato"/>
                  <a:buNone/>
                </a:pPr>
                <a:r>
                  <a:rPr lang="en-IN" sz="1200" dirty="0">
                    <a:solidFill>
                      <a:srgbClr val="000000"/>
                    </a:solidFill>
                    <a:latin typeface="+mn-lt"/>
                    <a:ea typeface="Calibri" panose="020F0502020204030204" pitchFamily="34" charset="0"/>
                    <a:cs typeface="Times New Roman" panose="02020603050405020304" pitchFamily="18" charset="0"/>
                  </a:rPr>
                  <a:t>To shift from laboratory frame </a:t>
                </a:r>
                <a14:m>
                  <m:oMath xmlns:m="http://schemas.openxmlformats.org/officeDocument/2006/math">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e>
                    </m:d>
                  </m:oMath>
                </a14:m>
                <a:r>
                  <a:rPr lang="en-IN" sz="1200" dirty="0">
                    <a:solidFill>
                      <a:srgbClr val="000000"/>
                    </a:solidFill>
                    <a:latin typeface="+mn-lt"/>
                    <a:ea typeface="Times New Roman" panose="02020603050405020304" pitchFamily="18" charset="0"/>
                    <a:cs typeface="Times New Roman" panose="02020603050405020304" pitchFamily="18" charset="0"/>
                  </a:rPr>
                  <a:t> to wave frame </a:t>
                </a:r>
                <a14:m>
                  <m:oMath xmlns:m="http://schemas.openxmlformats.org/officeDocument/2006/math">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𝑥</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𝑦</m:t>
                            </m:r>
                          </m:e>
                        </m:acc>
                      </m:e>
                    </m:d>
                  </m:oMath>
                </a14:m>
                <a:r>
                  <a:rPr lang="en-US" sz="1200" dirty="0">
                    <a:solidFill>
                      <a:srgbClr val="000000"/>
                    </a:solidFill>
                    <a:latin typeface="+mn-lt"/>
                    <a:ea typeface="Times New Roman" panose="02020603050405020304" pitchFamily="18" charset="0"/>
                    <a:cs typeface="Times New Roman" panose="02020603050405020304" pitchFamily="18" charset="0"/>
                  </a:rPr>
                  <a:t>,</a:t>
                </a:r>
                <a:r>
                  <a:rPr lang="en-IN" sz="1200" dirty="0">
                    <a:solidFill>
                      <a:srgbClr val="000000"/>
                    </a:solidFill>
                    <a:latin typeface="+mn-lt"/>
                    <a:ea typeface="Calibri" panose="020F0502020204030204" pitchFamily="34" charset="0"/>
                    <a:cs typeface="Times New Roman" panose="02020603050405020304" pitchFamily="18" charset="0"/>
                  </a:rPr>
                  <a:t> we define the translational transformation as :</a:t>
                </a:r>
                <a:endParaRPr lang="en-IN" sz="1200" dirty="0">
                  <a:latin typeface="+mn-lt"/>
                  <a:ea typeface="Calibri" panose="020F0502020204030204" pitchFamily="34" charset="0"/>
                  <a:cs typeface="Times New Roman" panose="02020603050405020304" pitchFamily="18" charset="0"/>
                </a:endParaRPr>
              </a:p>
              <a:p>
                <a:pPr marL="114300" indent="0">
                  <a:lnSpc>
                    <a:spcPct val="107000"/>
                  </a:lnSpc>
                  <a:spcAft>
                    <a:spcPts val="800"/>
                  </a:spcAft>
                  <a:buFont typeface="Lato"/>
                  <a:buNone/>
                </a:pPr>
                <a:r>
                  <a:rPr lang="en-IN" sz="1200" dirty="0">
                    <a:solidFill>
                      <a:srgbClr val="000000"/>
                    </a:solidFill>
                    <a:latin typeface="+mn-lt"/>
                    <a:ea typeface="Calibri" panose="020F0502020204030204" pitchFamily="34" charset="0"/>
                    <a:cs typeface="Times New Roman" panose="02020603050405020304" pitchFamily="18" charset="0"/>
                  </a:rPr>
                  <a:t>                       </a:t>
                </a:r>
                <a14:m>
                  <m:oMath xmlns:m="http://schemas.openxmlformats.org/officeDocument/2006/math">
                    <m:eqArr>
                      <m:eqArr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eqArr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𝑥</m:t>
                            </m:r>
                          </m:e>
                        </m:acc>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𝑠</m:t>
                            </m:r>
                          </m:sub>
                        </m:sSub>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e>
                        </m:acc>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𝑦</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𝑢</m:t>
                            </m:r>
                          </m:e>
                        </m:acc>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𝑥</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𝑦</m:t>
                                </m:r>
                              </m:e>
                            </m:acc>
                          </m:e>
                        </m:d>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𝑈</m:t>
                            </m:r>
                          </m:e>
                        </m:acc>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e>
                            </m:acc>
                          </m:e>
                        </m:d>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𝑠</m:t>
                            </m:r>
                          </m:sub>
                        </m:sSub>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𝑣</m:t>
                            </m:r>
                          </m:e>
                        </m:acc>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𝑥</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𝑦</m:t>
                                </m:r>
                              </m:e>
                            </m:acc>
                          </m:e>
                        </m:d>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𝑉</m:t>
                            </m:r>
                          </m:e>
                        </m:acc>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e>
                            </m:acc>
                          </m:e>
                        </m:d>
                      </m:e>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𝑝</m:t>
                            </m:r>
                          </m:e>
                        </m:acc>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𝑥</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𝑦</m:t>
                                </m:r>
                              </m:e>
                            </m:acc>
                          </m:e>
                        </m:d>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𝑃</m:t>
                            </m:r>
                          </m:e>
                        </m:acc>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e>
                            </m:acc>
                          </m:e>
                        </m:d>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m:t>
                        </m:r>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𝑥</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𝑦</m:t>
                                </m:r>
                              </m:e>
                            </m:acc>
                          </m:e>
                        </m:d>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m:t>
                            </m:r>
                          </m:e>
                        </m:acc>
                        <m:d>
                          <m:dPr>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𝑋</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𝑌</m:t>
                                </m:r>
                              </m:e>
                            </m:acc>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𝑡</m:t>
                                </m:r>
                              </m:e>
                            </m:acc>
                          </m:e>
                        </m:d>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e>
                    </m:eqArr>
                  </m:oMath>
                </a14:m>
                <a:r>
                  <a:rPr lang="en-IN" sz="1200" dirty="0">
                    <a:solidFill>
                      <a:srgbClr val="000000"/>
                    </a:solidFill>
                    <a:effectLst/>
                    <a:latin typeface="+mn-lt"/>
                    <a:ea typeface="Calibri" panose="020F0502020204030204" pitchFamily="34" charset="0"/>
                    <a:cs typeface="Times New Roman" panose="02020603050405020304" pitchFamily="18" charset="0"/>
                  </a:rPr>
                  <a:t>			   (7)</a:t>
                </a:r>
              </a:p>
              <a:p>
                <a:pPr algn="just">
                  <a:lnSpc>
                    <a:spcPct val="107000"/>
                  </a:lnSpc>
                  <a:spcAft>
                    <a:spcPts val="800"/>
                  </a:spcAft>
                </a:pPr>
                <a:r>
                  <a:rPr lang="en-IN" sz="1200" dirty="0">
                    <a:solidFill>
                      <a:srgbClr val="000000"/>
                    </a:solidFill>
                    <a:effectLst/>
                    <a:latin typeface="+mn-lt"/>
                    <a:ea typeface="Calibri" panose="020F0502020204030204" pitchFamily="34" charset="0"/>
                    <a:cs typeface="Times New Roman" panose="02020603050405020304" pitchFamily="18" charset="0"/>
                  </a:rPr>
                  <a:t>Defining some non-dimensionless quantities :</a:t>
                </a: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IN" sz="12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IN" sz="12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r>
                            <m:rPr>
                              <m:sty m:val="p"/>
                            </m:rP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π</m:t>
                          </m:r>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acc>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𝜆</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𝑦</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𝑦</m:t>
                              </m:r>
                            </m:e>
                          </m:acc>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sub>
                          </m:sSub>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m:t>
                              </m:r>
                            </m:e>
                          </m:acc>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𝜆</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h</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h</m:t>
                              </m:r>
                            </m:e>
                          </m:acc>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acc>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r>
                            <m:rPr>
                              <m:sty m:val="p"/>
                            </m:rP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π</m:t>
                          </m:r>
                          <m:sSup>
                            <m:sSup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m:t>
                              </m:r>
                            </m:e>
                            <m:sup>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acc>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𝜇</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𝜆</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sub>
                          </m:sSub>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𝑢</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𝑢</m:t>
                              </m:r>
                            </m:e>
                          </m:acc>
                        </m:num>
                        <m:den>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sub>
                          </m:sSub>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acc>
                        </m:num>
                        <m:den>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𝛼</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𝛼</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m:t>
                          </m:r>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𝜆</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mn-lt"/>
                    <a:ea typeface="Calibri" panose="020F0502020204030204" pitchFamily="34" charset="0"/>
                    <a:cs typeface="Times New Roman" panose="02020603050405020304" pitchFamily="18" charset="0"/>
                  </a:rPr>
                  <a:t>                         </a:t>
                </a:r>
                <a14:m>
                  <m:oMath xmlns:m="http://schemas.openxmlformats.org/officeDocument/2006/math">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acc>
                      </m:num>
                      <m:den>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Θ</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e>
                        </m:acc>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𝑧</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sub>
                        </m:sSub>
                      </m:den>
                    </m:f>
                    <m:rad>
                      <m:radPr>
                        <m:degHide m:val="on"/>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𝜖</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den>
                        </m:f>
                      </m:e>
                    </m:rad>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𝜙</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𝑧</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sub>
                        </m:sSub>
                      </m:num>
                      <m:den>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𝑎𝑣</m:t>
                            </m:r>
                          </m:sub>
                        </m:sSub>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m:t>
                            </m:r>
                          </m:sub>
                        </m:sSub>
                      </m:den>
                    </m:f>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𝜙</m:t>
                        </m:r>
                      </m:e>
                    </m:acc>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𝑈</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𝐻𝑆</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𝐸</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𝜇</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sub>
                        </m:sSub>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Ψ</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Ψ</m:t>
                            </m:r>
                          </m:e>
                        </m:acc>
                      </m:num>
                      <m:den>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𝑃𝑒</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𝜆</m:t>
                        </m:r>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 </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mn-lt"/>
                    <a:ea typeface="Calibri" panose="020F0502020204030204" pitchFamily="34" charset="0"/>
                    <a:cs typeface="Times New Roman" panose="02020603050405020304" pitchFamily="18" charset="0"/>
                  </a:rPr>
                  <a:t>                        </a:t>
                </a:r>
                <a14:m>
                  <m:oMath xmlns:m="http://schemas.openxmlformats.org/officeDocument/2006/math">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𝐵𝑟</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𝐸𝑐</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𝑃𝑟</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𝜇</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sub>
                            </m:sSub>
                          </m:e>
                          <m:sup>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d>
                          <m:d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e>
                        </m:d>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𝑅𝑒</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𝜌</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m:t>
                        </m:r>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𝜇</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𝑢</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Ψ</m:t>
                        </m:r>
                      </m:num>
                      <m:den>
                        <m: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𝑦</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Ψ</m:t>
                        </m:r>
                      </m:num>
                      <m:den>
                        <m: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𝜃</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𝑄</m:t>
                            </m:r>
                          </m:e>
                        </m:acc>
                      </m:num>
                      <m:den>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𝑞</m:t>
                            </m:r>
                          </m:e>
                        </m:acc>
                      </m:num>
                      <m:den>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𝛾</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𝜌</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𝑎𝐵𝐶</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en-IN" sz="12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2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2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2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2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𝛽</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sub>
                            </m:sSub>
                          </m:e>
                          <m:sup>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num>
                      <m:den>
                        <m:sSup>
                          <m:sSup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𝐶</m:t>
                            </m:r>
                          </m:e>
                          <m:sup>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sSup>
                          <m:sSup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m:t>
                            </m:r>
                          </m:e>
                          <m:sup>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 </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𝑅𝑒</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𝛾</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𝜇</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𝐵𝐶</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 </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𝑅</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𝑅𝑒</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𝛾</m:t>
                        </m:r>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den>
                    </m:f>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(8)</a:t>
                </a:r>
              </a:p>
              <a:p>
                <a:pPr algn="just">
                  <a:lnSpc>
                    <a:spcPct val="107000"/>
                  </a:lnSpc>
                  <a:spcAft>
                    <a:spcPts val="800"/>
                  </a:spcAft>
                </a:pPr>
                <a:endParaRPr lang="en-IN" sz="1200" dirty="0">
                  <a:solidFill>
                    <a:srgbClr val="000000"/>
                  </a:solidFill>
                  <a:effectLst/>
                  <a:latin typeface="+mn-lt"/>
                  <a:ea typeface="Times New Roman" panose="02020603050405020304" pitchFamily="18"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mn-lt"/>
                    <a:ea typeface="Calibri" panose="020F0502020204030204" pitchFamily="34" charset="0"/>
                    <a:cs typeface="Times New Roman" panose="02020603050405020304" pitchFamily="18" charset="0"/>
                  </a:rPr>
                  <a:t>Here, x &amp; y are the non-dimensional axial coordinate &amp; transverse coordinate, h is the non-dimensional transverse wall’s vibration,</a:t>
                </a:r>
                <a:r>
                  <a:rPr lang="en-IN" sz="1200" i="1" dirty="0">
                    <a:solidFill>
                      <a:srgbClr val="000000"/>
                    </a:solidFill>
                    <a:effectLst/>
                    <a:latin typeface="+mn-lt"/>
                    <a:ea typeface="Calibri" panose="020F0502020204030204" pitchFamily="34" charset="0"/>
                    <a:cs typeface="Times New Roman" panose="02020603050405020304" pitchFamily="18" charset="0"/>
                  </a:rPr>
                  <a:t> </a:t>
                </a:r>
                <a14:m>
                  <m:oMath xmlns:m="http://schemas.openxmlformats.org/officeDocument/2006/math">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oMath>
                </a14:m>
                <a:r>
                  <a:rPr lang="en-IN" sz="1200" i="1"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solidFill>
                      <a:srgbClr val="000000"/>
                    </a:solidFill>
                    <a:effectLst/>
                    <a:latin typeface="+mn-lt"/>
                    <a:ea typeface="Times New Roman" panose="02020603050405020304" pitchFamily="18" charset="0"/>
                    <a:cs typeface="Times New Roman" panose="02020603050405020304" pitchFamily="18" charset="0"/>
                  </a:rPr>
                  <a:t>is the </a:t>
                </a:r>
                <a:r>
                  <a:rPr lang="en-IN" sz="1200" dirty="0">
                    <a:solidFill>
                      <a:srgbClr val="000000"/>
                    </a:solidFill>
                    <a:effectLst/>
                    <a:latin typeface="+mn-lt"/>
                    <a:ea typeface="Calibri" panose="020F0502020204030204" pitchFamily="34" charset="0"/>
                    <a:cs typeface="Times New Roman" panose="02020603050405020304" pitchFamily="18" charset="0"/>
                  </a:rPr>
                  <a:t>non-dimensional wave amplitude,</a:t>
                </a:r>
                <a:r>
                  <a:rPr lang="en-IN" sz="1200" i="1" dirty="0">
                    <a:solidFill>
                      <a:srgbClr val="000000"/>
                    </a:solidFill>
                    <a:effectLst/>
                    <a:latin typeface="+mn-lt"/>
                    <a:ea typeface="Calibri" panose="020F0502020204030204" pitchFamily="34" charset="0"/>
                    <a:cs typeface="Times New Roman" panose="02020603050405020304" pitchFamily="18" charset="0"/>
                  </a:rPr>
                  <a:t> </a:t>
                </a:r>
                <a14:m>
                  <m:oMath xmlns:m="http://schemas.openxmlformats.org/officeDocument/2006/math">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oMath>
                </a14:m>
                <a:r>
                  <a:rPr lang="en-IN" sz="1200" i="1"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solidFill>
                      <a:srgbClr val="000000"/>
                    </a:solidFill>
                    <a:effectLst/>
                    <a:latin typeface="+mn-lt"/>
                    <a:ea typeface="Calibri" panose="020F0502020204030204" pitchFamily="34" charset="0"/>
                    <a:cs typeface="Times New Roman" panose="02020603050405020304" pitchFamily="18" charset="0"/>
                  </a:rPr>
                  <a:t>is non-dimensional pressure, </a:t>
                </a:r>
                <a14:m>
                  <m:oMath xmlns:m="http://schemas.openxmlformats.org/officeDocument/2006/math">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oMath>
                </a14:m>
                <a:r>
                  <a:rPr lang="en-IN" sz="1200" dirty="0">
                    <a:solidFill>
                      <a:srgbClr val="000000"/>
                    </a:solidFill>
                    <a:effectLst/>
                    <a:latin typeface="+mn-lt"/>
                    <a:ea typeface="Calibri" panose="020F0502020204030204" pitchFamily="34" charset="0"/>
                    <a:cs typeface="Times New Roman" panose="02020603050405020304" pitchFamily="18" charset="0"/>
                  </a:rPr>
                  <a:t> is electroosmotic parameter, α is peristaltic wave number, </a:t>
                </a:r>
                <a14:m>
                  <m:oMath xmlns:m="http://schemas.openxmlformats.org/officeDocument/2006/math">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sub>
                    </m:sSub>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is </a:t>
                </a:r>
                <a:r>
                  <a:rPr lang="en-IN" sz="1200" dirty="0">
                    <a:solidFill>
                      <a:srgbClr val="000000"/>
                    </a:solidFill>
                    <a:effectLst/>
                    <a:latin typeface="+mn-lt"/>
                    <a:ea typeface="Calibri" panose="020F0502020204030204" pitchFamily="34" charset="0"/>
                    <a:cs typeface="Times New Roman" panose="02020603050405020304" pitchFamily="18" charset="0"/>
                  </a:rPr>
                  <a:t>characteristic thickness of EDL/Debye length, </a:t>
                </a:r>
                <a14:m>
                  <m:oMath xmlns:m="http://schemas.openxmlformats.org/officeDocument/2006/math">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𝑈</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𝐻𝑆</m:t>
                        </m:r>
                      </m:sub>
                    </m:sSub>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solidFill>
                      <a:srgbClr val="000000"/>
                    </a:solidFill>
                    <a:effectLst/>
                    <a:latin typeface="+mn-lt"/>
                    <a:ea typeface="Calibri" panose="020F0502020204030204" pitchFamily="34" charset="0"/>
                    <a:cs typeface="Times New Roman" panose="02020603050405020304" pitchFamily="18" charset="0"/>
                  </a:rPr>
                  <a:t>is Helmholtz–</a:t>
                </a:r>
                <a:r>
                  <a:rPr lang="en-IN" sz="1200" dirty="0" err="1">
                    <a:solidFill>
                      <a:srgbClr val="000000"/>
                    </a:solidFill>
                    <a:effectLst/>
                    <a:latin typeface="+mn-lt"/>
                    <a:ea typeface="Calibri" panose="020F0502020204030204" pitchFamily="34" charset="0"/>
                    <a:cs typeface="Times New Roman" panose="02020603050405020304" pitchFamily="18" charset="0"/>
                  </a:rPr>
                  <a:t>Smoluchowski</a:t>
                </a:r>
                <a:r>
                  <a:rPr lang="en-IN" sz="1200" dirty="0">
                    <a:solidFill>
                      <a:srgbClr val="000000"/>
                    </a:solidFill>
                    <a:effectLst/>
                    <a:latin typeface="+mn-lt"/>
                    <a:ea typeface="Calibri" panose="020F0502020204030204" pitchFamily="34" charset="0"/>
                    <a:cs typeface="Times New Roman" panose="02020603050405020304" pitchFamily="18" charset="0"/>
                  </a:rPr>
                  <a:t> velocity, </a:t>
                </a:r>
                <a14:m>
                  <m:oMath xmlns:m="http://schemas.openxmlformats.org/officeDocument/2006/math">
                    <m:r>
                      <m:rPr>
                        <m:sty m:val="p"/>
                      </m:rP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Ψ</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is </a:t>
                </a:r>
                <a:r>
                  <a:rPr lang="en-IN" sz="1200" dirty="0">
                    <a:solidFill>
                      <a:srgbClr val="000000"/>
                    </a:solidFill>
                    <a:effectLst/>
                    <a:latin typeface="+mn-lt"/>
                    <a:ea typeface="Calibri" panose="020F0502020204030204" pitchFamily="34" charset="0"/>
                    <a:cs typeface="Times New Roman" panose="02020603050405020304" pitchFamily="18" charset="0"/>
                  </a:rPr>
                  <a:t>non-dimensional stream function,</a:t>
                </a:r>
                <a14:m>
                  <m:oMath xmlns:m="http://schemas.openxmlformats.org/officeDocument/2006/math">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𝑃𝑒</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solidFill>
                      <a:srgbClr val="000000"/>
                    </a:solidFill>
                    <a:effectLst/>
                    <a:latin typeface="+mn-lt"/>
                    <a:ea typeface="Calibri" panose="020F0502020204030204" pitchFamily="34" charset="0"/>
                    <a:cs typeface="Times New Roman" panose="02020603050405020304" pitchFamily="18" charset="0"/>
                  </a:rPr>
                  <a:t>is Peclet number, </a:t>
                </a:r>
                <a14:m>
                  <m:oMath xmlns:m="http://schemas.openxmlformats.org/officeDocument/2006/math">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𝑅𝑒</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solidFill>
                      <a:srgbClr val="000000"/>
                    </a:solidFill>
                    <a:effectLst/>
                    <a:latin typeface="+mn-lt"/>
                    <a:ea typeface="Calibri" panose="020F0502020204030204" pitchFamily="34" charset="0"/>
                    <a:cs typeface="Times New Roman" panose="02020603050405020304" pitchFamily="18" charset="0"/>
                  </a:rPr>
                  <a:t>is Reynolds number, </a:t>
                </a:r>
                <a14:m>
                  <m:oMath xmlns:m="http://schemas.openxmlformats.org/officeDocument/2006/math">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𝐵𝑟</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solidFill>
                      <a:srgbClr val="000000"/>
                    </a:solidFill>
                    <a:effectLst/>
                    <a:latin typeface="+mn-lt"/>
                    <a:ea typeface="Calibri" panose="020F0502020204030204" pitchFamily="34" charset="0"/>
                    <a:cs typeface="Times New Roman" panose="02020603050405020304" pitchFamily="18" charset="0"/>
                  </a:rPr>
                  <a:t>is Brinkman number, </a:t>
                </a:r>
                <a14:m>
                  <m:oMath xmlns:m="http://schemas.openxmlformats.org/officeDocument/2006/math">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𝑃𝑟</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is Prandtl number, </a:t>
                </a:r>
                <a14:m>
                  <m:oMath xmlns:m="http://schemas.openxmlformats.org/officeDocument/2006/math">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𝐸𝑐</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IN" sz="1200" dirty="0">
                    <a:solidFill>
                      <a:srgbClr val="000000"/>
                    </a:solidFill>
                    <a:effectLst/>
                    <a:latin typeface="+mn-lt"/>
                    <a:ea typeface="Calibri" panose="020F0502020204030204" pitchFamily="34" charset="0"/>
                    <a:cs typeface="Times New Roman" panose="02020603050405020304" pitchFamily="18" charset="0"/>
                  </a:rPr>
                  <a:t>is Eckert number,</a:t>
                </a:r>
                <a:r>
                  <a:rPr lang="en-IN" sz="1200" dirty="0">
                    <a:solidFill>
                      <a:srgbClr val="000000"/>
                    </a:solidFill>
                    <a:effectLst/>
                    <a:latin typeface="+mn-lt"/>
                    <a:ea typeface="Times New Roman" panose="02020603050405020304" pitchFamily="18" charset="0"/>
                    <a:cs typeface="Times New Roman" panose="02020603050405020304" pitchFamily="18" charset="0"/>
                  </a:rPr>
                  <a:t>  </a:t>
                </a:r>
                <a14:m>
                  <m:oMath xmlns:m="http://schemas.openxmlformats.org/officeDocument/2006/math">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𝜃</m:t>
                    </m:r>
                  </m:oMath>
                </a14:m>
                <a:r>
                  <a:rPr lang="en-IN" sz="1200" i="1"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solidFill>
                      <a:srgbClr val="000000"/>
                    </a:solidFill>
                    <a:effectLst/>
                    <a:latin typeface="+mn-lt"/>
                    <a:ea typeface="Calibri" panose="020F0502020204030204" pitchFamily="34" charset="0"/>
                    <a:cs typeface="Times New Roman" panose="02020603050405020304" pitchFamily="18" charset="0"/>
                  </a:rPr>
                  <a:t>is dimensionless volume flow rate.</a:t>
                </a:r>
                <a:endParaRPr lang="en-IN" sz="1200" dirty="0">
                  <a:effectLst/>
                  <a:latin typeface="+mn-lt"/>
                  <a:ea typeface="Calibri" panose="020F0502020204030204" pitchFamily="34"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2A422521-F5B4-4069-9F69-9E7AC3A7253D}"/>
                  </a:ext>
                </a:extLst>
              </p:cNvPr>
              <p:cNvSpPr txBox="1">
                <a:spLocks noRot="1" noChangeAspect="1" noMove="1" noResize="1" noEditPoints="1" noAdjustHandles="1" noChangeArrowheads="1" noChangeShapeType="1" noTextEdit="1"/>
              </p:cNvSpPr>
              <p:nvPr/>
            </p:nvSpPr>
            <p:spPr>
              <a:xfrm>
                <a:off x="616859" y="546558"/>
                <a:ext cx="8000016" cy="4398897"/>
              </a:xfrm>
              <a:prstGeom prst="rect">
                <a:avLst/>
              </a:prstGeom>
              <a:blipFill>
                <a:blip r:embed="rId3"/>
                <a:stretch>
                  <a:fillRect t="-277" b="-416"/>
                </a:stretch>
              </a:blipFill>
            </p:spPr>
            <p:txBody>
              <a:bodyPr/>
              <a:lstStyle/>
              <a:p>
                <a:r>
                  <a:rPr lang="en-IN">
                    <a:noFill/>
                  </a:rPr>
                  <a:t> </a:t>
                </a:r>
              </a:p>
            </p:txBody>
          </p:sp>
        </mc:Fallback>
      </mc:AlternateContent>
    </p:spTree>
    <p:extLst>
      <p:ext uri="{BB962C8B-B14F-4D97-AF65-F5344CB8AC3E}">
        <p14:creationId xmlns:p14="http://schemas.microsoft.com/office/powerpoint/2010/main" val="3539949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9" name="Rectangle 8">
            <a:extLst>
              <a:ext uri="{FF2B5EF4-FFF2-40B4-BE49-F238E27FC236}">
                <a16:creationId xmlns:a16="http://schemas.microsoft.com/office/drawing/2014/main" id="{33BA2FD2-0DCC-424C-B7EF-31037C3C1EB9}"/>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26" name="Rectangle 2">
            <a:extLst>
              <a:ext uri="{FF2B5EF4-FFF2-40B4-BE49-F238E27FC236}">
                <a16:creationId xmlns:a16="http://schemas.microsoft.com/office/drawing/2014/main" id="{6B496CFC-5524-4948-AFEE-937B391B91A6}"/>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4">
            <a:extLst>
              <a:ext uri="{FF2B5EF4-FFF2-40B4-BE49-F238E27FC236}">
                <a16:creationId xmlns:a16="http://schemas.microsoft.com/office/drawing/2014/main" id="{0CF88346-0F98-4EA8-912C-28F198F02CD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6">
            <a:extLst>
              <a:ext uri="{FF2B5EF4-FFF2-40B4-BE49-F238E27FC236}">
                <a16:creationId xmlns:a16="http://schemas.microsoft.com/office/drawing/2014/main" id="{E7201857-E3DE-47CB-A5FF-70512E2DA9AB}"/>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8">
            <a:extLst>
              <a:ext uri="{FF2B5EF4-FFF2-40B4-BE49-F238E27FC236}">
                <a16:creationId xmlns:a16="http://schemas.microsoft.com/office/drawing/2014/main" id="{A294226B-4005-4530-95E0-6F8D1D039D59}"/>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10">
            <a:extLst>
              <a:ext uri="{FF2B5EF4-FFF2-40B4-BE49-F238E27FC236}">
                <a16:creationId xmlns:a16="http://schemas.microsoft.com/office/drawing/2014/main" id="{636CAD6E-F4C9-4A54-80C7-10AEF8A2A60C}"/>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12">
            <a:extLst>
              <a:ext uri="{FF2B5EF4-FFF2-40B4-BE49-F238E27FC236}">
                <a16:creationId xmlns:a16="http://schemas.microsoft.com/office/drawing/2014/main" id="{609B4002-AC29-4A0D-A454-604001C29B1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DD451D-299E-44EB-9F59-064CF0EA294F}"/>
                  </a:ext>
                </a:extLst>
              </p:cNvPr>
              <p:cNvSpPr txBox="1"/>
              <p:nvPr/>
            </p:nvSpPr>
            <p:spPr>
              <a:xfrm>
                <a:off x="662108" y="1075765"/>
                <a:ext cx="8186057" cy="2715359"/>
              </a:xfrm>
              <a:prstGeom prst="rect">
                <a:avLst/>
              </a:prstGeom>
              <a:noFill/>
            </p:spPr>
            <p:txBody>
              <a:bodyPr wrap="square" rtlCol="0">
                <a:spAutoFit/>
              </a:bodyPr>
              <a:lstStyle/>
              <a:p>
                <a:pPr algn="just">
                  <a:lnSpc>
                    <a:spcPct val="107000"/>
                  </a:lnSpc>
                  <a:spcAft>
                    <a:spcPts val="800"/>
                  </a:spcAft>
                </a:pPr>
                <a:r>
                  <a:rPr lang="en-IN" sz="1200" dirty="0">
                    <a:solidFill>
                      <a:srgbClr val="000000"/>
                    </a:solidFill>
                    <a:effectLst/>
                    <a:latin typeface="+mn-lt"/>
                    <a:ea typeface="Calibri" panose="020F0502020204030204" pitchFamily="34" charset="0"/>
                    <a:cs typeface="Times New Roman" panose="02020603050405020304" pitchFamily="18" charset="0"/>
                  </a:rPr>
                  <a:t>The electric potential  </a:t>
                </a:r>
                <a14:m>
                  <m:oMath xmlns:m="http://schemas.openxmlformats.org/officeDocument/2006/math">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𝜙</m:t>
                        </m:r>
                      </m:e>
                    </m:acc>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solidFill>
                      <a:srgbClr val="000000"/>
                    </a:solidFill>
                    <a:effectLst/>
                    <a:latin typeface="+mn-lt"/>
                    <a:ea typeface="Calibri" panose="020F0502020204030204" pitchFamily="34" charset="0"/>
                    <a:cs typeface="Times New Roman" panose="02020603050405020304" pitchFamily="18" charset="0"/>
                  </a:rPr>
                  <a:t>distribution within a microchannel is given by Poisson-Boltzmann equation :</a:t>
                </a:r>
                <a:endParaRPr lang="en-IN" sz="1200" dirty="0">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mn-lt"/>
                    <a:ea typeface="Calibri" panose="020F0502020204030204" pitchFamily="34" charset="0"/>
                    <a:cs typeface="Times New Roman" panose="02020603050405020304" pitchFamily="18" charset="0"/>
                  </a:rPr>
                  <a:t>                                                                                    </a:t>
                </a:r>
                <a14:m>
                  <m:oMath xmlns:m="http://schemas.openxmlformats.org/officeDocument/2006/math">
                    <m:sSup>
                      <m:sSup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𝜙</m:t>
                        </m:r>
                      </m:e>
                    </m:acc>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𝜌</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num>
                      <m:den>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𝜖</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𝜖</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den>
                    </m:f>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mn-lt"/>
                    <a:ea typeface="Times New Roman" panose="02020603050405020304" pitchFamily="18" charset="0"/>
                    <a:cs typeface="Times New Roman" panose="02020603050405020304" pitchFamily="18" charset="0"/>
                  </a:rPr>
                  <a:t> </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mn-lt"/>
                    <a:ea typeface="Times New Roman" panose="02020603050405020304" pitchFamily="18" charset="0"/>
                    <a:cs typeface="Times New Roman" panose="02020603050405020304" pitchFamily="18" charset="0"/>
                  </a:rPr>
                  <a:t>Here </a:t>
                </a:r>
                <a14:m>
                  <m:oMath xmlns:m="http://schemas.openxmlformats.org/officeDocument/2006/math">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𝜖</m:t>
                        </m:r>
                      </m:e>
                      <m: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sub>
                    </m:sSub>
                    <m:r>
                      <m:rPr>
                        <m:nor/>
                      </m:rPr>
                      <a:rPr lang="en-IN" sz="1200">
                        <a:solidFill>
                          <a:srgbClr val="000000"/>
                        </a:solidFill>
                        <a:effectLst/>
                        <a:latin typeface="+mn-lt"/>
                        <a:ea typeface="Times New Roman" panose="02020603050405020304" pitchFamily="18" charset="0"/>
                        <a:cs typeface="Times New Roman" panose="02020603050405020304" pitchFamily="18" charset="0"/>
                      </a:rPr>
                      <m:t> </m:t>
                    </m:r>
                    <m:r>
                      <m:rPr>
                        <m:nor/>
                      </m:rPr>
                      <a:rPr lang="en-IN" sz="1200">
                        <a:solidFill>
                          <a:srgbClr val="000000"/>
                        </a:solidFill>
                        <a:effectLst/>
                        <a:latin typeface="+mn-lt"/>
                        <a:ea typeface="Times New Roman" panose="02020603050405020304" pitchFamily="18" charset="0"/>
                        <a:cs typeface="Times New Roman" panose="02020603050405020304" pitchFamily="18" charset="0"/>
                      </a:rPr>
                      <m:t>and</m:t>
                    </m:r>
                    <m:r>
                      <m:rPr>
                        <m:nor/>
                      </m:rPr>
                      <a:rPr lang="en-IN" sz="1200">
                        <a:solidFill>
                          <a:srgbClr val="000000"/>
                        </a:solidFill>
                        <a:effectLst/>
                        <a:latin typeface="+mn-lt"/>
                        <a:ea typeface="Times New Roman" panose="02020603050405020304" pitchFamily="18" charset="0"/>
                        <a:cs typeface="Times New Roman" panose="02020603050405020304" pitchFamily="18" charset="0"/>
                      </a:rPr>
                      <m:t> </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solidFill>
                      <a:srgbClr val="000000"/>
                    </a:solidFill>
                    <a:effectLst/>
                    <a:latin typeface="+mn-lt"/>
                    <a:ea typeface="Calibri" panose="020F0502020204030204" pitchFamily="34" charset="0"/>
                    <a:cs typeface="Times New Roman" panose="02020603050405020304" pitchFamily="18" charset="0"/>
                  </a:rPr>
                  <a:t>represents permittivity of free space, total charge density and relative permittivity of the medium. For electrolyte symmetry </a:t>
                </a:r>
                <a14:m>
                  <m:oMath xmlns:m="http://schemas.openxmlformats.org/officeDocument/2006/math">
                    <m:d>
                      <m:d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𝑧</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𝑧</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sub>
                        </m:sSub>
                      </m:e>
                    </m:d>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solidFill>
                      <a:srgbClr val="000000"/>
                    </a:solidFill>
                    <a:effectLst/>
                    <a:latin typeface="+mn-lt"/>
                    <a:ea typeface="Calibri" panose="020F0502020204030204" pitchFamily="34" charset="0"/>
                    <a:cs typeface="Times New Roman" panose="02020603050405020304" pitchFamily="18" charset="0"/>
                  </a:rPr>
                  <a:t>assumption, total charge density </a:t>
                </a:r>
                <a14:m>
                  <m:oMath xmlns:m="http://schemas.openxmlformats.org/officeDocument/2006/math">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𝜌</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solidFill>
                      <a:srgbClr val="000000"/>
                    </a:solidFill>
                    <a:effectLst/>
                    <a:latin typeface="+mn-lt"/>
                    <a:ea typeface="Calibri" panose="020F0502020204030204" pitchFamily="34" charset="0"/>
                    <a:cs typeface="Times New Roman" panose="02020603050405020304" pitchFamily="18" charset="0"/>
                  </a:rPr>
                  <a:t>is taken:</a:t>
                </a:r>
                <a:endParaRPr lang="en-IN" sz="1200" dirty="0">
                  <a:effectLst/>
                  <a:latin typeface="+mn-lt"/>
                  <a:ea typeface="Calibri" panose="020F0502020204030204" pitchFamily="34" charset="0"/>
                  <a:cs typeface="Times New Roman" panose="02020603050405020304" pitchFamily="18" charset="0"/>
                </a:endParaRPr>
              </a:p>
              <a:p>
                <a14:m>
                  <m:oMath xmlns:m="http://schemas.openxmlformats.org/officeDocument/2006/math">
                    <m:sSub>
                      <m:sSubPr>
                        <m:ctrlPr>
                          <a:rPr lang="en-IN" sz="1200" i="1">
                            <a:solidFill>
                              <a:srgbClr val="000000"/>
                            </a:solidFill>
                            <a:effectLst/>
                            <a:latin typeface="Cambria Math" panose="02040503050406030204" pitchFamily="18" charset="0"/>
                            <a:cs typeface="Times New Roman" panose="02020603050405020304" pitchFamily="18" charset="0"/>
                          </a:rPr>
                        </m:ctrlPr>
                      </m:sSubPr>
                      <m:e>
                        <m:r>
                          <a:rPr lang="en-IN" sz="1200" b="0" i="1" smtClean="0">
                            <a:solidFill>
                              <a:srgbClr val="000000"/>
                            </a:solidFill>
                            <a:effectLst/>
                            <a:latin typeface="Cambria Math" panose="02040503050406030204" pitchFamily="18" charset="0"/>
                            <a:cs typeface="Times New Roman" panose="02020603050405020304" pitchFamily="18" charset="0"/>
                          </a:rPr>
                          <m:t>                                                                         </m:t>
                        </m:r>
                        <m:r>
                          <a:rPr lang="en-US" sz="1200" b="0" i="1" smtClean="0">
                            <a:solidFill>
                              <a:srgbClr val="000000"/>
                            </a:solidFill>
                            <a:effectLst/>
                            <a:latin typeface="Cambria Math" panose="02040503050406030204" pitchFamily="18" charset="0"/>
                            <a:cs typeface="Times New Roman" panose="02020603050405020304" pitchFamily="18" charset="0"/>
                          </a:rPr>
                          <m:t>                       </m:t>
                        </m:r>
                        <m:r>
                          <a:rPr lang="en-IN" sz="1200" b="0" i="1" smtClean="0">
                            <a:solidFill>
                              <a:srgbClr val="000000"/>
                            </a:solidFill>
                            <a:effectLst/>
                            <a:latin typeface="Cambria Math" panose="02040503050406030204" pitchFamily="18" charset="0"/>
                            <a:cs typeface="Times New Roman" panose="02020603050405020304" pitchFamily="18" charset="0"/>
                          </a:rPr>
                          <m:t>   </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𝜌</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effectLst/>
                            <a:latin typeface="Cambria Math" panose="02040503050406030204" pitchFamily="18"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𝑧</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d>
                      <m:dPr>
                        <m:ctrlPr>
                          <a:rPr lang="en-IN" sz="1200" i="1">
                            <a:solidFill>
                              <a:srgbClr val="000000"/>
                            </a:solidFill>
                            <a:effectLst/>
                            <a:latin typeface="Cambria Math" panose="02040503050406030204" pitchFamily="18" charset="0"/>
                            <a:cs typeface="Times New Roman" panose="02020603050405020304" pitchFamily="18" charset="0"/>
                          </a:rPr>
                        </m:ctrlPr>
                      </m:dPr>
                      <m:e>
                        <m:sSup>
                          <m:sSupPr>
                            <m:ctrlPr>
                              <a:rPr lang="en-IN" sz="1200" i="1">
                                <a:solidFill>
                                  <a:srgbClr val="000000"/>
                                </a:solidFill>
                                <a:effectLst/>
                                <a:latin typeface="Cambria Math" panose="02040503050406030204" pitchFamily="18" charset="0"/>
                                <a:cs typeface="Times New Roman" panose="02020603050405020304" pitchFamily="18" charset="0"/>
                              </a:rPr>
                            </m:ctrlPr>
                          </m:sSupPr>
                          <m:e>
                            <m:acc>
                              <m:accPr>
                                <m:chr m:val="̅"/>
                                <m:ctrlPr>
                                  <a:rPr lang="en-IN" sz="1200" i="1">
                                    <a:solidFill>
                                      <a:srgbClr val="000000"/>
                                    </a:solidFill>
                                    <a:effectLst/>
                                    <a:latin typeface="Cambria Math" panose="02040503050406030204" pitchFamily="18" charset="0"/>
                                  </a:rPr>
                                </m:ctrlPr>
                              </m:acc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acc>
                          </m:e>
                          <m:sup>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rgbClr val="000000"/>
                                </a:solidFill>
                                <a:effectLst/>
                                <a:latin typeface="Cambria Math" panose="02040503050406030204" pitchFamily="18" charset="0"/>
                                <a:cs typeface="Times New Roman" panose="02020603050405020304" pitchFamily="18" charset="0"/>
                              </a:rPr>
                            </m:ctrlPr>
                          </m:sSupPr>
                          <m:e>
                            <m:acc>
                              <m:accPr>
                                <m:chr m:val="̅"/>
                                <m:ctrlPr>
                                  <a:rPr lang="en-IN" sz="1200" i="1">
                                    <a:solidFill>
                                      <a:srgbClr val="000000"/>
                                    </a:solidFill>
                                    <a:effectLst/>
                                    <a:latin typeface="Cambria Math" panose="02040503050406030204" pitchFamily="18" charset="0"/>
                                  </a:rPr>
                                </m:ctrlPr>
                              </m:acc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acc>
                          </m:e>
                          <m:sup>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oMath>
                </a14:m>
                <a:r>
                  <a:rPr lang="en-IN" sz="1200" dirty="0">
                    <a:solidFill>
                      <a:srgbClr val="000000"/>
                    </a:solidFill>
                    <a:effectLst/>
                    <a:latin typeface="+mn-lt"/>
                    <a:ea typeface="Times New Roman" panose="02020603050405020304" pitchFamily="18" charset="0"/>
                  </a:rPr>
                  <a:t> </a:t>
                </a:r>
              </a:p>
              <a:p>
                <a:endParaRPr lang="en-IN" sz="1200" dirty="0">
                  <a:solidFill>
                    <a:srgbClr val="000000"/>
                  </a:solidFill>
                  <a:effectLst/>
                  <a:latin typeface="+mn-lt"/>
                  <a:ea typeface="Times New Roman" panose="02020603050405020304" pitchFamily="18" charset="0"/>
                </a:endParaRPr>
              </a:p>
              <a:p>
                <a:endParaRPr lang="en-IN" sz="1200" dirty="0">
                  <a:latin typeface="+mn-lt"/>
                  <a:ea typeface="Times New Roman" panose="02020603050405020304" pitchFamily="18" charset="0"/>
                  <a:cs typeface="Gautami" panose="020B0502040204020203" pitchFamily="34" charset="0"/>
                </a:endParaRPr>
              </a:p>
              <a:p>
                <a:pPr algn="just">
                  <a:lnSpc>
                    <a:spcPct val="107000"/>
                  </a:lnSpc>
                  <a:spcAft>
                    <a:spcPts val="800"/>
                  </a:spcAft>
                </a:pPr>
                <a:r>
                  <a:rPr lang="en-IN" sz="1200" dirty="0">
                    <a:solidFill>
                      <a:srgbClr val="000000"/>
                    </a:solidFill>
                    <a:effectLst/>
                    <a:latin typeface="+mn-lt"/>
                    <a:ea typeface="Calibri" panose="020F0502020204030204" pitchFamily="34" charset="0"/>
                    <a:cs typeface="Times New Roman" panose="02020603050405020304" pitchFamily="18" charset="0"/>
                  </a:rPr>
                  <a:t>where the cations </a:t>
                </a:r>
                <a14:m>
                  <m:oMath xmlns:m="http://schemas.openxmlformats.org/officeDocument/2006/math">
                    <m:d>
                      <m:d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acc>
                          </m:e>
                          <m:sup>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r>
                      <m:rPr>
                        <m:nor/>
                      </m:rPr>
                      <a:rPr lang="en-IN" sz="1200">
                        <a:solidFill>
                          <a:srgbClr val="000000"/>
                        </a:solidFill>
                        <a:effectLst/>
                        <a:latin typeface="+mn-lt"/>
                        <a:ea typeface="Calibri" panose="020F0502020204030204" pitchFamily="34" charset="0"/>
                        <a:cs typeface="Times New Roman" panose="02020603050405020304" pitchFamily="18" charset="0"/>
                      </a:rPr>
                      <m:t>and</m:t>
                    </m:r>
                    <m:r>
                      <m:rPr>
                        <m:nor/>
                      </m:rPr>
                      <a:rPr lang="en-IN" sz="1200">
                        <a:solidFill>
                          <a:srgbClr val="000000"/>
                        </a:solidFill>
                        <a:effectLst/>
                        <a:latin typeface="+mn-lt"/>
                        <a:ea typeface="Calibri" panose="020F0502020204030204" pitchFamily="34" charset="0"/>
                        <a:cs typeface="Times New Roman" panose="02020603050405020304" pitchFamily="18" charset="0"/>
                      </a:rPr>
                      <m:t> </m:t>
                    </m:r>
                    <m:r>
                      <m:rPr>
                        <m:nor/>
                      </m:rPr>
                      <a:rPr lang="en-IN" sz="1200">
                        <a:solidFill>
                          <a:srgbClr val="000000"/>
                        </a:solidFill>
                        <a:effectLst/>
                        <a:latin typeface="+mn-lt"/>
                        <a:ea typeface="Calibri" panose="020F0502020204030204" pitchFamily="34" charset="0"/>
                        <a:cs typeface="Times New Roman" panose="02020603050405020304" pitchFamily="18" charset="0"/>
                      </a:rPr>
                      <m:t>anions</m:t>
                    </m:r>
                    <m:r>
                      <m:rPr>
                        <m:nor/>
                      </m:rPr>
                      <a:rPr lang="en-IN" sz="1200">
                        <a:solidFill>
                          <a:srgbClr val="000000"/>
                        </a:solidFill>
                        <a:effectLst/>
                        <a:latin typeface="+mn-lt"/>
                        <a:ea typeface="Calibri" panose="020F0502020204030204" pitchFamily="34" charset="0"/>
                        <a:cs typeface="Times New Roman" panose="02020603050405020304" pitchFamily="18" charset="0"/>
                      </a:rPr>
                      <m:t> </m:t>
                    </m:r>
                    <m:d>
                      <m:d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acc>
                          </m:e>
                          <m:sup>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solidFill>
                      <a:srgbClr val="000000"/>
                    </a:solidFill>
                    <a:effectLst/>
                    <a:latin typeface="+mn-lt"/>
                    <a:ea typeface="Calibri" panose="020F0502020204030204" pitchFamily="34" charset="0"/>
                    <a:cs typeface="Times New Roman" panose="02020603050405020304" pitchFamily="18" charset="0"/>
                  </a:rPr>
                  <a:t>can be described by number density of Poisson equation:</a:t>
                </a:r>
                <a:endParaRPr lang="en-IN" sz="1200" dirty="0">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mn-lt"/>
                    <a:ea typeface="Calibri" panose="020F0502020204030204" pitchFamily="34" charset="0"/>
                    <a:cs typeface="Times New Roman" panose="02020603050405020304" pitchFamily="18" charset="0"/>
                  </a:rPr>
                  <a:t>                                                                              </a:t>
                </a:r>
                <a14:m>
                  <m:oMath xmlns:m="http://schemas.openxmlformats.org/officeDocument/2006/math">
                    <m:sSup>
                      <m:sSup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acc>
                      </m:e>
                      <m:sup>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acc>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sSup>
                      <m:sSup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e>
                      <m:sup>
                        <m:d>
                          <m:d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𝑧</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sub>
                                </m:sSub>
                              </m:num>
                              <m:den>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𝑎𝑣</m:t>
                                    </m:r>
                                  </m:sub>
                                </m:sSub>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m:t>
                                    </m:r>
                                  </m:sub>
                                </m:sSub>
                              </m:den>
                            </m:f>
                            <m:acc>
                              <m:accPr>
                                <m:chr m:val="̅"/>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𝜙</m:t>
                                </m:r>
                              </m:e>
                            </m:acc>
                          </m:e>
                        </m:d>
                      </m:sup>
                    </m:sSup>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endParaRPr lang="en-IN" sz="1200" dirty="0">
                  <a:effectLst/>
                  <a:latin typeface="+mn-lt"/>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2BDD451D-299E-44EB-9F59-064CF0EA294F}"/>
                  </a:ext>
                </a:extLst>
              </p:cNvPr>
              <p:cNvSpPr txBox="1">
                <a:spLocks noRot="1" noChangeAspect="1" noMove="1" noResize="1" noEditPoints="1" noAdjustHandles="1" noChangeArrowheads="1" noChangeShapeType="1" noTextEdit="1"/>
              </p:cNvSpPr>
              <p:nvPr/>
            </p:nvSpPr>
            <p:spPr>
              <a:xfrm>
                <a:off x="662108" y="1075765"/>
                <a:ext cx="8186057" cy="2715359"/>
              </a:xfrm>
              <a:prstGeom prst="rect">
                <a:avLst/>
              </a:prstGeom>
              <a:blipFill>
                <a:blip r:embed="rId3"/>
                <a:stretch>
                  <a:fillRect l="-75" t="-224" r="-75"/>
                </a:stretch>
              </a:blipFill>
            </p:spPr>
            <p:txBody>
              <a:bodyPr/>
              <a:lstStyle/>
              <a:p>
                <a:r>
                  <a:rPr lang="en-IN">
                    <a:noFill/>
                  </a:rPr>
                  <a:t> </a:t>
                </a:r>
              </a:p>
            </p:txBody>
          </p:sp>
        </mc:Fallback>
      </mc:AlternateContent>
    </p:spTree>
    <p:extLst>
      <p:ext uri="{BB962C8B-B14F-4D97-AF65-F5344CB8AC3E}">
        <p14:creationId xmlns:p14="http://schemas.microsoft.com/office/powerpoint/2010/main" val="1327204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9" name="Rectangle 8">
            <a:extLst>
              <a:ext uri="{FF2B5EF4-FFF2-40B4-BE49-F238E27FC236}">
                <a16:creationId xmlns:a16="http://schemas.microsoft.com/office/drawing/2014/main" id="{33BA2FD2-0DCC-424C-B7EF-31037C3C1EB9}"/>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26" name="Rectangle 2">
            <a:extLst>
              <a:ext uri="{FF2B5EF4-FFF2-40B4-BE49-F238E27FC236}">
                <a16:creationId xmlns:a16="http://schemas.microsoft.com/office/drawing/2014/main" id="{6B496CFC-5524-4948-AFEE-937B391B91A6}"/>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4">
            <a:extLst>
              <a:ext uri="{FF2B5EF4-FFF2-40B4-BE49-F238E27FC236}">
                <a16:creationId xmlns:a16="http://schemas.microsoft.com/office/drawing/2014/main" id="{0CF88346-0F98-4EA8-912C-28F198F02CD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6">
            <a:extLst>
              <a:ext uri="{FF2B5EF4-FFF2-40B4-BE49-F238E27FC236}">
                <a16:creationId xmlns:a16="http://schemas.microsoft.com/office/drawing/2014/main" id="{E7201857-E3DE-47CB-A5FF-70512E2DA9AB}"/>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8">
            <a:extLst>
              <a:ext uri="{FF2B5EF4-FFF2-40B4-BE49-F238E27FC236}">
                <a16:creationId xmlns:a16="http://schemas.microsoft.com/office/drawing/2014/main" id="{A294226B-4005-4530-95E0-6F8D1D039D59}"/>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10">
            <a:extLst>
              <a:ext uri="{FF2B5EF4-FFF2-40B4-BE49-F238E27FC236}">
                <a16:creationId xmlns:a16="http://schemas.microsoft.com/office/drawing/2014/main" id="{636CAD6E-F4C9-4A54-80C7-10AEF8A2A60C}"/>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12">
            <a:extLst>
              <a:ext uri="{FF2B5EF4-FFF2-40B4-BE49-F238E27FC236}">
                <a16:creationId xmlns:a16="http://schemas.microsoft.com/office/drawing/2014/main" id="{609B4002-AC29-4A0D-A454-604001C29B1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6645E628-4795-47CA-A540-96CEADB95E49}"/>
              </a:ext>
            </a:extLst>
          </p:cNvPr>
          <p:cNvSpPr txBox="1"/>
          <p:nvPr/>
        </p:nvSpPr>
        <p:spPr>
          <a:xfrm>
            <a:off x="763793" y="719226"/>
            <a:ext cx="8743421" cy="761875"/>
          </a:xfrm>
          <a:prstGeom prst="rect">
            <a:avLst/>
          </a:prstGeom>
          <a:noFill/>
        </p:spPr>
        <p:txBody>
          <a:bodyPr wrap="square" rtlCol="0">
            <a:spAutoFit/>
          </a:bodyPr>
          <a:lstStyle/>
          <a:p>
            <a:pPr algn="just">
              <a:lnSpc>
                <a:spcPct val="107000"/>
              </a:lnSpc>
              <a:spcAft>
                <a:spcPts val="800"/>
              </a:spcAft>
            </a:pPr>
            <a:r>
              <a:rPr lang="en-IN" sz="1200" dirty="0">
                <a:solidFill>
                  <a:srgbClr val="000000"/>
                </a:solidFill>
                <a:effectLst/>
                <a:latin typeface="+mn-lt"/>
                <a:ea typeface="Times New Roman" panose="02020603050405020304" pitchFamily="18" charset="0"/>
                <a:cs typeface="Times New Roman" panose="02020603050405020304" pitchFamily="18" charset="0"/>
              </a:rPr>
              <a:t>          </a:t>
            </a:r>
            <a:endParaRPr lang="en-IN" sz="1200" dirty="0">
              <a:effectLst/>
              <a:latin typeface="+mn-lt"/>
              <a:ea typeface="Calibri" panose="020F0502020204030204" pitchFamily="34" charset="0"/>
              <a:cs typeface="Times New Roman" panose="02020603050405020304" pitchFamily="18" charset="0"/>
            </a:endParaRPr>
          </a:p>
          <a:p>
            <a:endParaRPr lang="en-IN" sz="1200" dirty="0">
              <a:effectLst/>
              <a:latin typeface="+mn-lt"/>
              <a:ea typeface="Roboto" panose="02000000000000000000" pitchFamily="2" charset="0"/>
              <a:cs typeface="Gautami" panose="020B0502040204020203" pitchFamily="34" charset="0"/>
            </a:endParaRPr>
          </a:p>
          <a:p>
            <a:r>
              <a:rPr lang="en-US" sz="1200" dirty="0">
                <a:latin typeface="+mn-lt"/>
                <a:ea typeface="Times New Roman" panose="02020603050405020304" pitchFamily="18" charset="0"/>
                <a:cs typeface="Gautami" panose="020B0502040204020203" pitchFamily="34" charset="0"/>
              </a:rPr>
              <a:t> </a:t>
            </a:r>
            <a:endParaRPr lang="en-IN" sz="1200" dirty="0">
              <a:latin typeface="+mn-lt"/>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AA508C4-BCC3-4F10-9598-4756F2E665AD}"/>
                  </a:ext>
                </a:extLst>
              </p:cNvPr>
              <p:cNvSpPr txBox="1"/>
              <p:nvPr/>
            </p:nvSpPr>
            <p:spPr>
              <a:xfrm>
                <a:off x="662108" y="798314"/>
                <a:ext cx="8186057" cy="3269421"/>
              </a:xfrm>
              <a:prstGeom prst="rect">
                <a:avLst/>
              </a:prstGeom>
              <a:noFill/>
            </p:spPr>
            <p:txBody>
              <a:bodyPr wrap="square" rtlCol="0">
                <a:spAutoFit/>
              </a:bodyPr>
              <a:lstStyle/>
              <a:p>
                <a:pPr algn="just">
                  <a:lnSpc>
                    <a:spcPct val="107000"/>
                  </a:lnSpc>
                  <a:spcAft>
                    <a:spcPts val="800"/>
                  </a:spcAft>
                </a:pPr>
                <a:r>
                  <a:rPr lang="en-IN" sz="1200" dirty="0">
                    <a:solidFill>
                      <a:srgbClr val="000000"/>
                    </a:solidFill>
                    <a:effectLst/>
                    <a:latin typeface="+mn-lt"/>
                    <a:ea typeface="Calibri" panose="020F0502020204030204" pitchFamily="34" charset="0"/>
                    <a:cs typeface="Times New Roman" panose="02020603050405020304" pitchFamily="18" charset="0"/>
                  </a:rPr>
                  <a:t>The non-dimensional equations are,</a:t>
                </a:r>
                <a:endParaRPr lang="en-IN" sz="1200" dirty="0">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mn-lt"/>
                    <a:ea typeface="Times New Roman" panose="02020603050405020304" pitchFamily="18" charset="0"/>
                    <a:cs typeface="Times New Roman" panose="02020603050405020304" pitchFamily="18" charset="0"/>
                  </a:rPr>
                  <a:t>                                                                             </a:t>
                </a:r>
                <a14:m>
                  <m:oMath xmlns:m="http://schemas.openxmlformats.org/officeDocument/2006/math">
                    <m:r>
                      <a:rPr lang="en-US" sz="12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sub>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num>
                          <m:den>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p>
              <a:p>
                <a:pPr algn="just">
                  <a:lnSpc>
                    <a:spcPct val="107000"/>
                  </a:lnSpc>
                  <a:spcAft>
                    <a:spcPts val="800"/>
                  </a:spcAft>
                </a:pPr>
                <a:r>
                  <a:rPr lang="en-IN" sz="1200"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latin typeface="+mn-lt"/>
                    <a:ea typeface="Times New Roman" panose="02020603050405020304" pitchFamily="18" charset="0"/>
                    <a:cs typeface="Times New Roman" panose="02020603050405020304" pitchFamily="18" charset="0"/>
                  </a:rPr>
                  <a:t>                                     </a:t>
                </a:r>
                <a14:m>
                  <m:oMath xmlns:m="http://schemas.openxmlformats.org/officeDocument/2006/math">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2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𝜙</m:t>
                        </m:r>
                      </m:sup>
                    </m:sSup>
                  </m:oMath>
                </a14:m>
                <a:r>
                  <a:rPr lang="en-IN" sz="1200" dirty="0">
                    <a:solidFill>
                      <a:srgbClr val="000000"/>
                    </a:solidFill>
                    <a:effectLst/>
                    <a:latin typeface="+mn-lt"/>
                    <a:ea typeface="Times New Roman" panose="02020603050405020304" pitchFamily="18" charset="0"/>
                  </a:rPr>
                  <a:t> </a:t>
                </a:r>
              </a:p>
              <a:p>
                <a:pPr algn="just">
                  <a:lnSpc>
                    <a:spcPct val="107000"/>
                  </a:lnSpc>
                  <a:spcAft>
                    <a:spcPts val="800"/>
                  </a:spcAft>
                </a:pPr>
                <a:r>
                  <a:rPr lang="en-IN" sz="1200" dirty="0">
                    <a:effectLst/>
                    <a:latin typeface="+mn-lt"/>
                    <a:ea typeface="Calibri" panose="020F0502020204030204" pitchFamily="34" charset="0"/>
                    <a:cs typeface="Times New Roman" panose="02020603050405020304" pitchFamily="18" charset="0"/>
                  </a:rPr>
                  <a:t>Using Debye-</a:t>
                </a:r>
                <a:r>
                  <a:rPr lang="en-IN" sz="1200" dirty="0" err="1">
                    <a:effectLst/>
                    <a:latin typeface="+mn-lt"/>
                    <a:ea typeface="Calibri" panose="020F0502020204030204" pitchFamily="34" charset="0"/>
                    <a:cs typeface="Times New Roman" panose="02020603050405020304" pitchFamily="18" charset="0"/>
                  </a:rPr>
                  <a:t>H</a:t>
                </a:r>
                <a:r>
                  <a:rPr lang="en-IN" sz="1200" dirty="0" err="1">
                    <a:solidFill>
                      <a:srgbClr val="000000"/>
                    </a:solidFill>
                    <a:effectLst/>
                    <a:latin typeface="+mn-lt"/>
                    <a:ea typeface="Calibri" panose="020F0502020204030204" pitchFamily="34" charset="0"/>
                    <a:cs typeface="Times New Roman" panose="02020603050405020304" pitchFamily="18" charset="0"/>
                  </a:rPr>
                  <a:t>ü</a:t>
                </a:r>
                <a:r>
                  <a:rPr lang="en-IN" sz="1200" dirty="0" err="1">
                    <a:effectLst/>
                    <a:latin typeface="+mn-lt"/>
                    <a:ea typeface="Calibri" panose="020F0502020204030204" pitchFamily="34" charset="0"/>
                    <a:cs typeface="Times New Roman" panose="02020603050405020304" pitchFamily="18" charset="0"/>
                  </a:rPr>
                  <a:t>ckel</a:t>
                </a:r>
                <a:r>
                  <a:rPr lang="en-IN" sz="1200" dirty="0">
                    <a:effectLst/>
                    <a:latin typeface="+mn-lt"/>
                    <a:ea typeface="Calibri" panose="020F0502020204030204" pitchFamily="34" charset="0"/>
                    <a:cs typeface="Times New Roman" panose="02020603050405020304" pitchFamily="18" charset="0"/>
                  </a:rPr>
                  <a:t> linearization approximation  i.e., </a:t>
                </a:r>
                <a:r>
                  <a:rPr lang="en-IN" sz="1200" dirty="0" err="1">
                    <a:effectLst/>
                    <a:latin typeface="+mn-lt"/>
                    <a:ea typeface="Calibri" panose="020F0502020204030204" pitchFamily="34" charset="0"/>
                    <a:cs typeface="Times New Roman" panose="02020603050405020304" pitchFamily="18" charset="0"/>
                  </a:rPr>
                  <a:t>sinh</a:t>
                </a:r>
                <a14:m>
                  <m:oMath xmlns:m="http://schemas.openxmlformats.org/officeDocument/2006/math">
                    <m:r>
                      <m:rPr>
                        <m:sty m:val="p"/>
                      </m:rPr>
                      <a:rPr lang="en-IN"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ϕ</m:t>
                    </m:r>
                  </m:oMath>
                </a14:m>
                <a:r>
                  <a:rPr lang="en-IN" sz="1200" dirty="0">
                    <a:effectLst/>
                    <a:latin typeface="+mn-lt"/>
                    <a:ea typeface="Calibri" panose="020F0502020204030204" pitchFamily="34" charset="0"/>
                    <a:cs typeface="Times New Roman" panose="02020603050405020304" pitchFamily="18" charset="0"/>
                  </a:rPr>
                  <a:t> ≈ </a:t>
                </a:r>
                <a14:m>
                  <m:oMath xmlns:m="http://schemas.openxmlformats.org/officeDocument/2006/math">
                    <m:r>
                      <m:rPr>
                        <m:sty m:val="p"/>
                      </m:rPr>
                      <a:rPr lang="en-IN"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ϕ</m:t>
                    </m:r>
                  </m:oMath>
                </a14:m>
                <a:r>
                  <a:rPr lang="en-IN" sz="1200" dirty="0">
                    <a:effectLst/>
                    <a:latin typeface="+mn-lt"/>
                    <a:ea typeface="Calibri" panose="020F0502020204030204" pitchFamily="34" charset="0"/>
                    <a:cs typeface="Times New Roman" panose="02020603050405020304" pitchFamily="18" charset="0"/>
                  </a:rPr>
                  <a:t>, the above equation becomes,</a:t>
                </a:r>
              </a:p>
              <a:p>
                <a:pPr algn="ctr">
                  <a:lnSpc>
                    <a:spcPct val="107000"/>
                  </a:lnSpc>
                  <a:spcAft>
                    <a:spcPts val="800"/>
                  </a:spcAft>
                </a:pPr>
                <a:r>
                  <a:rPr lang="en-IN" sz="1200" dirty="0">
                    <a:solidFill>
                      <a:srgbClr val="000000"/>
                    </a:solidFill>
                    <a:effectLst/>
                    <a:latin typeface="+mn-lt"/>
                    <a:ea typeface="Times New Roman" panose="02020603050405020304" pitchFamily="18" charset="0"/>
                    <a:cs typeface="Times New Roman" panose="02020603050405020304" pitchFamily="18" charset="0"/>
                  </a:rPr>
                  <a:t>                                                                         </a:t>
                </a:r>
                <a14:m>
                  <m:oMath xmlns:m="http://schemas.openxmlformats.org/officeDocument/2006/math">
                    <m:r>
                      <a:rPr lang="en-US" sz="12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en-IN" sz="12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sub>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mn-lt"/>
                    <a:ea typeface="Times New Roman" panose="02020603050405020304" pitchFamily="18" charset="0"/>
                    <a:cs typeface="Times New Roman" panose="02020603050405020304" pitchFamily="18" charset="0"/>
                  </a:rPr>
                  <a:t>Whereas the analytical solution of electrical potential </a:t>
                </a:r>
                <a14:m>
                  <m:oMath xmlns:m="http://schemas.openxmlformats.org/officeDocument/2006/math">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is given by,</a:t>
                </a: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func>
                            <m:func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cosh</m:t>
                              </m:r>
                            </m:fName>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𝑦</m:t>
                                  </m:r>
                                </m:e>
                              </m:d>
                            </m:e>
                          </m:func>
                        </m:num>
                        <m:den>
                          <m:func>
                            <m:func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cosh</m:t>
                              </m:r>
                            </m:fName>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h</m:t>
                                  </m:r>
                                </m:e>
                              </m:d>
                            </m:e>
                          </m:func>
                        </m:den>
                      </m:f>
                    </m:oMath>
                  </m:oMathPara>
                </a14:m>
                <a:endParaRPr lang="en-IN" sz="1200" dirty="0">
                  <a:effectLst/>
                  <a:latin typeface="+mn-lt"/>
                  <a:ea typeface="Times New Roman" panose="02020603050405020304" pitchFamily="18" charset="0"/>
                  <a:cs typeface="Gautami" panose="020B0502040204020203" pitchFamily="34" charset="0"/>
                </a:endParaRPr>
              </a:p>
              <a:p>
                <a:endParaRPr lang="en-IN" sz="1200" dirty="0">
                  <a:effectLst/>
                  <a:latin typeface="+mn-lt"/>
                  <a:ea typeface="Times New Roman" panose="02020603050405020304" pitchFamily="18" charset="0"/>
                  <a:cs typeface="Gautami" panose="020B0502040204020203" pitchFamily="34" charset="0"/>
                </a:endParaRPr>
              </a:p>
            </p:txBody>
          </p:sp>
        </mc:Choice>
        <mc:Fallback xmlns="">
          <p:sp>
            <p:nvSpPr>
              <p:cNvPr id="12" name="TextBox 11">
                <a:extLst>
                  <a:ext uri="{FF2B5EF4-FFF2-40B4-BE49-F238E27FC236}">
                    <a16:creationId xmlns:a16="http://schemas.microsoft.com/office/drawing/2014/main" id="{2AA508C4-BCC3-4F10-9598-4756F2E665AD}"/>
                  </a:ext>
                </a:extLst>
              </p:cNvPr>
              <p:cNvSpPr txBox="1">
                <a:spLocks noRot="1" noChangeAspect="1" noMove="1" noResize="1" noEditPoints="1" noAdjustHandles="1" noChangeArrowheads="1" noChangeShapeType="1" noTextEdit="1"/>
              </p:cNvSpPr>
              <p:nvPr/>
            </p:nvSpPr>
            <p:spPr>
              <a:xfrm>
                <a:off x="662108" y="798314"/>
                <a:ext cx="8186057" cy="3269421"/>
              </a:xfrm>
              <a:prstGeom prst="rect">
                <a:avLst/>
              </a:prstGeom>
              <a:blipFill>
                <a:blip r:embed="rId3"/>
                <a:stretch>
                  <a:fillRect l="-75" t="-373"/>
                </a:stretch>
              </a:blipFill>
            </p:spPr>
            <p:txBody>
              <a:bodyPr/>
              <a:lstStyle/>
              <a:p>
                <a:r>
                  <a:rPr lang="en-IN">
                    <a:noFill/>
                  </a:rPr>
                  <a:t> </a:t>
                </a:r>
              </a:p>
            </p:txBody>
          </p:sp>
        </mc:Fallback>
      </mc:AlternateContent>
    </p:spTree>
    <p:extLst>
      <p:ext uri="{BB962C8B-B14F-4D97-AF65-F5344CB8AC3E}">
        <p14:creationId xmlns:p14="http://schemas.microsoft.com/office/powerpoint/2010/main" val="257863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9" name="Rectangle 8">
            <a:extLst>
              <a:ext uri="{FF2B5EF4-FFF2-40B4-BE49-F238E27FC236}">
                <a16:creationId xmlns:a16="http://schemas.microsoft.com/office/drawing/2014/main" id="{33BA2FD2-0DCC-424C-B7EF-31037C3C1EB9}"/>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26" name="Rectangle 2">
            <a:extLst>
              <a:ext uri="{FF2B5EF4-FFF2-40B4-BE49-F238E27FC236}">
                <a16:creationId xmlns:a16="http://schemas.microsoft.com/office/drawing/2014/main" id="{6B496CFC-5524-4948-AFEE-937B391B91A6}"/>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4">
            <a:extLst>
              <a:ext uri="{FF2B5EF4-FFF2-40B4-BE49-F238E27FC236}">
                <a16:creationId xmlns:a16="http://schemas.microsoft.com/office/drawing/2014/main" id="{0CF88346-0F98-4EA8-912C-28F198F02CD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6">
            <a:extLst>
              <a:ext uri="{FF2B5EF4-FFF2-40B4-BE49-F238E27FC236}">
                <a16:creationId xmlns:a16="http://schemas.microsoft.com/office/drawing/2014/main" id="{E7201857-E3DE-47CB-A5FF-70512E2DA9AB}"/>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8">
            <a:extLst>
              <a:ext uri="{FF2B5EF4-FFF2-40B4-BE49-F238E27FC236}">
                <a16:creationId xmlns:a16="http://schemas.microsoft.com/office/drawing/2014/main" id="{A294226B-4005-4530-95E0-6F8D1D039D59}"/>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10">
            <a:extLst>
              <a:ext uri="{FF2B5EF4-FFF2-40B4-BE49-F238E27FC236}">
                <a16:creationId xmlns:a16="http://schemas.microsoft.com/office/drawing/2014/main" id="{636CAD6E-F4C9-4A54-80C7-10AEF8A2A60C}"/>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12">
            <a:extLst>
              <a:ext uri="{FF2B5EF4-FFF2-40B4-BE49-F238E27FC236}">
                <a16:creationId xmlns:a16="http://schemas.microsoft.com/office/drawing/2014/main" id="{609B4002-AC29-4A0D-A454-604001C29B1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8988FF0-F022-4F12-B973-2CA25933EBF6}"/>
                  </a:ext>
                </a:extLst>
              </p:cNvPr>
              <p:cNvSpPr txBox="1"/>
              <p:nvPr/>
            </p:nvSpPr>
            <p:spPr>
              <a:xfrm>
                <a:off x="624114" y="531370"/>
                <a:ext cx="7895771" cy="4226285"/>
              </a:xfrm>
              <a:prstGeom prst="rect">
                <a:avLst/>
              </a:prstGeom>
              <a:noFill/>
            </p:spPr>
            <p:txBody>
              <a:bodyPr wrap="square" rtlCol="0">
                <a:spAutoFit/>
              </a:bodyPr>
              <a:lstStyle/>
              <a:p>
                <a:endParaRPr lang="en-IN" sz="1200" dirty="0">
                  <a:solidFill>
                    <a:schemeClr val="bg2"/>
                  </a:solidFill>
                  <a:latin typeface="+mn-lt"/>
                  <a:ea typeface="Roboto" panose="02000000000000000000" pitchFamily="2" charset="0"/>
                </a:endParaRPr>
              </a:p>
              <a:p>
                <a:r>
                  <a:rPr lang="en-US" sz="1200" dirty="0">
                    <a:solidFill>
                      <a:schemeClr val="bg2"/>
                    </a:solidFill>
                    <a:latin typeface="+mn-lt"/>
                    <a:ea typeface="Roboto" panose="02000000000000000000" pitchFamily="2" charset="0"/>
                  </a:rPr>
                  <a:t>Using the above non-dimensional quantities, equations and the above assumption we can get dimension-less form of equations as :</a:t>
                </a:r>
              </a:p>
              <a:p>
                <a:endParaRPr lang="en-US" sz="1200" dirty="0">
                  <a:solidFill>
                    <a:schemeClr val="bg2"/>
                  </a:solidFill>
                  <a:latin typeface="+mn-lt"/>
                  <a:ea typeface="Roboto" panose="02000000000000000000" pitchFamily="2" charset="0"/>
                </a:endParaRPr>
              </a:p>
              <a:p>
                <a:pPr>
                  <a:lnSpc>
                    <a:spcPct val="107000"/>
                  </a:lnSpc>
                  <a:spcAft>
                    <a:spcPts val="800"/>
                  </a:spcAft>
                </a:pPr>
                <a14:m>
                  <m:oMath xmlns:m="http://schemas.openxmlformats.org/officeDocument/2006/math">
                    <m:f>
                      <m:fPr>
                        <m:ctrlPr>
                          <a:rPr lang="en-IN" sz="1200" i="1" smtClean="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𝑑𝑝</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𝑑𝑥</m:t>
                        </m:r>
                      </m:den>
                    </m:f>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𝑅𝑒</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𝛾</m:t>
                        </m:r>
                      </m:e>
                    </m:d>
                    <m:f>
                      <m:f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3</m:t>
                            </m:r>
                          </m:sup>
                        </m:sSup>
                        <m:r>
                          <m:rPr>
                            <m:sty m:val="p"/>
                          </m:rPr>
                          <a:rPr lang="en-US" sz="120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Ψ</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3</m:t>
                            </m:r>
                          </m:sup>
                        </m:sSup>
                      </m:den>
                    </m:f>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𝑅</m:t>
                    </m:r>
                    <m:sSup>
                      <m:sSup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r>
                                  <m:rPr>
                                    <m:sty m:val="p"/>
                                  </m:rPr>
                                  <a:rPr lang="en-US" sz="120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Ψ</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den>
                            </m:f>
                          </m:e>
                        </m:d>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f>
                      <m:f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3</m:t>
                            </m:r>
                          </m:sup>
                        </m:sSup>
                        <m:r>
                          <m:rPr>
                            <m:sty m:val="p"/>
                          </m:rPr>
                          <a:rPr lang="en-US" sz="120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Ψ</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3</m:t>
                            </m:r>
                          </m:sup>
                        </m:sSup>
                      </m:den>
                    </m:f>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𝑒</m:t>
                            </m:r>
                          </m:sub>
                        </m:sSub>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sSub>
                      <m:sSub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𝑈</m:t>
                        </m:r>
                      </m:e>
                      <m:sub>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𝐻𝑆</m:t>
                        </m:r>
                      </m:sub>
                    </m:sSub>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𝜙</m:t>
                    </m:r>
                  </m:oMath>
                </a14:m>
                <a:r>
                  <a:rPr lang="en-US" sz="1200" dirty="0">
                    <a:solidFill>
                      <a:schemeClr val="bg2"/>
                    </a:solidFill>
                    <a:effectLst/>
                    <a:latin typeface="+mn-lt"/>
                    <a:ea typeface="Times New Roman" panose="02020603050405020304" pitchFamily="18" charset="0"/>
                    <a:cs typeface="Times New Roman" panose="02020603050405020304" pitchFamily="18" charset="0"/>
                  </a:rPr>
                  <a:t>     					  (9)     </a:t>
                </a:r>
              </a:p>
              <a:p>
                <a:pPr algn="ctr">
                  <a:lnSpc>
                    <a:spcPct val="107000"/>
                  </a:lnSpc>
                  <a:spcAft>
                    <a:spcPts val="800"/>
                  </a:spcAft>
                </a:pPr>
                <a:r>
                  <a:rPr lang="en-US" sz="1200" dirty="0">
                    <a:solidFill>
                      <a:schemeClr val="bg2"/>
                    </a:solidFill>
                    <a:effectLst/>
                    <a:latin typeface="+mn-lt"/>
                    <a:ea typeface="Times New Roman" panose="02020603050405020304" pitchFamily="18" charset="0"/>
                    <a:cs typeface="Times New Roman" panose="02020603050405020304" pitchFamily="18" charset="0"/>
                  </a:rPr>
                  <a:t>                                                      						</a:t>
                </a:r>
                <a:endParaRPr lang="en-IN" sz="1200" dirty="0">
                  <a:solidFill>
                    <a:schemeClr val="bg2"/>
                  </a:solidFill>
                  <a:effectLst/>
                  <a:latin typeface="+mn-lt"/>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
                      <m:fPr>
                        <m:ctrlPr>
                          <a:rPr lang="en-IN"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𝑑𝑝</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𝑑𝑦</m:t>
                        </m:r>
                      </m:den>
                    </m:f>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=0</m:t>
                    </m:r>
                  </m:oMath>
                </a14:m>
                <a:r>
                  <a:rPr lang="en-US" sz="1200" dirty="0">
                    <a:solidFill>
                      <a:schemeClr val="bg2"/>
                    </a:solidFill>
                    <a:effectLst/>
                    <a:latin typeface="+mn-lt"/>
                    <a:ea typeface="Calibri" panose="020F0502020204030204" pitchFamily="34" charset="0"/>
                    <a:cs typeface="Times New Roman" panose="02020603050405020304" pitchFamily="18" charset="0"/>
                  </a:rPr>
                  <a:t> 								</a:t>
                </a:r>
                <a:r>
                  <a:rPr lang="en-US" sz="1200" dirty="0">
                    <a:solidFill>
                      <a:schemeClr val="bg2"/>
                    </a:solidFill>
                    <a:ea typeface="Times New Roman" panose="02020603050405020304" pitchFamily="18" charset="0"/>
                    <a:cs typeface="Times New Roman" panose="02020603050405020304" pitchFamily="18" charset="0"/>
                  </a:rPr>
                  <a:t> (10)</a:t>
                </a:r>
                <a:endParaRPr lang="en-US" sz="1200" dirty="0">
                  <a:solidFill>
                    <a:schemeClr val="bg2"/>
                  </a:solidFill>
                  <a:effectLst/>
                  <a:latin typeface="+mn-lt"/>
                  <a:ea typeface="Calibri" panose="020F0502020204030204" pitchFamily="34" charset="0"/>
                  <a:cs typeface="Times New Roman" panose="02020603050405020304" pitchFamily="18" charset="0"/>
                </a:endParaRPr>
              </a:p>
              <a:p>
                <a:pPr algn="ctr">
                  <a:lnSpc>
                    <a:spcPct val="107000"/>
                  </a:lnSpc>
                  <a:spcAft>
                    <a:spcPts val="800"/>
                  </a:spcAft>
                </a:pPr>
                <a:r>
                  <a:rPr lang="en-US" sz="1200" dirty="0">
                    <a:solidFill>
                      <a:schemeClr val="bg2"/>
                    </a:solidFill>
                    <a:effectLst/>
                    <a:latin typeface="+mn-lt"/>
                    <a:ea typeface="Times New Roman" panose="02020603050405020304" pitchFamily="18" charset="0"/>
                    <a:cs typeface="Times New Roman" panose="02020603050405020304" pitchFamily="18" charset="0"/>
                  </a:rPr>
                  <a:t>                                                                                                                                         </a:t>
                </a:r>
                <a:endParaRPr lang="en-IN" sz="1200" dirty="0">
                  <a:solidFill>
                    <a:schemeClr val="bg2"/>
                  </a:solidFill>
                  <a:effectLst/>
                  <a:latin typeface="+mn-lt"/>
                  <a:ea typeface="Calibri" panose="020F0502020204030204" pitchFamily="34" charset="0"/>
                  <a:cs typeface="Times New Roman" panose="02020603050405020304" pitchFamily="18" charset="0"/>
                </a:endParaRPr>
              </a:p>
              <a:p>
                <a14:m>
                  <m:oMath xmlns:m="http://schemas.openxmlformats.org/officeDocument/2006/math">
                    <m:f>
                      <m:fPr>
                        <m:ctrlPr>
                          <a:rPr lang="en-IN" sz="1200" i="1">
                            <a:solidFill>
                              <a:schemeClr val="bg2"/>
                            </a:solidFill>
                            <a:effectLst/>
                            <a:latin typeface="Cambria Math" panose="02040503050406030204" pitchFamily="18" charset="0"/>
                            <a:cs typeface="Times New Roman" panose="02020603050405020304" pitchFamily="18" charset="0"/>
                          </a:rPr>
                        </m:ctrlPr>
                      </m:fPr>
                      <m:num>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r>
                          <m:rPr>
                            <m:sty m:val="p"/>
                          </m:rPr>
                          <a:rPr lang="en-US" sz="120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Θ</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𝐵𝑟</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𝑅𝑒</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𝛾</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chemeClr val="bg2"/>
                                </a:solidFill>
                                <a:effectLst/>
                                <a:latin typeface="Cambria Math" panose="02040503050406030204" pitchFamily="18" charset="0"/>
                                <a:cs typeface="Times New Roman" panose="02020603050405020304" pitchFamily="18" charset="0"/>
                              </a:rPr>
                            </m:ctrlPr>
                          </m:dPr>
                          <m:e>
                            <m:f>
                              <m:fPr>
                                <m:ctrlPr>
                                  <a:rPr lang="en-IN" sz="1200" i="1">
                                    <a:solidFill>
                                      <a:schemeClr val="bg2"/>
                                    </a:solidFill>
                                    <a:effectLst/>
                                    <a:latin typeface="Cambria Math" panose="02040503050406030204" pitchFamily="18" charset="0"/>
                                    <a:cs typeface="Times New Roman" panose="02020603050405020304" pitchFamily="18" charset="0"/>
                                  </a:rPr>
                                </m:ctrlPr>
                              </m:fPr>
                              <m:num>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r>
                                  <m:rPr>
                                    <m:sty m:val="p"/>
                                  </m:rPr>
                                  <a:rPr lang="en-US" sz="120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Ψ</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den>
                            </m:f>
                          </m:e>
                        </m:d>
                      </m:e>
                      <m:sup>
                        <m:r>
                          <a:rPr lang="en-US"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chemeClr val="bg2"/>
                            </a:solidFill>
                            <a:effectLst/>
                            <a:latin typeface="Cambria Math" panose="02040503050406030204" pitchFamily="18" charset="0"/>
                            <a:cs typeface="Times New Roman" panose="02020603050405020304" pitchFamily="18" charset="0"/>
                          </a:rPr>
                        </m:ctrlPr>
                      </m:fPr>
                      <m:num>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𝑅𝐵𝑟</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3</m:t>
                        </m:r>
                      </m:den>
                    </m:f>
                    <m:sSup>
                      <m:sSupPr>
                        <m:ctrlPr>
                          <a:rPr lang="en-IN" sz="1200" i="1">
                            <a:solidFill>
                              <a:schemeClr val="bg2"/>
                            </a:solidFill>
                            <a:effectLst/>
                            <a:latin typeface="Cambria Math" panose="02040503050406030204" pitchFamily="18" charset="0"/>
                            <a:cs typeface="Times New Roman" panose="02020603050405020304" pitchFamily="18" charset="0"/>
                          </a:rPr>
                        </m:ctrlPr>
                      </m:sSupPr>
                      <m:e>
                        <m:d>
                          <m:dPr>
                            <m:ctrlPr>
                              <a:rPr lang="en-IN" sz="1200" i="1">
                                <a:solidFill>
                                  <a:schemeClr val="bg2"/>
                                </a:solidFill>
                                <a:effectLst/>
                                <a:latin typeface="Cambria Math" panose="02040503050406030204" pitchFamily="18" charset="0"/>
                                <a:cs typeface="Times New Roman" panose="02020603050405020304" pitchFamily="18" charset="0"/>
                              </a:rPr>
                            </m:ctrlPr>
                          </m:dPr>
                          <m:e>
                            <m:f>
                              <m:fPr>
                                <m:ctrlPr>
                                  <a:rPr lang="en-IN" sz="1200" i="1">
                                    <a:solidFill>
                                      <a:schemeClr val="bg2"/>
                                    </a:solidFill>
                                    <a:effectLst/>
                                    <a:latin typeface="Cambria Math" panose="02040503050406030204" pitchFamily="18" charset="0"/>
                                    <a:cs typeface="Times New Roman" panose="02020603050405020304" pitchFamily="18" charset="0"/>
                                  </a:rPr>
                                </m:ctrlPr>
                              </m:fPr>
                              <m:num>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r>
                                  <m:rPr>
                                    <m:sty m:val="p"/>
                                  </m:rPr>
                                  <a:rPr lang="en-US" sz="120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Ψ</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den>
                            </m:f>
                          </m:e>
                        </m:d>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4</m:t>
                        </m:r>
                      </m:sup>
                    </m:sSup>
                    <m:r>
                      <a:rPr lang="en-US" sz="12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200" dirty="0">
                    <a:solidFill>
                      <a:schemeClr val="bg2"/>
                    </a:solidFill>
                    <a:effectLst/>
                    <a:latin typeface="+mn-lt"/>
                    <a:ea typeface="Times New Roman" panose="02020603050405020304" pitchFamily="18" charset="0"/>
                  </a:rPr>
                  <a:t> 					  (11)</a:t>
                </a:r>
              </a:p>
              <a:p>
                <a:pPr algn="ctr"/>
                <a:r>
                  <a:rPr lang="en-US" sz="1200" dirty="0">
                    <a:solidFill>
                      <a:schemeClr val="bg2"/>
                    </a:solidFill>
                    <a:effectLst/>
                    <a:latin typeface="+mn-lt"/>
                    <a:ea typeface="Times New Roman" panose="02020603050405020304" pitchFamily="18" charset="0"/>
                  </a:rPr>
                  <a:t> </a:t>
                </a:r>
              </a:p>
              <a:p>
                <a:pPr algn="ctr"/>
                <a:endParaRPr lang="en-IN" sz="1200" dirty="0">
                  <a:solidFill>
                    <a:schemeClr val="bg2"/>
                  </a:solidFill>
                  <a:latin typeface="+mn-lt"/>
                </a:endParaRPr>
              </a:p>
              <a:p>
                <a:pPr algn="just">
                  <a:lnSpc>
                    <a:spcPct val="107000"/>
                  </a:lnSpc>
                  <a:spcAft>
                    <a:spcPts val="800"/>
                  </a:spcAft>
                </a:pPr>
                <a:r>
                  <a:rPr lang="en-US" sz="1200" dirty="0">
                    <a:solidFill>
                      <a:schemeClr val="bg2"/>
                    </a:solidFill>
                    <a:effectLst/>
                    <a:latin typeface="+mn-lt"/>
                    <a:ea typeface="Times New Roman" panose="02020603050405020304" pitchFamily="18" charset="0"/>
                    <a:cs typeface="Times New Roman" panose="02020603050405020304" pitchFamily="18" charset="0"/>
                  </a:rPr>
                  <a:t>After cross differentiation and eliminating pressure terms we get,</a:t>
                </a:r>
                <a:endParaRPr lang="en-IN" sz="1200" dirty="0">
                  <a:solidFill>
                    <a:schemeClr val="bg2"/>
                  </a:solidFill>
                  <a:effectLst/>
                  <a:latin typeface="+mn-lt"/>
                  <a:ea typeface="Calibri" panose="020F0502020204030204" pitchFamily="34" charset="0"/>
                  <a:cs typeface="Times New Roman" panose="02020603050405020304" pitchFamily="18" charset="0"/>
                </a:endParaRPr>
              </a:p>
              <a:p>
                <a14:m>
                  <m:oMath xmlns:m="http://schemas.openxmlformats.org/officeDocument/2006/math">
                    <m:d>
                      <m:dPr>
                        <m:ctrlPr>
                          <a:rPr lang="en-IN" sz="1200" i="1">
                            <a:solidFill>
                              <a:schemeClr val="bg2"/>
                            </a:solidFill>
                            <a:effectLst/>
                            <a:latin typeface="Cambria Math" panose="02040503050406030204" pitchFamily="18" charset="0"/>
                            <a:cs typeface="Times New Roman" panose="02020603050405020304" pitchFamily="18" charset="0"/>
                          </a:rPr>
                        </m:ctrlPr>
                      </m:d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𝑅𝑒</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𝛾</m:t>
                        </m:r>
                      </m:e>
                    </m:d>
                    <m:f>
                      <m:fPr>
                        <m:ctrlPr>
                          <a:rPr lang="en-IN" sz="1200" i="1">
                            <a:solidFill>
                              <a:schemeClr val="bg2"/>
                            </a:solidFill>
                            <a:effectLst/>
                            <a:latin typeface="Cambria Math" panose="02040503050406030204" pitchFamily="18" charset="0"/>
                            <a:cs typeface="Times New Roman" panose="02020603050405020304" pitchFamily="18" charset="0"/>
                          </a:rPr>
                        </m:ctrlPr>
                      </m:fPr>
                      <m:num>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4</m:t>
                            </m:r>
                          </m:sup>
                        </m:sSup>
                        <m:r>
                          <m:rPr>
                            <m:sty m:val="p"/>
                          </m:rPr>
                          <a:rPr lang="en-US" sz="120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Ψ</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4</m:t>
                            </m:r>
                          </m:sup>
                        </m:sSup>
                      </m:den>
                    </m:f>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𝑅</m:t>
                    </m:r>
                    <m:sSup>
                      <m:sSupPr>
                        <m:ctrlPr>
                          <a:rPr lang="en-IN" sz="1200" i="1">
                            <a:solidFill>
                              <a:schemeClr val="bg2"/>
                            </a:solidFill>
                            <a:effectLst/>
                            <a:latin typeface="Cambria Math" panose="02040503050406030204" pitchFamily="18" charset="0"/>
                            <a:cs typeface="Times New Roman" panose="02020603050405020304" pitchFamily="18" charset="0"/>
                          </a:rPr>
                        </m:ctrlPr>
                      </m:sSupPr>
                      <m:e>
                        <m:d>
                          <m:dPr>
                            <m:ctrlPr>
                              <a:rPr lang="en-IN" sz="1200" i="1">
                                <a:solidFill>
                                  <a:schemeClr val="bg2"/>
                                </a:solidFill>
                                <a:effectLst/>
                                <a:latin typeface="Cambria Math" panose="02040503050406030204" pitchFamily="18" charset="0"/>
                                <a:cs typeface="Times New Roman" panose="02020603050405020304" pitchFamily="18" charset="0"/>
                              </a:rPr>
                            </m:ctrlPr>
                          </m:dPr>
                          <m:e>
                            <m:f>
                              <m:fPr>
                                <m:ctrlPr>
                                  <a:rPr lang="en-IN" sz="1200" i="1">
                                    <a:solidFill>
                                      <a:schemeClr val="bg2"/>
                                    </a:solidFill>
                                    <a:effectLst/>
                                    <a:latin typeface="Cambria Math" panose="02040503050406030204" pitchFamily="18" charset="0"/>
                                    <a:cs typeface="Times New Roman" panose="02020603050405020304" pitchFamily="18" charset="0"/>
                                  </a:rPr>
                                </m:ctrlPr>
                              </m:fPr>
                              <m:num>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r>
                                  <m:rPr>
                                    <m:sty m:val="p"/>
                                  </m:rPr>
                                  <a:rPr lang="en-US" sz="120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Ψ</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den>
                            </m:f>
                          </m:e>
                        </m:d>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f>
                      <m:fPr>
                        <m:ctrlPr>
                          <a:rPr lang="en-IN" sz="1200" i="1">
                            <a:solidFill>
                              <a:schemeClr val="bg2"/>
                            </a:solidFill>
                            <a:effectLst/>
                            <a:latin typeface="Cambria Math" panose="02040503050406030204" pitchFamily="18" charset="0"/>
                            <a:cs typeface="Times New Roman" panose="02020603050405020304" pitchFamily="18" charset="0"/>
                          </a:rPr>
                        </m:ctrlPr>
                      </m:fPr>
                      <m:num>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4</m:t>
                            </m:r>
                          </m:sup>
                        </m:sSup>
                        <m:r>
                          <m:rPr>
                            <m:sty m:val="p"/>
                          </m:rPr>
                          <a:rPr lang="en-US" sz="120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Ψ</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4</m:t>
                            </m:r>
                          </m:sup>
                        </m:sSup>
                      </m:den>
                    </m:f>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𝑅</m:t>
                    </m:r>
                    <m:sSup>
                      <m:sSupPr>
                        <m:ctrlPr>
                          <a:rPr lang="en-IN" sz="1200" i="1">
                            <a:solidFill>
                              <a:schemeClr val="bg2"/>
                            </a:solidFill>
                            <a:effectLst/>
                            <a:latin typeface="Cambria Math" panose="02040503050406030204" pitchFamily="18" charset="0"/>
                            <a:cs typeface="Times New Roman" panose="02020603050405020304" pitchFamily="18" charset="0"/>
                          </a:rPr>
                        </m:ctrlPr>
                      </m:sSupPr>
                      <m:e>
                        <m:d>
                          <m:dPr>
                            <m:ctrlPr>
                              <a:rPr lang="en-IN" sz="1200" i="1">
                                <a:solidFill>
                                  <a:schemeClr val="bg2"/>
                                </a:solidFill>
                                <a:effectLst/>
                                <a:latin typeface="Cambria Math" panose="02040503050406030204" pitchFamily="18" charset="0"/>
                                <a:cs typeface="Times New Roman" panose="02020603050405020304" pitchFamily="18" charset="0"/>
                              </a:rPr>
                            </m:ctrlPr>
                          </m:dPr>
                          <m:e>
                            <m:f>
                              <m:fPr>
                                <m:ctrlPr>
                                  <a:rPr lang="en-IN" sz="1200" i="1">
                                    <a:solidFill>
                                      <a:schemeClr val="bg2"/>
                                    </a:solidFill>
                                    <a:effectLst/>
                                    <a:latin typeface="Cambria Math" panose="02040503050406030204" pitchFamily="18" charset="0"/>
                                    <a:cs typeface="Times New Roman" panose="02020603050405020304" pitchFamily="18" charset="0"/>
                                  </a:rPr>
                                </m:ctrlPr>
                              </m:fPr>
                              <m:num>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3</m:t>
                                    </m:r>
                                  </m:sup>
                                </m:sSup>
                                <m:r>
                                  <m:rPr>
                                    <m:sty m:val="p"/>
                                  </m:rPr>
                                  <a:rPr lang="en-US" sz="120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Ψ</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3</m:t>
                                    </m:r>
                                  </m:sup>
                                </m:sSup>
                              </m:den>
                            </m:f>
                          </m:e>
                        </m:d>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f>
                      <m:fPr>
                        <m:ctrlPr>
                          <a:rPr lang="en-IN" sz="1200" i="1">
                            <a:solidFill>
                              <a:schemeClr val="bg2"/>
                            </a:solidFill>
                            <a:effectLst/>
                            <a:latin typeface="Cambria Math" panose="02040503050406030204" pitchFamily="18" charset="0"/>
                            <a:cs typeface="Times New Roman" panose="02020603050405020304" pitchFamily="18" charset="0"/>
                          </a:rPr>
                        </m:ctrlPr>
                      </m:fPr>
                      <m:num>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r>
                          <m:rPr>
                            <m:sty m:val="p"/>
                          </m:rPr>
                          <a:rPr lang="en-US" sz="1200">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Ψ</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cs typeface="Times New Roman" panose="02020603050405020304" pitchFamily="18" charset="0"/>
                              </a:rPr>
                            </m:ctrlPr>
                          </m:sSup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chemeClr val="bg2"/>
                            </a:solidFill>
                            <a:effectLst/>
                            <a:latin typeface="Cambria Math" panose="02040503050406030204" pitchFamily="18" charset="0"/>
                            <a:cs typeface="Times New Roman" panose="02020603050405020304" pitchFamily="18" charset="0"/>
                          </a:rPr>
                        </m:ctrlPr>
                      </m:sSupPr>
                      <m:e>
                        <m:sSub>
                          <m:sSubPr>
                            <m:ctrlPr>
                              <a:rPr lang="en-IN" sz="1200" i="1">
                                <a:solidFill>
                                  <a:schemeClr val="bg2"/>
                                </a:solidFill>
                                <a:effectLst/>
                                <a:latin typeface="Cambria Math" panose="02040503050406030204" pitchFamily="18" charset="0"/>
                                <a:cs typeface="Times New Roman" panose="02020603050405020304" pitchFamily="18" charset="0"/>
                              </a:rPr>
                            </m:ctrlPr>
                          </m:sSub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𝑒</m:t>
                            </m:r>
                          </m:sub>
                        </m:sSub>
                      </m:e>
                      <m:sup>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2</m:t>
                        </m:r>
                      </m:sup>
                    </m:sSup>
                    <m:sSub>
                      <m:sSubPr>
                        <m:ctrlPr>
                          <a:rPr lang="en-IN" sz="1200" i="1">
                            <a:solidFill>
                              <a:schemeClr val="bg2"/>
                            </a:solidFill>
                            <a:effectLst/>
                            <a:latin typeface="Cambria Math" panose="02040503050406030204" pitchFamily="18" charset="0"/>
                            <a:cs typeface="Times New Roman" panose="02020603050405020304" pitchFamily="18" charset="0"/>
                          </a:rPr>
                        </m:ctrlPr>
                      </m:sSubPr>
                      <m:e>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𝑈</m:t>
                        </m:r>
                      </m:e>
                      <m:sub>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𝐻𝑆</m:t>
                        </m:r>
                      </m:sub>
                    </m:sSub>
                    <m:f>
                      <m:fPr>
                        <m:ctrlPr>
                          <a:rPr lang="en-IN" sz="1200" i="1">
                            <a:solidFill>
                              <a:schemeClr val="bg2"/>
                            </a:solidFill>
                            <a:effectLst/>
                            <a:latin typeface="Cambria Math" panose="02040503050406030204" pitchFamily="18" charset="0"/>
                            <a:cs typeface="Times New Roman" panose="02020603050405020304" pitchFamily="18" charset="0"/>
                          </a:rPr>
                        </m:ctrlPr>
                      </m:fPr>
                      <m:num>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𝜕𝜙</m:t>
                        </m:r>
                      </m:num>
                      <m:den>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200" i="1">
                            <a:solidFill>
                              <a:schemeClr val="bg2"/>
                            </a:solidFill>
                            <a:effectLst/>
                            <a:latin typeface="Cambria Math" panose="02040503050406030204" pitchFamily="18" charset="0"/>
                            <a:ea typeface="Calibri" panose="020F0502020204030204" pitchFamily="34" charset="0"/>
                            <a:cs typeface="Times New Roman" panose="02020603050405020304" pitchFamily="18" charset="0"/>
                          </a:rPr>
                          <m:t>𝑦</m:t>
                        </m:r>
                      </m:den>
                    </m:f>
                  </m:oMath>
                </a14:m>
                <a:r>
                  <a:rPr lang="en-IN" sz="1200" dirty="0">
                    <a:solidFill>
                      <a:schemeClr val="bg2"/>
                    </a:solidFill>
                    <a:latin typeface="+mn-lt"/>
                  </a:rPr>
                  <a:t> 			                       (12)		</a:t>
                </a:r>
              </a:p>
              <a:p>
                <a:endParaRPr lang="en-IN" sz="1200" dirty="0">
                  <a:solidFill>
                    <a:schemeClr val="bg2"/>
                  </a:solidFill>
                  <a:latin typeface="+mn-lt"/>
                </a:endParaRPr>
              </a:p>
              <a:p>
                <a:r>
                  <a:rPr lang="en-IN" sz="1200" dirty="0">
                    <a:solidFill>
                      <a:schemeClr val="bg2"/>
                    </a:solidFill>
                    <a:latin typeface="+mn-lt"/>
                  </a:rPr>
                  <a:t> </a:t>
                </a:r>
              </a:p>
            </p:txBody>
          </p:sp>
        </mc:Choice>
        <mc:Fallback xmlns="">
          <p:sp>
            <p:nvSpPr>
              <p:cNvPr id="10" name="TextBox 9">
                <a:extLst>
                  <a:ext uri="{FF2B5EF4-FFF2-40B4-BE49-F238E27FC236}">
                    <a16:creationId xmlns:a16="http://schemas.microsoft.com/office/drawing/2014/main" id="{88988FF0-F022-4F12-B973-2CA25933EBF6}"/>
                  </a:ext>
                </a:extLst>
              </p:cNvPr>
              <p:cNvSpPr txBox="1">
                <a:spLocks noRot="1" noChangeAspect="1" noMove="1" noResize="1" noEditPoints="1" noAdjustHandles="1" noChangeArrowheads="1" noChangeShapeType="1" noTextEdit="1"/>
              </p:cNvSpPr>
              <p:nvPr/>
            </p:nvSpPr>
            <p:spPr>
              <a:xfrm>
                <a:off x="624114" y="531370"/>
                <a:ext cx="7895771" cy="4226285"/>
              </a:xfrm>
              <a:prstGeom prst="rect">
                <a:avLst/>
              </a:prstGeom>
              <a:blipFill>
                <a:blip r:embed="rId3"/>
                <a:stretch>
                  <a:fillRect r="-1157"/>
                </a:stretch>
              </a:blipFill>
            </p:spPr>
            <p:txBody>
              <a:bodyPr/>
              <a:lstStyle/>
              <a:p>
                <a:r>
                  <a:rPr lang="en-IN">
                    <a:noFill/>
                  </a:rPr>
                  <a:t> </a:t>
                </a:r>
              </a:p>
            </p:txBody>
          </p:sp>
        </mc:Fallback>
      </mc:AlternateContent>
    </p:spTree>
    <p:extLst>
      <p:ext uri="{BB962C8B-B14F-4D97-AF65-F5344CB8AC3E}">
        <p14:creationId xmlns:p14="http://schemas.microsoft.com/office/powerpoint/2010/main" val="3451328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9" name="Rectangle 8">
            <a:extLst>
              <a:ext uri="{FF2B5EF4-FFF2-40B4-BE49-F238E27FC236}">
                <a16:creationId xmlns:a16="http://schemas.microsoft.com/office/drawing/2014/main" id="{33BA2FD2-0DCC-424C-B7EF-31037C3C1EB9}"/>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26" name="Rectangle 2">
            <a:extLst>
              <a:ext uri="{FF2B5EF4-FFF2-40B4-BE49-F238E27FC236}">
                <a16:creationId xmlns:a16="http://schemas.microsoft.com/office/drawing/2014/main" id="{6B496CFC-5524-4948-AFEE-937B391B91A6}"/>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4">
            <a:extLst>
              <a:ext uri="{FF2B5EF4-FFF2-40B4-BE49-F238E27FC236}">
                <a16:creationId xmlns:a16="http://schemas.microsoft.com/office/drawing/2014/main" id="{0CF88346-0F98-4EA8-912C-28F198F02CD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6">
            <a:extLst>
              <a:ext uri="{FF2B5EF4-FFF2-40B4-BE49-F238E27FC236}">
                <a16:creationId xmlns:a16="http://schemas.microsoft.com/office/drawing/2014/main" id="{E7201857-E3DE-47CB-A5FF-70512E2DA9AB}"/>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8">
            <a:extLst>
              <a:ext uri="{FF2B5EF4-FFF2-40B4-BE49-F238E27FC236}">
                <a16:creationId xmlns:a16="http://schemas.microsoft.com/office/drawing/2014/main" id="{A294226B-4005-4530-95E0-6F8D1D039D59}"/>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10">
            <a:extLst>
              <a:ext uri="{FF2B5EF4-FFF2-40B4-BE49-F238E27FC236}">
                <a16:creationId xmlns:a16="http://schemas.microsoft.com/office/drawing/2014/main" id="{636CAD6E-F4C9-4A54-80C7-10AEF8A2A60C}"/>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12">
            <a:extLst>
              <a:ext uri="{FF2B5EF4-FFF2-40B4-BE49-F238E27FC236}">
                <a16:creationId xmlns:a16="http://schemas.microsoft.com/office/drawing/2014/main" id="{609B4002-AC29-4A0D-A454-604001C29B1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9651719-12EB-4440-ADD5-7051320DD248}"/>
                  </a:ext>
                </a:extLst>
              </p:cNvPr>
              <p:cNvSpPr txBox="1"/>
              <p:nvPr/>
            </p:nvSpPr>
            <p:spPr>
              <a:xfrm>
                <a:off x="656216" y="680749"/>
                <a:ext cx="7831567" cy="2915350"/>
              </a:xfrm>
              <a:prstGeom prst="rect">
                <a:avLst/>
              </a:prstGeom>
              <a:noFill/>
            </p:spPr>
            <p:txBody>
              <a:bodyPr wrap="square">
                <a:spAutoFit/>
              </a:bodyPr>
              <a:lstStyle/>
              <a:p>
                <a:pPr algn="just">
                  <a:lnSpc>
                    <a:spcPct val="107000"/>
                  </a:lnSpc>
                  <a:spcAft>
                    <a:spcPts val="800"/>
                  </a:spcAft>
                </a:pPr>
                <a:r>
                  <a:rPr lang="en-IN" sz="1200" dirty="0">
                    <a:solidFill>
                      <a:srgbClr val="000000"/>
                    </a:solidFill>
                    <a:effectLst/>
                    <a:latin typeface="+mn-lt"/>
                    <a:ea typeface="Times New Roman" panose="02020603050405020304" pitchFamily="18" charset="0"/>
                    <a:cs typeface="Times New Roman" panose="02020603050405020304" pitchFamily="18" charset="0"/>
                  </a:rPr>
                  <a:t>For the simplification of governing equations (10)-(12) in wave frame, the dimensionless boundary conditions are,</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f>
                      <m:fPr>
                        <m:ctrlPr>
                          <a:rPr lang="en-IN" sz="1200" i="1">
                            <a:effectLst/>
                            <a:latin typeface="+mn-lt"/>
                            <a:ea typeface="Calibri" panose="020F0502020204030204" pitchFamily="34" charset="0"/>
                            <a:cs typeface="Times New Roman" panose="02020603050405020304" pitchFamily="18" charset="0"/>
                          </a:rPr>
                        </m:ctrlPr>
                      </m:fPr>
                      <m:num>
                        <m:sSup>
                          <m:sSupPr>
                            <m:ctrlPr>
                              <a:rPr lang="en-IN" sz="1200" i="1">
                                <a:effectLst/>
                                <a:latin typeface="+mn-lt"/>
                                <a:ea typeface="Calibri" panose="020F0502020204030204" pitchFamily="34" charset="0"/>
                                <a:cs typeface="Times New Roman" panose="02020603050405020304" pitchFamily="18" charset="0"/>
                              </a:rPr>
                            </m:ctrlPr>
                          </m:sSupPr>
                          <m:e>
                            <m:r>
                              <a:rPr lang="en-US" sz="1200" i="1">
                                <a:effectLst/>
                                <a:latin typeface="+mn-lt"/>
                                <a:ea typeface="Calibri" panose="020F0502020204030204" pitchFamily="34" charset="0"/>
                                <a:cs typeface="Times New Roman" panose="02020603050405020304" pitchFamily="18" charset="0"/>
                              </a:rPr>
                              <m:t>𝜕</m:t>
                            </m:r>
                          </m:e>
                          <m:sup>
                            <m:r>
                              <a:rPr lang="en-US" sz="1200" i="1">
                                <a:effectLst/>
                                <a:latin typeface="+mn-lt"/>
                                <a:ea typeface="Calibri" panose="020F0502020204030204" pitchFamily="34" charset="0"/>
                                <a:cs typeface="Times New Roman" panose="02020603050405020304" pitchFamily="18" charset="0"/>
                              </a:rPr>
                              <m:t>2</m:t>
                            </m:r>
                          </m:sup>
                        </m:sSup>
                        <m:r>
                          <m:rPr>
                            <m:sty m:val="p"/>
                          </m:rPr>
                          <a:rPr lang="en-US" sz="1200">
                            <a:effectLst/>
                            <a:latin typeface="+mn-lt"/>
                            <a:ea typeface="Calibri" panose="020F0502020204030204" pitchFamily="34" charset="0"/>
                            <a:cs typeface="Times New Roman" panose="02020603050405020304" pitchFamily="18" charset="0"/>
                          </a:rPr>
                          <m:t>Ψ</m:t>
                        </m:r>
                      </m:num>
                      <m:den>
                        <m:r>
                          <a:rPr lang="en-US" sz="1200" i="1">
                            <a:effectLst/>
                            <a:latin typeface="+mn-lt"/>
                            <a:ea typeface="Calibri" panose="020F0502020204030204" pitchFamily="34" charset="0"/>
                            <a:cs typeface="Times New Roman" panose="02020603050405020304" pitchFamily="18" charset="0"/>
                          </a:rPr>
                          <m:t>𝜕</m:t>
                        </m:r>
                        <m:sSup>
                          <m:sSupPr>
                            <m:ctrlPr>
                              <a:rPr lang="en-IN" sz="1200" i="1">
                                <a:effectLst/>
                                <a:latin typeface="+mn-lt"/>
                                <a:ea typeface="Calibri" panose="020F0502020204030204" pitchFamily="34" charset="0"/>
                                <a:cs typeface="Times New Roman" panose="02020603050405020304" pitchFamily="18" charset="0"/>
                              </a:rPr>
                            </m:ctrlPr>
                          </m:sSupPr>
                          <m:e>
                            <m:r>
                              <a:rPr lang="en-US" sz="1200" i="1">
                                <a:effectLst/>
                                <a:latin typeface="+mn-lt"/>
                                <a:ea typeface="Calibri" panose="020F0502020204030204" pitchFamily="34" charset="0"/>
                                <a:cs typeface="Times New Roman" panose="02020603050405020304" pitchFamily="18" charset="0"/>
                              </a:rPr>
                              <m:t>𝑦</m:t>
                            </m:r>
                          </m:e>
                          <m:sup>
                            <m:r>
                              <a:rPr lang="en-US" sz="1200" i="1">
                                <a:effectLst/>
                                <a:latin typeface="+mn-lt"/>
                                <a:ea typeface="Calibri" panose="020F0502020204030204" pitchFamily="34" charset="0"/>
                                <a:cs typeface="Times New Roman" panose="02020603050405020304" pitchFamily="18" charset="0"/>
                              </a:rPr>
                              <m:t>2</m:t>
                            </m:r>
                          </m:sup>
                        </m:sSup>
                      </m:den>
                    </m:f>
                    <m:r>
                      <a:rPr lang="en-US" sz="1200" i="1">
                        <a:effectLst/>
                        <a:latin typeface="+mn-lt"/>
                        <a:ea typeface="Calibri" panose="020F0502020204030204" pitchFamily="34" charset="0"/>
                        <a:cs typeface="Times New Roman" panose="02020603050405020304" pitchFamily="18" charset="0"/>
                      </a:rPr>
                      <m:t>=0</m:t>
                    </m:r>
                  </m:oMath>
                </a14:m>
                <a:r>
                  <a:rPr lang="en-US" sz="1200" dirty="0">
                    <a:effectLst/>
                    <a:latin typeface="+mn-lt"/>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200">
                        <a:effectLst/>
                        <a:latin typeface="+mn-lt"/>
                        <a:ea typeface="Calibri" panose="020F0502020204030204" pitchFamily="34" charset="0"/>
                        <a:cs typeface="Times New Roman" panose="02020603050405020304" pitchFamily="18" charset="0"/>
                      </a:rPr>
                      <m:t>Ψ</m:t>
                    </m:r>
                    <m:r>
                      <a:rPr lang="en-US" sz="1200" i="1">
                        <a:effectLst/>
                        <a:latin typeface="+mn-lt"/>
                        <a:ea typeface="Calibri" panose="020F0502020204030204" pitchFamily="34" charset="0"/>
                        <a:cs typeface="Times New Roman" panose="02020603050405020304" pitchFamily="18" charset="0"/>
                      </a:rPr>
                      <m:t>=0,</m:t>
                    </m:r>
                  </m:oMath>
                </a14:m>
                <a:r>
                  <a:rPr lang="en-US" sz="1200" dirty="0">
                    <a:effectLst/>
                    <a:latin typeface="+mn-lt"/>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200">
                        <a:effectLst/>
                        <a:latin typeface="+mn-lt"/>
                        <a:ea typeface="Calibri" panose="020F0502020204030204" pitchFamily="34" charset="0"/>
                        <a:cs typeface="Times New Roman" panose="02020603050405020304" pitchFamily="18" charset="0"/>
                      </a:rPr>
                      <m:t>Θ</m:t>
                    </m:r>
                    <m:r>
                      <a:rPr lang="en-US" sz="1200" i="1">
                        <a:effectLst/>
                        <a:latin typeface="+mn-lt"/>
                        <a:ea typeface="Calibri" panose="020F0502020204030204" pitchFamily="34" charset="0"/>
                        <a:cs typeface="Times New Roman" panose="02020603050405020304" pitchFamily="18" charset="0"/>
                      </a:rPr>
                      <m:t>=0 </m:t>
                    </m:r>
                    <m:r>
                      <a:rPr lang="en-US" sz="1200" i="1">
                        <a:effectLst/>
                        <a:latin typeface="+mn-lt"/>
                        <a:ea typeface="Calibri" panose="020F0502020204030204" pitchFamily="34" charset="0"/>
                        <a:cs typeface="Times New Roman" panose="02020603050405020304" pitchFamily="18" charset="0"/>
                      </a:rPr>
                      <m:t>𝑎𝑡</m:t>
                    </m:r>
                    <m:r>
                      <a:rPr lang="en-US" sz="1200" i="1">
                        <a:effectLst/>
                        <a:latin typeface="+mn-lt"/>
                        <a:ea typeface="Calibri" panose="020F0502020204030204" pitchFamily="34" charset="0"/>
                        <a:cs typeface="Times New Roman" panose="02020603050405020304" pitchFamily="18" charset="0"/>
                      </a:rPr>
                      <m:t> </m:t>
                    </m:r>
                    <m:r>
                      <a:rPr lang="en-US" sz="1200" i="1">
                        <a:effectLst/>
                        <a:latin typeface="+mn-lt"/>
                        <a:ea typeface="Calibri" panose="020F0502020204030204" pitchFamily="34" charset="0"/>
                        <a:cs typeface="Times New Roman" panose="02020603050405020304" pitchFamily="18" charset="0"/>
                      </a:rPr>
                      <m:t>𝑦</m:t>
                    </m:r>
                    <m:r>
                      <a:rPr lang="en-US" sz="1200" i="1">
                        <a:effectLst/>
                        <a:latin typeface="+mn-lt"/>
                        <a:ea typeface="Calibri" panose="020F0502020204030204" pitchFamily="34" charset="0"/>
                        <a:cs typeface="Times New Roman" panose="02020603050405020304" pitchFamily="18" charset="0"/>
                      </a:rPr>
                      <m:t>=0</m:t>
                    </m:r>
                  </m:oMath>
                </a14:m>
                <a:r>
                  <a:rPr lang="en-US" sz="1200" dirty="0">
                    <a:effectLst/>
                    <a:latin typeface="+mn-lt"/>
                    <a:ea typeface="Times New Roman" panose="02020603050405020304" pitchFamily="18" charset="0"/>
                    <a:cs typeface="Times New Roman" panose="02020603050405020304" pitchFamily="18" charset="0"/>
                  </a:rPr>
                  <a:t> </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f>
                      <m:fPr>
                        <m:ctrlPr>
                          <a:rPr lang="en-IN" sz="1200" i="1">
                            <a:effectLst/>
                            <a:latin typeface="+mn-lt"/>
                            <a:ea typeface="Calibri" panose="020F0502020204030204" pitchFamily="34" charset="0"/>
                            <a:cs typeface="Times New Roman" panose="02020603050405020304" pitchFamily="18" charset="0"/>
                          </a:rPr>
                        </m:ctrlPr>
                      </m:fPr>
                      <m:num>
                        <m:r>
                          <a:rPr lang="en-US" sz="1200" i="1">
                            <a:effectLst/>
                            <a:latin typeface="+mn-lt"/>
                            <a:ea typeface="Calibri" panose="020F0502020204030204" pitchFamily="34" charset="0"/>
                            <a:cs typeface="Times New Roman" panose="02020603050405020304" pitchFamily="18" charset="0"/>
                          </a:rPr>
                          <m:t>𝜕</m:t>
                        </m:r>
                        <m:r>
                          <m:rPr>
                            <m:sty m:val="p"/>
                          </m:rPr>
                          <a:rPr lang="en-US" sz="1200">
                            <a:effectLst/>
                            <a:latin typeface="+mn-lt"/>
                            <a:ea typeface="Calibri" panose="020F0502020204030204" pitchFamily="34" charset="0"/>
                            <a:cs typeface="Times New Roman" panose="02020603050405020304" pitchFamily="18" charset="0"/>
                          </a:rPr>
                          <m:t>Ψ</m:t>
                        </m:r>
                      </m:num>
                      <m:den>
                        <m:r>
                          <a:rPr lang="en-US" sz="1200" i="1">
                            <a:effectLst/>
                            <a:latin typeface="+mn-lt"/>
                            <a:ea typeface="Calibri" panose="020F0502020204030204" pitchFamily="34" charset="0"/>
                            <a:cs typeface="Times New Roman" panose="02020603050405020304" pitchFamily="18" charset="0"/>
                          </a:rPr>
                          <m:t>𝜕</m:t>
                        </m:r>
                        <m:r>
                          <a:rPr lang="en-US" sz="1200" i="1">
                            <a:effectLst/>
                            <a:latin typeface="+mn-lt"/>
                            <a:ea typeface="Calibri" panose="020F0502020204030204" pitchFamily="34" charset="0"/>
                            <a:cs typeface="Times New Roman" panose="02020603050405020304" pitchFamily="18" charset="0"/>
                          </a:rPr>
                          <m:t>𝑦</m:t>
                        </m:r>
                      </m:den>
                    </m:f>
                    <m:r>
                      <a:rPr lang="en-US" sz="1200" i="1">
                        <a:effectLst/>
                        <a:latin typeface="+mn-lt"/>
                        <a:ea typeface="Calibri" panose="020F0502020204030204" pitchFamily="34" charset="0"/>
                        <a:cs typeface="Times New Roman" panose="02020603050405020304" pitchFamily="18" charset="0"/>
                      </a:rPr>
                      <m:t>=−1,</m:t>
                    </m:r>
                  </m:oMath>
                </a14:m>
                <a:r>
                  <a:rPr lang="en-US" sz="1200" dirty="0">
                    <a:effectLst/>
                    <a:latin typeface="+mn-lt"/>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200">
                        <a:effectLst/>
                        <a:latin typeface="+mn-lt"/>
                        <a:ea typeface="Calibri" panose="020F0502020204030204" pitchFamily="34" charset="0"/>
                        <a:cs typeface="Times New Roman" panose="02020603050405020304" pitchFamily="18" charset="0"/>
                      </a:rPr>
                      <m:t>Ψ</m:t>
                    </m:r>
                    <m:r>
                      <a:rPr lang="en-US" sz="1200" i="1">
                        <a:effectLst/>
                        <a:latin typeface="+mn-lt"/>
                        <a:ea typeface="Calibri" panose="020F0502020204030204" pitchFamily="34" charset="0"/>
                        <a:cs typeface="Times New Roman" panose="02020603050405020304" pitchFamily="18" charset="0"/>
                      </a:rPr>
                      <m:t>=</m:t>
                    </m:r>
                    <m:r>
                      <a:rPr lang="en-US" sz="1200" i="1">
                        <a:effectLst/>
                        <a:latin typeface="+mn-lt"/>
                        <a:ea typeface="Calibri" panose="020F0502020204030204" pitchFamily="34" charset="0"/>
                        <a:cs typeface="Times New Roman" panose="02020603050405020304" pitchFamily="18" charset="0"/>
                      </a:rPr>
                      <m:t>𝑓</m:t>
                    </m:r>
                    <m:r>
                      <a:rPr lang="en-US" sz="1200" i="1">
                        <a:effectLst/>
                        <a:latin typeface="+mn-lt"/>
                        <a:ea typeface="Calibri" panose="020F0502020204030204" pitchFamily="34" charset="0"/>
                        <a:cs typeface="Times New Roman" panose="02020603050405020304" pitchFamily="18" charset="0"/>
                      </a:rPr>
                      <m:t>,</m:t>
                    </m:r>
                  </m:oMath>
                </a14:m>
                <a:r>
                  <a:rPr lang="en-US" sz="1200" dirty="0">
                    <a:effectLst/>
                    <a:latin typeface="+mn-lt"/>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200">
                        <a:effectLst/>
                        <a:latin typeface="+mn-lt"/>
                        <a:ea typeface="Calibri" panose="020F0502020204030204" pitchFamily="34" charset="0"/>
                        <a:cs typeface="Times New Roman" panose="02020603050405020304" pitchFamily="18" charset="0"/>
                      </a:rPr>
                      <m:t>Θ</m:t>
                    </m:r>
                    <m:r>
                      <a:rPr lang="en-US" sz="1200" i="1">
                        <a:effectLst/>
                        <a:latin typeface="+mn-lt"/>
                        <a:ea typeface="Calibri" panose="020F0502020204030204" pitchFamily="34" charset="0"/>
                        <a:cs typeface="Times New Roman" panose="02020603050405020304" pitchFamily="18" charset="0"/>
                      </a:rPr>
                      <m:t>=1 </m:t>
                    </m:r>
                    <m:r>
                      <a:rPr lang="en-US" sz="1200" i="1">
                        <a:effectLst/>
                        <a:latin typeface="+mn-lt"/>
                        <a:ea typeface="Calibri" panose="020F0502020204030204" pitchFamily="34" charset="0"/>
                        <a:cs typeface="Times New Roman" panose="02020603050405020304" pitchFamily="18" charset="0"/>
                      </a:rPr>
                      <m:t>𝑎𝑡</m:t>
                    </m:r>
                    <m:r>
                      <a:rPr lang="en-US" sz="1200" i="1">
                        <a:effectLst/>
                        <a:latin typeface="+mn-lt"/>
                        <a:ea typeface="Calibri" panose="020F0502020204030204" pitchFamily="34" charset="0"/>
                        <a:cs typeface="Times New Roman" panose="02020603050405020304" pitchFamily="18" charset="0"/>
                      </a:rPr>
                      <m:t> </m:t>
                    </m:r>
                    <m:r>
                      <a:rPr lang="en-US" sz="1200" i="1">
                        <a:effectLst/>
                        <a:latin typeface="+mn-lt"/>
                        <a:ea typeface="Calibri" panose="020F0502020204030204" pitchFamily="34" charset="0"/>
                        <a:cs typeface="Times New Roman" panose="02020603050405020304" pitchFamily="18" charset="0"/>
                      </a:rPr>
                      <m:t>𝑦</m:t>
                    </m:r>
                    <m:r>
                      <a:rPr lang="en-US" sz="1200" i="1">
                        <a:effectLst/>
                        <a:latin typeface="+mn-lt"/>
                        <a:ea typeface="Calibri" panose="020F0502020204030204" pitchFamily="34" charset="0"/>
                        <a:cs typeface="Times New Roman" panose="02020603050405020304" pitchFamily="18" charset="0"/>
                      </a:rPr>
                      <m:t>=</m:t>
                    </m:r>
                    <m:r>
                      <a:rPr lang="en-US" sz="1200" i="1">
                        <a:effectLst/>
                        <a:latin typeface="+mn-lt"/>
                        <a:ea typeface="Calibri" panose="020F0502020204030204" pitchFamily="34" charset="0"/>
                        <a:cs typeface="Times New Roman" panose="02020603050405020304" pitchFamily="18" charset="0"/>
                      </a:rPr>
                      <m:t>h</m:t>
                    </m:r>
                    <m:r>
                      <a:rPr lang="en-US" sz="1200" i="1">
                        <a:effectLst/>
                        <a:latin typeface="+mn-lt"/>
                        <a:ea typeface="Calibri" panose="020F0502020204030204" pitchFamily="34" charset="0"/>
                        <a:cs typeface="Times New Roman" panose="02020603050405020304" pitchFamily="18" charset="0"/>
                      </a:rPr>
                      <m:t>.</m:t>
                    </m:r>
                  </m:oMath>
                </a14:m>
                <a:r>
                  <a:rPr lang="en-US" sz="1200" dirty="0">
                    <a:effectLst/>
                    <a:latin typeface="+mn-lt"/>
                    <a:ea typeface="Times New Roman" panose="02020603050405020304" pitchFamily="18" charset="0"/>
                    <a:cs typeface="Times New Roman" panose="02020603050405020304" pitchFamily="18" charset="0"/>
                  </a:rPr>
                  <a:t>			</a:t>
                </a:r>
                <a:r>
                  <a:rPr lang="en-US" sz="1200" dirty="0">
                    <a:latin typeface="+mn-lt"/>
                    <a:ea typeface="Times New Roman" panose="02020603050405020304" pitchFamily="18" charset="0"/>
                    <a:cs typeface="Times New Roman" panose="02020603050405020304" pitchFamily="18" charset="0"/>
                  </a:rPr>
                  <a:t>		                    </a:t>
                </a:r>
                <a:r>
                  <a:rPr lang="en-US" sz="1200" dirty="0">
                    <a:effectLst/>
                    <a:latin typeface="+mn-lt"/>
                    <a:ea typeface="Times New Roman" panose="02020603050405020304" pitchFamily="18" charset="0"/>
                    <a:cs typeface="Times New Roman" panose="02020603050405020304" pitchFamily="18" charset="0"/>
                  </a:rPr>
                  <a:t>(</a:t>
                </a:r>
                <a:r>
                  <a:rPr lang="en-US" sz="1200" dirty="0">
                    <a:latin typeface="+mn-lt"/>
                    <a:ea typeface="Times New Roman" panose="02020603050405020304" pitchFamily="18" charset="0"/>
                    <a:cs typeface="Times New Roman" panose="02020603050405020304" pitchFamily="18" charset="0"/>
                  </a:rPr>
                  <a:t>13</a:t>
                </a:r>
                <a:r>
                  <a:rPr lang="en-US" sz="1200" dirty="0">
                    <a:effectLst/>
                    <a:latin typeface="+mn-lt"/>
                    <a:ea typeface="Times New Roman" panose="02020603050405020304" pitchFamily="18" charset="0"/>
                    <a:cs typeface="Times New Roman" panose="02020603050405020304" pitchFamily="18" charset="0"/>
                  </a:rPr>
                  <a:t>)</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mn-lt"/>
                    <a:ea typeface="Times New Roman" panose="02020603050405020304" pitchFamily="18" charset="0"/>
                    <a:cs typeface="Times New Roman" panose="02020603050405020304" pitchFamily="18" charset="0"/>
                  </a:rPr>
                  <a:t> </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mn-lt"/>
                    <a:ea typeface="Times New Roman" panose="02020603050405020304" pitchFamily="18" charset="0"/>
                    <a:cs typeface="Times New Roman" panose="02020603050405020304" pitchFamily="18" charset="0"/>
                  </a:rPr>
                  <a:t>Considering no slip conditions at the wall and symmetry conditions along </a:t>
                </a:r>
                <a:r>
                  <a:rPr lang="en-IN" sz="1200" dirty="0" err="1">
                    <a:solidFill>
                      <a:srgbClr val="000000"/>
                    </a:solidFill>
                    <a:effectLst/>
                    <a:latin typeface="+mn-lt"/>
                    <a:ea typeface="Times New Roman" panose="02020603050405020304" pitchFamily="18" charset="0"/>
                    <a:cs typeface="Times New Roman" panose="02020603050405020304" pitchFamily="18" charset="0"/>
                  </a:rPr>
                  <a:t>centerline</a:t>
                </a:r>
                <a:r>
                  <a:rPr lang="en-IN" sz="1200" dirty="0">
                    <a:solidFill>
                      <a:srgbClr val="000000"/>
                    </a:solidFill>
                    <a:effectLst/>
                    <a:latin typeface="+mn-lt"/>
                    <a:ea typeface="Times New Roman" panose="02020603050405020304" pitchFamily="18" charset="0"/>
                    <a:cs typeface="Times New Roman" panose="02020603050405020304" pitchFamily="18" charset="0"/>
                  </a:rPr>
                  <a:t> of channel. The relation between non-dimensional time average flow rate  </a:t>
                </a:r>
                <a:r>
                  <a:rPr lang="en-IN" sz="1200" i="1" dirty="0">
                    <a:solidFill>
                      <a:srgbClr val="000000"/>
                    </a:solidFill>
                    <a:effectLst/>
                    <a:latin typeface="+mn-lt"/>
                    <a:ea typeface="Times New Roman" panose="02020603050405020304" pitchFamily="18" charset="0"/>
                    <a:cs typeface="Times New Roman" panose="02020603050405020304" pitchFamily="18" charset="0"/>
                  </a:rPr>
                  <a:t>f</a:t>
                </a:r>
                <a:r>
                  <a:rPr lang="en-IN" sz="1200" dirty="0">
                    <a:solidFill>
                      <a:srgbClr val="000000"/>
                    </a:solidFill>
                    <a:effectLst/>
                    <a:latin typeface="+mn-lt"/>
                    <a:ea typeface="Times New Roman" panose="02020603050405020304" pitchFamily="18" charset="0"/>
                    <a:cs typeface="Times New Roman" panose="02020603050405020304" pitchFamily="18" charset="0"/>
                  </a:rPr>
                  <a:t>  in the moving frame and non-dimensional time average flow rate </a:t>
                </a:r>
                <a14:m>
                  <m:oMath xmlns:m="http://schemas.openxmlformats.org/officeDocument/2006/math">
                    <m:r>
                      <a:rPr lang="en-IN" sz="1200" i="1">
                        <a:solidFill>
                          <a:srgbClr val="000000"/>
                        </a:solidFill>
                        <a:effectLst/>
                        <a:latin typeface="+mn-lt"/>
                        <a:ea typeface="Times New Roman" panose="02020603050405020304" pitchFamily="18" charset="0"/>
                        <a:cs typeface="Times New Roman" panose="02020603050405020304" pitchFamily="18" charset="0"/>
                      </a:rPr>
                      <m:t>𝜃</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in fixed frame is given by,</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en-IN" sz="1200" i="1">
                        <a:solidFill>
                          <a:srgbClr val="000000"/>
                        </a:solidFill>
                        <a:effectLst/>
                        <a:latin typeface="+mn-lt"/>
                        <a:ea typeface="Times New Roman" panose="02020603050405020304" pitchFamily="18" charset="0"/>
                        <a:cs typeface="Times New Roman" panose="02020603050405020304" pitchFamily="18" charset="0"/>
                      </a:rPr>
                      <m:t>𝜃</m:t>
                    </m:r>
                    <m:r>
                      <a:rPr lang="en-IN" sz="1200" i="1">
                        <a:solidFill>
                          <a:srgbClr val="000000"/>
                        </a:solidFill>
                        <a:effectLst/>
                        <a:latin typeface="+mn-lt"/>
                        <a:ea typeface="Times New Roman" panose="02020603050405020304" pitchFamily="18" charset="0"/>
                        <a:cs typeface="Times New Roman" panose="02020603050405020304" pitchFamily="18" charset="0"/>
                      </a:rPr>
                      <m:t>=</m:t>
                    </m:r>
                    <m:r>
                      <a:rPr lang="en-IN" sz="1200" i="1">
                        <a:solidFill>
                          <a:srgbClr val="000000"/>
                        </a:solidFill>
                        <a:effectLst/>
                        <a:latin typeface="+mn-lt"/>
                        <a:ea typeface="Times New Roman" panose="02020603050405020304" pitchFamily="18" charset="0"/>
                        <a:cs typeface="Times New Roman" panose="02020603050405020304" pitchFamily="18" charset="0"/>
                      </a:rPr>
                      <m:t>𝑓</m:t>
                    </m:r>
                    <m:r>
                      <a:rPr lang="en-IN" sz="1200" i="1">
                        <a:solidFill>
                          <a:srgbClr val="000000"/>
                        </a:solidFill>
                        <a:effectLst/>
                        <a:latin typeface="+mn-lt"/>
                        <a:ea typeface="Times New Roman" panose="02020603050405020304" pitchFamily="18" charset="0"/>
                        <a:cs typeface="Times New Roman" panose="02020603050405020304" pitchFamily="18" charset="0"/>
                      </a:rPr>
                      <m:t>+1−</m:t>
                    </m:r>
                    <m:f>
                      <m:fPr>
                        <m:ctrlPr>
                          <a:rPr lang="en-IN" sz="1200" i="1">
                            <a:solidFill>
                              <a:srgbClr val="000000"/>
                            </a:solidFill>
                            <a:effectLst/>
                            <a:latin typeface="+mn-lt"/>
                            <a:ea typeface="Times New Roman" panose="02020603050405020304" pitchFamily="18" charset="0"/>
                            <a:cs typeface="Times New Roman" panose="02020603050405020304" pitchFamily="18" charset="0"/>
                          </a:rPr>
                        </m:ctrlPr>
                      </m:fPr>
                      <m:num>
                        <m:r>
                          <a:rPr lang="en-IN" sz="1200" i="1">
                            <a:solidFill>
                              <a:srgbClr val="000000"/>
                            </a:solidFill>
                            <a:effectLst/>
                            <a:latin typeface="+mn-lt"/>
                            <a:ea typeface="Times New Roman" panose="02020603050405020304" pitchFamily="18" charset="0"/>
                            <a:cs typeface="Times New Roman" panose="02020603050405020304" pitchFamily="18" charset="0"/>
                          </a:rPr>
                          <m:t>𝜑</m:t>
                        </m:r>
                      </m:num>
                      <m:den>
                        <m:r>
                          <a:rPr lang="en-IN" sz="1200" i="1">
                            <a:solidFill>
                              <a:srgbClr val="000000"/>
                            </a:solidFill>
                            <a:effectLst/>
                            <a:latin typeface="+mn-lt"/>
                            <a:ea typeface="Times New Roman" panose="02020603050405020304" pitchFamily="18" charset="0"/>
                            <a:cs typeface="Times New Roman" panose="02020603050405020304" pitchFamily="18" charset="0"/>
                          </a:rPr>
                          <m:t>2</m:t>
                        </m:r>
                      </m:den>
                    </m:f>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r>
                  <a:rPr lang="en-US" sz="1200" dirty="0">
                    <a:effectLst/>
                    <a:latin typeface="+mn-lt"/>
                    <a:ea typeface="Times New Roman" panose="02020603050405020304" pitchFamily="18" charset="0"/>
                    <a:cs typeface="Times New Roman" panose="02020603050405020304" pitchFamily="18" charset="0"/>
                  </a:rPr>
                  <a:t>(</a:t>
                </a:r>
                <a:r>
                  <a:rPr lang="en-US" sz="1200" dirty="0">
                    <a:latin typeface="+mn-lt"/>
                    <a:ea typeface="Times New Roman" panose="02020603050405020304" pitchFamily="18" charset="0"/>
                    <a:cs typeface="Times New Roman" panose="02020603050405020304" pitchFamily="18" charset="0"/>
                  </a:rPr>
                  <a:t>14</a:t>
                </a:r>
                <a:r>
                  <a:rPr lang="en-US" sz="1200" dirty="0">
                    <a:effectLst/>
                    <a:latin typeface="+mn-lt"/>
                    <a:ea typeface="Times New Roman" panose="02020603050405020304" pitchFamily="18" charset="0"/>
                    <a:cs typeface="Times New Roman" panose="02020603050405020304" pitchFamily="18" charset="0"/>
                  </a:rPr>
                  <a:t>)</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mn-lt"/>
                    <a:ea typeface="Times New Roman" panose="02020603050405020304" pitchFamily="18" charset="0"/>
                    <a:cs typeface="Times New Roman" panose="02020603050405020304" pitchFamily="18" charset="0"/>
                  </a:rPr>
                  <a:t>Where </a:t>
                </a:r>
                <a14:m>
                  <m:oMath xmlns:m="http://schemas.openxmlformats.org/officeDocument/2006/math">
                    <m:r>
                      <a:rPr lang="en-IN" sz="1200" i="1">
                        <a:solidFill>
                          <a:srgbClr val="000000"/>
                        </a:solidFill>
                        <a:effectLst/>
                        <a:latin typeface="+mn-lt"/>
                        <a:ea typeface="Times New Roman" panose="02020603050405020304" pitchFamily="18" charset="0"/>
                        <a:cs typeface="Times New Roman" panose="02020603050405020304" pitchFamily="18" charset="0"/>
                      </a:rPr>
                      <m:t>𝑓</m:t>
                    </m:r>
                    <m:r>
                      <a:rPr lang="en-IN" sz="1200" i="1">
                        <a:solidFill>
                          <a:srgbClr val="000000"/>
                        </a:solidFill>
                        <a:effectLst/>
                        <a:latin typeface="+mn-lt"/>
                        <a:ea typeface="Times New Roman" panose="02020603050405020304" pitchFamily="18" charset="0"/>
                        <a:cs typeface="Times New Roman" panose="02020603050405020304" pitchFamily="18" charset="0"/>
                      </a:rPr>
                      <m:t>=</m:t>
                    </m:r>
                    <m:nary>
                      <m:naryPr>
                        <m:limLoc m:val="subSup"/>
                        <m:ctrlPr>
                          <a:rPr lang="en-IN" sz="1200" i="1">
                            <a:solidFill>
                              <a:srgbClr val="000000"/>
                            </a:solidFill>
                            <a:effectLst/>
                            <a:latin typeface="+mn-lt"/>
                            <a:ea typeface="Times New Roman" panose="02020603050405020304" pitchFamily="18" charset="0"/>
                            <a:cs typeface="Times New Roman" panose="02020603050405020304" pitchFamily="18" charset="0"/>
                          </a:rPr>
                        </m:ctrlPr>
                      </m:naryPr>
                      <m:sub>
                        <m:r>
                          <a:rPr lang="en-IN" sz="1200" i="1">
                            <a:solidFill>
                              <a:srgbClr val="000000"/>
                            </a:solidFill>
                            <a:effectLst/>
                            <a:latin typeface="+mn-lt"/>
                            <a:ea typeface="Times New Roman" panose="02020603050405020304" pitchFamily="18" charset="0"/>
                            <a:cs typeface="Times New Roman" panose="02020603050405020304" pitchFamily="18" charset="0"/>
                          </a:rPr>
                          <m:t>0</m:t>
                        </m:r>
                      </m:sub>
                      <m:sup>
                        <m:r>
                          <a:rPr lang="en-IN" sz="1200" i="1">
                            <a:solidFill>
                              <a:srgbClr val="000000"/>
                            </a:solidFill>
                            <a:effectLst/>
                            <a:latin typeface="+mn-lt"/>
                            <a:ea typeface="Times New Roman" panose="02020603050405020304" pitchFamily="18" charset="0"/>
                            <a:cs typeface="Times New Roman" panose="02020603050405020304" pitchFamily="18" charset="0"/>
                          </a:rPr>
                          <m:t>h</m:t>
                        </m:r>
                      </m:sup>
                      <m:e>
                        <m:f>
                          <m:fPr>
                            <m:ctrlPr>
                              <a:rPr lang="en-IN" sz="1200" i="1">
                                <a:effectLst/>
                                <a:latin typeface="+mn-lt"/>
                                <a:ea typeface="Calibri" panose="020F0502020204030204" pitchFamily="34" charset="0"/>
                                <a:cs typeface="Times New Roman" panose="02020603050405020304" pitchFamily="18" charset="0"/>
                              </a:rPr>
                            </m:ctrlPr>
                          </m:fPr>
                          <m:num>
                            <m:r>
                              <a:rPr lang="en-US" sz="1200" i="1">
                                <a:effectLst/>
                                <a:latin typeface="+mn-lt"/>
                                <a:ea typeface="Calibri" panose="020F0502020204030204" pitchFamily="34" charset="0"/>
                                <a:cs typeface="Times New Roman" panose="02020603050405020304" pitchFamily="18" charset="0"/>
                              </a:rPr>
                              <m:t>𝜕</m:t>
                            </m:r>
                            <m:r>
                              <m:rPr>
                                <m:sty m:val="p"/>
                              </m:rPr>
                              <a:rPr lang="en-US" sz="1200">
                                <a:effectLst/>
                                <a:latin typeface="+mn-lt"/>
                                <a:ea typeface="Calibri" panose="020F0502020204030204" pitchFamily="34" charset="0"/>
                                <a:cs typeface="Times New Roman" panose="02020603050405020304" pitchFamily="18" charset="0"/>
                              </a:rPr>
                              <m:t>Ψ</m:t>
                            </m:r>
                          </m:num>
                          <m:den>
                            <m:r>
                              <a:rPr lang="en-US" sz="1200" i="1">
                                <a:effectLst/>
                                <a:latin typeface="+mn-lt"/>
                                <a:ea typeface="Calibri" panose="020F0502020204030204" pitchFamily="34" charset="0"/>
                                <a:cs typeface="Times New Roman" panose="02020603050405020304" pitchFamily="18" charset="0"/>
                              </a:rPr>
                              <m:t>𝜕</m:t>
                            </m:r>
                            <m:r>
                              <a:rPr lang="en-US" sz="1200" i="1">
                                <a:effectLst/>
                                <a:latin typeface="+mn-lt"/>
                                <a:ea typeface="Calibri" panose="020F0502020204030204" pitchFamily="34" charset="0"/>
                                <a:cs typeface="Times New Roman" panose="02020603050405020304" pitchFamily="18" charset="0"/>
                              </a:rPr>
                              <m:t>𝑦</m:t>
                            </m:r>
                          </m:den>
                        </m:f>
                        <m:r>
                          <a:rPr lang="en-US" sz="1200" i="1">
                            <a:effectLst/>
                            <a:latin typeface="+mn-lt"/>
                            <a:ea typeface="Calibri" panose="020F0502020204030204" pitchFamily="34" charset="0"/>
                            <a:cs typeface="Times New Roman" panose="02020603050405020304" pitchFamily="18" charset="0"/>
                          </a:rPr>
                          <m:t>𝑑𝑦</m:t>
                        </m:r>
                        <m:r>
                          <a:rPr lang="en-US" sz="1200" i="1">
                            <a:effectLst/>
                            <a:latin typeface="+mn-lt"/>
                            <a:ea typeface="Calibri" panose="020F0502020204030204" pitchFamily="34" charset="0"/>
                            <a:cs typeface="Times New Roman" panose="02020603050405020304" pitchFamily="18" charset="0"/>
                          </a:rPr>
                          <m:t>=</m:t>
                        </m:r>
                      </m:e>
                    </m:nary>
                    <m:r>
                      <m:rPr>
                        <m:sty m:val="p"/>
                      </m:rPr>
                      <a:rPr lang="en-US" sz="1200">
                        <a:effectLst/>
                        <a:latin typeface="+mn-lt"/>
                        <a:ea typeface="Calibri" panose="020F0502020204030204" pitchFamily="34" charset="0"/>
                        <a:cs typeface="Times New Roman" panose="02020603050405020304" pitchFamily="18" charset="0"/>
                      </a:rPr>
                      <m:t>Ψ</m:t>
                    </m:r>
                    <m:d>
                      <m:dPr>
                        <m:ctrlPr>
                          <a:rPr lang="en-IN" sz="1200" i="1">
                            <a:effectLst/>
                            <a:latin typeface="+mn-lt"/>
                            <a:ea typeface="Calibri" panose="020F0502020204030204" pitchFamily="34" charset="0"/>
                            <a:cs typeface="Times New Roman" panose="02020603050405020304" pitchFamily="18" charset="0"/>
                          </a:rPr>
                        </m:ctrlPr>
                      </m:dPr>
                      <m:e>
                        <m:r>
                          <a:rPr lang="en-US" sz="1200" i="1">
                            <a:effectLst/>
                            <a:latin typeface="+mn-lt"/>
                            <a:ea typeface="Calibri" panose="020F0502020204030204" pitchFamily="34" charset="0"/>
                            <a:cs typeface="Times New Roman" panose="02020603050405020304" pitchFamily="18" charset="0"/>
                          </a:rPr>
                          <m:t>h</m:t>
                        </m:r>
                      </m:e>
                    </m:d>
                    <m:r>
                      <a:rPr lang="en-US" sz="1200" i="1">
                        <a:effectLst/>
                        <a:latin typeface="+mn-lt"/>
                        <a:ea typeface="Calibri" panose="020F0502020204030204" pitchFamily="34" charset="0"/>
                        <a:cs typeface="Times New Roman" panose="02020603050405020304" pitchFamily="18" charset="0"/>
                      </a:rPr>
                      <m:t>−</m:t>
                    </m:r>
                    <m:r>
                      <m:rPr>
                        <m:sty m:val="p"/>
                      </m:rPr>
                      <a:rPr lang="en-US" sz="1200">
                        <a:effectLst/>
                        <a:latin typeface="+mn-lt"/>
                        <a:ea typeface="Calibri" panose="020F0502020204030204" pitchFamily="34" charset="0"/>
                        <a:cs typeface="Times New Roman" panose="02020603050405020304" pitchFamily="18" charset="0"/>
                      </a:rPr>
                      <m:t>Ψ</m:t>
                    </m:r>
                    <m:d>
                      <m:dPr>
                        <m:ctrlPr>
                          <a:rPr lang="en-IN" sz="1200" i="1">
                            <a:effectLst/>
                            <a:latin typeface="+mn-lt"/>
                            <a:ea typeface="Calibri" panose="020F0502020204030204" pitchFamily="34" charset="0"/>
                            <a:cs typeface="Times New Roman" panose="02020603050405020304" pitchFamily="18" charset="0"/>
                          </a:rPr>
                        </m:ctrlPr>
                      </m:dPr>
                      <m:e>
                        <m:r>
                          <a:rPr lang="en-US" sz="1200" i="1">
                            <a:effectLst/>
                            <a:latin typeface="+mn-lt"/>
                            <a:ea typeface="Calibri" panose="020F0502020204030204" pitchFamily="34" charset="0"/>
                            <a:cs typeface="Times New Roman" panose="02020603050405020304" pitchFamily="18" charset="0"/>
                          </a:rPr>
                          <m:t>0</m:t>
                        </m:r>
                      </m:e>
                    </m:d>
                    <m:r>
                      <a:rPr lang="en-US" sz="1200" i="1">
                        <a:effectLst/>
                        <a:latin typeface="+mn-lt"/>
                        <a:ea typeface="Calibri" panose="020F0502020204030204" pitchFamily="34" charset="0"/>
                        <a:cs typeface="Times New Roman" panose="02020603050405020304" pitchFamily="18" charset="0"/>
                      </a:rPr>
                      <m:t>, </m:t>
                    </m:r>
                    <m:r>
                      <a:rPr lang="en-US" sz="1200" i="1">
                        <a:effectLst/>
                        <a:latin typeface="+mn-lt"/>
                        <a:ea typeface="Calibri" panose="020F0502020204030204" pitchFamily="34" charset="0"/>
                        <a:cs typeface="Times New Roman" panose="02020603050405020304" pitchFamily="18" charset="0"/>
                      </a:rPr>
                      <m:t>𝑎𝑡</m:t>
                    </m:r>
                    <m:r>
                      <a:rPr lang="en-US" sz="1200" i="1">
                        <a:effectLst/>
                        <a:latin typeface="+mn-lt"/>
                        <a:ea typeface="Calibri" panose="020F0502020204030204" pitchFamily="34" charset="0"/>
                        <a:cs typeface="Times New Roman" panose="02020603050405020304" pitchFamily="18" charset="0"/>
                      </a:rPr>
                      <m:t> </m:t>
                    </m:r>
                    <m:r>
                      <a:rPr lang="en-US" sz="1200" i="1">
                        <a:effectLst/>
                        <a:latin typeface="+mn-lt"/>
                        <a:ea typeface="Calibri" panose="020F0502020204030204" pitchFamily="34" charset="0"/>
                        <a:cs typeface="Times New Roman" panose="02020603050405020304" pitchFamily="18" charset="0"/>
                      </a:rPr>
                      <m:t>𝑦</m:t>
                    </m:r>
                    <m:r>
                      <a:rPr lang="en-US" sz="1200" i="1">
                        <a:effectLst/>
                        <a:latin typeface="+mn-lt"/>
                        <a:ea typeface="Calibri" panose="020F0502020204030204" pitchFamily="34" charset="0"/>
                        <a:cs typeface="Times New Roman" panose="02020603050405020304" pitchFamily="18" charset="0"/>
                      </a:rPr>
                      <m:t>=</m:t>
                    </m:r>
                    <m:r>
                      <a:rPr lang="en-US" sz="1200" i="1">
                        <a:effectLst/>
                        <a:latin typeface="+mn-lt"/>
                        <a:ea typeface="Calibri" panose="020F0502020204030204" pitchFamily="34" charset="0"/>
                        <a:cs typeface="Times New Roman" panose="02020603050405020304" pitchFamily="18" charset="0"/>
                      </a:rPr>
                      <m:t>h</m:t>
                    </m:r>
                    <m:d>
                      <m:dPr>
                        <m:ctrlPr>
                          <a:rPr lang="en-IN" sz="1200" i="1">
                            <a:effectLst/>
                            <a:latin typeface="+mn-lt"/>
                            <a:ea typeface="Calibri" panose="020F0502020204030204" pitchFamily="34" charset="0"/>
                            <a:cs typeface="Times New Roman" panose="02020603050405020304" pitchFamily="18" charset="0"/>
                          </a:rPr>
                        </m:ctrlPr>
                      </m:dPr>
                      <m:e>
                        <m:r>
                          <a:rPr lang="en-US" sz="1200" i="1">
                            <a:effectLst/>
                            <a:latin typeface="+mn-lt"/>
                            <a:ea typeface="Calibri" panose="020F0502020204030204" pitchFamily="34" charset="0"/>
                            <a:cs typeface="Times New Roman" panose="02020603050405020304" pitchFamily="18" charset="0"/>
                          </a:rPr>
                          <m:t>𝑥</m:t>
                        </m:r>
                        <m:r>
                          <a:rPr lang="en-US" sz="1200" i="1">
                            <a:effectLst/>
                            <a:latin typeface="+mn-lt"/>
                            <a:ea typeface="Calibri" panose="020F0502020204030204" pitchFamily="34" charset="0"/>
                            <a:cs typeface="Times New Roman" panose="02020603050405020304" pitchFamily="18" charset="0"/>
                          </a:rPr>
                          <m:t>,</m:t>
                        </m:r>
                        <m:r>
                          <a:rPr lang="en-US" sz="1200" i="1">
                            <a:effectLst/>
                            <a:latin typeface="+mn-lt"/>
                            <a:ea typeface="Calibri" panose="020F0502020204030204" pitchFamily="34" charset="0"/>
                            <a:cs typeface="Times New Roman" panose="02020603050405020304" pitchFamily="18" charset="0"/>
                          </a:rPr>
                          <m:t>𝑡</m:t>
                        </m:r>
                      </m:e>
                    </m:d>
                    <m:r>
                      <a:rPr lang="en-US" sz="1200" i="1">
                        <a:effectLst/>
                        <a:latin typeface="+mn-lt"/>
                        <a:ea typeface="Calibri" panose="020F0502020204030204" pitchFamily="34" charset="0"/>
                        <a:cs typeface="Times New Roman" panose="02020603050405020304" pitchFamily="18" charset="0"/>
                      </a:rPr>
                      <m:t>=1−</m:t>
                    </m:r>
                    <m:r>
                      <a:rPr lang="en-US" sz="1200" i="1">
                        <a:effectLst/>
                        <a:latin typeface="+mn-lt"/>
                        <a:ea typeface="Calibri" panose="020F0502020204030204" pitchFamily="34" charset="0"/>
                        <a:cs typeface="Times New Roman" panose="02020603050405020304" pitchFamily="18" charset="0"/>
                      </a:rPr>
                      <m:t>𝜑</m:t>
                    </m:r>
                    <m:sSup>
                      <m:sSupPr>
                        <m:ctrlPr>
                          <a:rPr lang="en-IN" sz="1200" i="1">
                            <a:effectLst/>
                            <a:latin typeface="+mn-lt"/>
                            <a:ea typeface="Calibri" panose="020F0502020204030204" pitchFamily="34" charset="0"/>
                            <a:cs typeface="Times New Roman" panose="02020603050405020304" pitchFamily="18" charset="0"/>
                          </a:rPr>
                        </m:ctrlPr>
                      </m:sSupPr>
                      <m:e>
                        <m:r>
                          <a:rPr lang="en-US" sz="1200" i="1">
                            <a:effectLst/>
                            <a:latin typeface="+mn-lt"/>
                            <a:ea typeface="Calibri" panose="020F0502020204030204" pitchFamily="34" charset="0"/>
                            <a:cs typeface="Times New Roman" panose="02020603050405020304" pitchFamily="18" charset="0"/>
                          </a:rPr>
                          <m:t>𝑐𝑜𝑠</m:t>
                        </m:r>
                      </m:e>
                      <m:sup>
                        <m:r>
                          <a:rPr lang="en-US" sz="1200" i="1">
                            <a:effectLst/>
                            <a:latin typeface="+mn-lt"/>
                            <a:ea typeface="Calibri" panose="020F0502020204030204" pitchFamily="34" charset="0"/>
                            <a:cs typeface="Times New Roman" panose="02020603050405020304" pitchFamily="18" charset="0"/>
                          </a:rPr>
                          <m:t>2</m:t>
                        </m:r>
                      </m:sup>
                    </m:sSup>
                    <m:r>
                      <a:rPr lang="en-US" sz="1200" i="1">
                        <a:effectLst/>
                        <a:latin typeface="+mn-lt"/>
                        <a:ea typeface="Calibri" panose="020F0502020204030204" pitchFamily="34" charset="0"/>
                        <a:cs typeface="Times New Roman" panose="02020603050405020304" pitchFamily="18" charset="0"/>
                      </a:rPr>
                      <m:t>𝑥</m:t>
                    </m:r>
                  </m:oMath>
                </a14:m>
                <a:endParaRPr lang="en-IN" sz="1200" dirty="0">
                  <a:effectLst/>
                  <a:latin typeface="+mn-lt"/>
                  <a:ea typeface="Calibri" panose="020F0502020204030204" pitchFamily="34" charset="0"/>
                  <a:cs typeface="Times New Roman" panose="02020603050405020304" pitchFamily="18" charset="0"/>
                </a:endParaRPr>
              </a:p>
            </p:txBody>
          </p:sp>
        </mc:Choice>
        <mc:Fallback>
          <p:sp>
            <p:nvSpPr>
              <p:cNvPr id="11" name="TextBox 10">
                <a:extLst>
                  <a:ext uri="{FF2B5EF4-FFF2-40B4-BE49-F238E27FC236}">
                    <a16:creationId xmlns:a16="http://schemas.microsoft.com/office/drawing/2014/main" id="{09651719-12EB-4440-ADD5-7051320DD248}"/>
                  </a:ext>
                </a:extLst>
              </p:cNvPr>
              <p:cNvSpPr txBox="1">
                <a:spLocks noRot="1" noChangeAspect="1" noMove="1" noResize="1" noEditPoints="1" noAdjustHandles="1" noChangeArrowheads="1" noChangeShapeType="1" noTextEdit="1"/>
              </p:cNvSpPr>
              <p:nvPr/>
            </p:nvSpPr>
            <p:spPr>
              <a:xfrm>
                <a:off x="656216" y="680749"/>
                <a:ext cx="7831567" cy="2915350"/>
              </a:xfrm>
              <a:prstGeom prst="rect">
                <a:avLst/>
              </a:prstGeom>
              <a:blipFill>
                <a:blip r:embed="rId3"/>
                <a:stretch>
                  <a:fillRect l="-78" t="-418" r="-78" b="-15900"/>
                </a:stretch>
              </a:blipFill>
            </p:spPr>
            <p:txBody>
              <a:bodyPr/>
              <a:lstStyle/>
              <a:p>
                <a:r>
                  <a:rPr lang="en-IN">
                    <a:noFill/>
                  </a:rPr>
                  <a:t> </a:t>
                </a:r>
              </a:p>
            </p:txBody>
          </p:sp>
        </mc:Fallback>
      </mc:AlternateContent>
    </p:spTree>
    <p:extLst>
      <p:ext uri="{BB962C8B-B14F-4D97-AF65-F5344CB8AC3E}">
        <p14:creationId xmlns:p14="http://schemas.microsoft.com/office/powerpoint/2010/main" val="2902047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696737" y="661523"/>
            <a:ext cx="7688700" cy="535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000" dirty="0"/>
              <a:t>Solution Methodology</a:t>
            </a:r>
            <a:endParaRPr sz="2000" dirty="0"/>
          </a:p>
        </p:txBody>
      </p:sp>
      <p:sp>
        <p:nvSpPr>
          <p:cNvPr id="19458" name="Rectangle 2"/>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2" name="Rectangle 6"/>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6" name="Rectangle 10"/>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8" name="Rectangle 12"/>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0" name="Rectangle 14"/>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4" name="Rectangle 18"/>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6" name="Rectangle 20"/>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8" name="Rectangle 22"/>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124538E-3442-449D-8257-BADE088716CE}"/>
                  </a:ext>
                </a:extLst>
              </p:cNvPr>
              <p:cNvSpPr txBox="1"/>
              <p:nvPr/>
            </p:nvSpPr>
            <p:spPr>
              <a:xfrm>
                <a:off x="696737" y="1438732"/>
                <a:ext cx="7791047" cy="3159519"/>
              </a:xfrm>
              <a:prstGeom prst="rect">
                <a:avLst/>
              </a:prstGeom>
              <a:noFill/>
            </p:spPr>
            <p:txBody>
              <a:bodyPr wrap="square" rtlCol="0">
                <a:spAutoFit/>
              </a:bodyPr>
              <a:lstStyle/>
              <a:p>
                <a:pPr algn="just">
                  <a:lnSpc>
                    <a:spcPct val="107000"/>
                  </a:lnSpc>
                  <a:spcAft>
                    <a:spcPts val="800"/>
                  </a:spcAft>
                </a:pPr>
                <a:r>
                  <a:rPr lang="en-IN" sz="1200" dirty="0">
                    <a:solidFill>
                      <a:srgbClr val="000000"/>
                    </a:solidFill>
                    <a:effectLst/>
                    <a:latin typeface="+mn-lt"/>
                    <a:ea typeface="Calibri" panose="020F0502020204030204" pitchFamily="34" charset="0"/>
                    <a:cs typeface="Times New Roman" panose="02020603050405020304" pitchFamily="18" charset="0"/>
                  </a:rPr>
                  <a:t>Equation after eliminating pressure is a nonlinear PDE, and its closed form solution is not possible. Therefore, it can be solved analytically by perturbation technique about </a:t>
                </a:r>
                <a14:m>
                  <m:oMath xmlns:m="http://schemas.openxmlformats.org/officeDocument/2006/math">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r>
                  <a:rPr lang="en-IN" sz="1200" dirty="0">
                    <a:solidFill>
                      <a:srgbClr val="000000"/>
                    </a:solidFill>
                    <a:effectLst/>
                    <a:latin typeface="+mn-lt"/>
                    <a:ea typeface="Calibri" panose="020F0502020204030204" pitchFamily="34" charset="0"/>
                    <a:cs typeface="Times New Roman" panose="02020603050405020304" pitchFamily="18" charset="0"/>
                  </a:rPr>
                  <a:t>parameter, by expanding </a:t>
                </a:r>
                <a14:m>
                  <m:oMath xmlns:m="http://schemas.openxmlformats.org/officeDocument/2006/math">
                    <m:r>
                      <m:rPr>
                        <m:sty m:val="p"/>
                      </m:rP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Ψ</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Θ</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𝑑𝑝</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𝑑𝑥</m:t>
                    </m:r>
                    <m:r>
                      <m:rPr>
                        <m:nor/>
                      </m:rPr>
                      <a:rPr lang="en-IN" sz="1200">
                        <a:solidFill>
                          <a:srgbClr val="000000"/>
                        </a:solidFill>
                        <a:effectLst/>
                        <a:latin typeface="+mn-lt"/>
                        <a:ea typeface="Calibri" panose="020F0502020204030204" pitchFamily="34" charset="0"/>
                        <a:cs typeface="Times New Roman" panose="02020603050405020304" pitchFamily="18" charset="0"/>
                      </a:rPr>
                      <m:t> </m:t>
                    </m:r>
                    <m:r>
                      <m:rPr>
                        <m:nor/>
                      </m:rPr>
                      <a:rPr lang="en-IN" sz="1200">
                        <a:solidFill>
                          <a:srgbClr val="000000"/>
                        </a:solidFill>
                        <a:effectLst/>
                        <a:latin typeface="+mn-lt"/>
                        <a:ea typeface="Calibri" panose="020F0502020204030204" pitchFamily="34" charset="0"/>
                        <a:cs typeface="Times New Roman" panose="02020603050405020304" pitchFamily="18" charset="0"/>
                      </a:rPr>
                      <m:t>and</m:t>
                    </m:r>
                    <m:r>
                      <m:rPr>
                        <m:nor/>
                      </m:rPr>
                      <a:rPr lang="en-IN" sz="1200">
                        <a:solidFill>
                          <a:srgbClr val="000000"/>
                        </a:solidFill>
                        <a:effectLst/>
                        <a:latin typeface="+mn-lt"/>
                        <a:ea typeface="Calibri" panose="020F0502020204030204" pitchFamily="34" charset="0"/>
                        <a:cs typeface="Times New Roman" panose="02020603050405020304" pitchFamily="18" charset="0"/>
                      </a:rPr>
                      <m:t> </m:t>
                    </m:r>
                    <m: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in the following forms :</a:t>
                </a:r>
              </a:p>
              <a:p>
                <a:pPr>
                  <a:lnSpc>
                    <a:spcPct val="107000"/>
                  </a:lnSpc>
                  <a:spcAft>
                    <a:spcPts val="800"/>
                  </a:spcAft>
                </a:pPr>
                <a:endParaRPr lang="en-IN" sz="1200" dirty="0">
                  <a:latin typeface="+mn-lt"/>
                  <a:ea typeface="Times New Roman" panose="02020603050405020304" pitchFamily="18" charset="0"/>
                  <a:cs typeface="Times New Roman" panose="02020603050405020304" pitchFamily="18" charset="0"/>
                </a:endParaRPr>
              </a:p>
              <a:p>
                <a:pPr>
                  <a:lnSpc>
                    <a:spcPct val="107000"/>
                  </a:lnSpc>
                  <a:spcAft>
                    <a:spcPts val="800"/>
                  </a:spcAft>
                </a:pPr>
                <a14:m>
                  <m:oMath xmlns:m="http://schemas.openxmlformats.org/officeDocument/2006/math">
                    <m:r>
                      <m:rPr>
                        <m:sty m:val="p"/>
                      </m:rPr>
                      <a:rPr lang="en-IN"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Ψ</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Ψ</m:t>
                        </m:r>
                      </m:e>
                      <m: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Ψ</m:t>
                        </m:r>
                      </m:e>
                      <m: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IN"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R</m:t>
                            </m:r>
                          </m:e>
                        </m:d>
                      </m:e>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endParaRPr lang="en-IN" sz="1200" dirty="0">
                  <a:latin typeface="+mn-lt"/>
                  <a:ea typeface="Times New Roman" panose="02020603050405020304" pitchFamily="18" charset="0"/>
                  <a:cs typeface="Times New Roman" panose="02020603050405020304" pitchFamily="18" charset="0"/>
                </a:endParaRPr>
              </a:p>
              <a:p>
                <a:pPr>
                  <a:lnSpc>
                    <a:spcPct val="107000"/>
                  </a:lnSpc>
                  <a:spcAft>
                    <a:spcPts val="800"/>
                  </a:spcAft>
                </a:pPr>
                <a:endParaRPr lang="en-IN" sz="1200" dirty="0">
                  <a:solidFill>
                    <a:srgbClr val="000000"/>
                  </a:solidFill>
                  <a:effectLst/>
                  <a:latin typeface="+mn-lt"/>
                  <a:ea typeface="Times New Roman" panose="02020603050405020304" pitchFamily="18" charset="0"/>
                  <a:cs typeface="Times New Roman" panose="02020603050405020304" pitchFamily="18" charset="0"/>
                </a:endParaRPr>
              </a:p>
              <a:p>
                <a:pPr>
                  <a:lnSpc>
                    <a:spcPct val="107000"/>
                  </a:lnSpc>
                  <a:spcAft>
                    <a:spcPts val="800"/>
                  </a:spcAft>
                </a:pPr>
                <a14:m>
                  <m:oMath xmlns:m="http://schemas.openxmlformats.org/officeDocument/2006/math">
                    <m:r>
                      <m:rPr>
                        <m:sty m:val="p"/>
                      </m:rPr>
                      <a:rPr lang="en-IN"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e>
                      <m: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e>
                      <m: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d>
                      </m:e>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p>
              <a:p>
                <a:pPr>
                  <a:lnSpc>
                    <a:spcPct val="107000"/>
                  </a:lnSpc>
                  <a:spcAft>
                    <a:spcPts val="800"/>
                  </a:spcAft>
                </a:pPr>
                <a:endParaRPr lang="en-IN" sz="1200" i="1" dirty="0">
                  <a:solidFill>
                    <a:srgbClr val="000000"/>
                  </a:solidFill>
                  <a:effectLst/>
                  <a:latin typeface="+mn-lt"/>
                  <a:ea typeface="Times New Roman" panose="02020603050405020304" pitchFamily="18" charset="0"/>
                  <a:cs typeface="Times New Roman" panose="02020603050405020304" pitchFamily="18" charset="0"/>
                </a:endParaRPr>
              </a:p>
              <a:p>
                <a:pPr>
                  <a:lnSpc>
                    <a:spcPct val="107000"/>
                  </a:lnSpc>
                  <a:spcAft>
                    <a:spcPts val="800"/>
                  </a:spcAft>
                </a:pPr>
                <a14:m>
                  <m:oMath xmlns:m="http://schemas.openxmlformats.org/officeDocument/2006/math">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𝑑𝑝</m:t>
                        </m:r>
                      </m:num>
                      <m:den>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𝑑𝑥</m:t>
                        </m:r>
                      </m:den>
                    </m:f>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𝑑𝑥</m:t>
                        </m:r>
                      </m:den>
                    </m:f>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𝑅𝑑</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𝑑𝑥</m:t>
                        </m:r>
                      </m:den>
                    </m:f>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d>
                      </m:e>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IN" sz="1200" dirty="0">
                    <a:solidFill>
                      <a:srgbClr val="000000"/>
                    </a:solidFill>
                    <a:effectLst/>
                    <a:latin typeface="+mn-lt"/>
                    <a:ea typeface="Times New Roman" panose="02020603050405020304" pitchFamily="18" charset="0"/>
                    <a:cs typeface="Times New Roman" panose="02020603050405020304" pitchFamily="18" charset="0"/>
                  </a:rPr>
                  <a:t> </a:t>
                </a:r>
              </a:p>
              <a:p>
                <a:pPr>
                  <a:lnSpc>
                    <a:spcPct val="107000"/>
                  </a:lnSpc>
                  <a:spcAft>
                    <a:spcPts val="800"/>
                  </a:spcAft>
                </a:pPr>
                <a:endParaRPr lang="en-IN" sz="1200" i="1" dirty="0">
                  <a:latin typeface="+mn-lt"/>
                  <a:ea typeface="Times New Roman" panose="02020603050405020304" pitchFamily="18" charset="0"/>
                  <a:cs typeface="Times New Roman" panose="02020603050405020304" pitchFamily="18" charset="0"/>
                </a:endParaRPr>
              </a:p>
              <a:p>
                <a:pPr>
                  <a:lnSpc>
                    <a:spcPct val="107000"/>
                  </a:lnSpc>
                  <a:spcAft>
                    <a:spcPts val="800"/>
                  </a:spcAft>
                </a:pPr>
                <a14:m>
                  <m:oMath xmlns:m="http://schemas.openxmlformats.org/officeDocument/2006/math">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d>
                      </m:e>
                      <m:sup>
                        <m: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IN" sz="1200" dirty="0">
                    <a:solidFill>
                      <a:srgbClr val="000000"/>
                    </a:solidFill>
                    <a:effectLst/>
                    <a:latin typeface="+mn-lt"/>
                    <a:ea typeface="Times New Roman" panose="02020603050405020304" pitchFamily="18" charset="0"/>
                  </a:rPr>
                  <a:t> 							(15)</a:t>
                </a:r>
                <a:endParaRPr lang="en-IN" sz="1200" dirty="0">
                  <a:latin typeface="+mn-lt"/>
                </a:endParaRPr>
              </a:p>
            </p:txBody>
          </p:sp>
        </mc:Choice>
        <mc:Fallback xmlns="">
          <p:sp>
            <p:nvSpPr>
              <p:cNvPr id="14" name="TextBox 13">
                <a:extLst>
                  <a:ext uri="{FF2B5EF4-FFF2-40B4-BE49-F238E27FC236}">
                    <a16:creationId xmlns:a16="http://schemas.microsoft.com/office/drawing/2014/main" id="{B124538E-3442-449D-8257-BADE088716CE}"/>
                  </a:ext>
                </a:extLst>
              </p:cNvPr>
              <p:cNvSpPr txBox="1">
                <a:spLocks noRot="1" noChangeAspect="1" noMove="1" noResize="1" noEditPoints="1" noAdjustHandles="1" noChangeArrowheads="1" noChangeShapeType="1" noTextEdit="1"/>
              </p:cNvSpPr>
              <p:nvPr/>
            </p:nvSpPr>
            <p:spPr>
              <a:xfrm>
                <a:off x="696737" y="1438732"/>
                <a:ext cx="7791047" cy="3159519"/>
              </a:xfrm>
              <a:prstGeom prst="rect">
                <a:avLst/>
              </a:prstGeom>
              <a:blipFill>
                <a:blip r:embed="rId3"/>
                <a:stretch>
                  <a:fillRect t="-193" r="-78" b="-965"/>
                </a:stretch>
              </a:blipFill>
            </p:spPr>
            <p:txBody>
              <a:bodyPr/>
              <a:lstStyle/>
              <a:p>
                <a:r>
                  <a:rPr lang="en-IN">
                    <a:noFill/>
                  </a:rPr>
                  <a:t> </a:t>
                </a:r>
              </a:p>
            </p:txBody>
          </p:sp>
        </mc:Fallback>
      </mc:AlternateContent>
    </p:spTree>
    <p:extLst>
      <p:ext uri="{BB962C8B-B14F-4D97-AF65-F5344CB8AC3E}">
        <p14:creationId xmlns:p14="http://schemas.microsoft.com/office/powerpoint/2010/main" val="237727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75;p14"/>
          <p:cNvPicPr preferRelativeResize="0"/>
          <p:nvPr/>
        </p:nvPicPr>
        <p:blipFill>
          <a:blip r:embed="rId2">
            <a:alphaModFix/>
          </a:blip>
          <a:stretch>
            <a:fillRect/>
          </a:stretch>
        </p:blipFill>
        <p:spPr>
          <a:xfrm>
            <a:off x="3082869" y="3268027"/>
            <a:ext cx="2787024" cy="1597425"/>
          </a:xfrm>
          <a:prstGeom prst="rect">
            <a:avLst/>
          </a:prstGeom>
          <a:noFill/>
          <a:ln>
            <a:noFill/>
          </a:ln>
        </p:spPr>
      </p:pic>
      <p:sp>
        <p:nvSpPr>
          <p:cNvPr id="8" name="TextBox 7"/>
          <p:cNvSpPr txBox="1"/>
          <p:nvPr/>
        </p:nvSpPr>
        <p:spPr>
          <a:xfrm>
            <a:off x="727650" y="1298257"/>
            <a:ext cx="7900416" cy="1969770"/>
          </a:xfrm>
          <a:prstGeom prst="rect">
            <a:avLst/>
          </a:prstGeom>
          <a:noFill/>
        </p:spPr>
        <p:txBody>
          <a:bodyPr wrap="square" rtlCol="0" anchor="ctr">
            <a:spAutoFit/>
          </a:bodyPr>
          <a:lstStyle/>
          <a:p>
            <a:pPr lvl="2" algn="just">
              <a:buFont typeface="Wingdings" pitchFamily="2" charset="2"/>
              <a:buChar char="Ø"/>
            </a:pPr>
            <a:r>
              <a:rPr lang="en-US" sz="1200" dirty="0"/>
              <a:t> Shear thinning is a non-</a:t>
            </a:r>
            <a:r>
              <a:rPr lang="en-US" sz="1200" dirty="0" err="1"/>
              <a:t>newtonian</a:t>
            </a:r>
            <a:r>
              <a:rPr lang="en-US" sz="1200" dirty="0"/>
              <a:t> </a:t>
            </a:r>
            <a:r>
              <a:rPr lang="en-US" sz="1200" dirty="0" err="1"/>
              <a:t>behaviour</a:t>
            </a:r>
            <a:r>
              <a:rPr lang="en-US" sz="1200" dirty="0"/>
              <a:t> of fluids whose </a:t>
            </a:r>
            <a:r>
              <a:rPr lang="en-US" sz="1200" dirty="0" err="1"/>
              <a:t>viscocity</a:t>
            </a:r>
            <a:r>
              <a:rPr lang="en-US" sz="1200" dirty="0"/>
              <a:t> decreases with increase </a:t>
            </a:r>
          </a:p>
          <a:p>
            <a:pPr lvl="2" algn="just"/>
            <a:r>
              <a:rPr lang="en-US" sz="1200" dirty="0"/>
              <a:t>    in shear rate.</a:t>
            </a:r>
          </a:p>
          <a:p>
            <a:pPr algn="just">
              <a:buFont typeface="Wingdings" pitchFamily="2" charset="2"/>
              <a:buChar char="Ø"/>
            </a:pPr>
            <a:r>
              <a:rPr lang="en-US" sz="1200" dirty="0"/>
              <a:t> They are also known as Pseudo-plastics. Some of the examples are blood, liquid detergent </a:t>
            </a:r>
          </a:p>
          <a:p>
            <a:pPr algn="just"/>
            <a:r>
              <a:rPr lang="en-US" sz="1200" dirty="0"/>
              <a:t>    ketchup, paints, etc.  </a:t>
            </a:r>
          </a:p>
          <a:p>
            <a:pPr algn="just">
              <a:buFont typeface="Wingdings" pitchFamily="2" charset="2"/>
              <a:buChar char="Ø"/>
            </a:pPr>
            <a:r>
              <a:rPr lang="en-US" sz="1200" dirty="0"/>
              <a:t> There are many models for Shear thinning fluids such as Power Law Model, </a:t>
            </a:r>
            <a:r>
              <a:rPr lang="en-US" sz="1200" dirty="0" err="1"/>
              <a:t>Carreau</a:t>
            </a:r>
            <a:r>
              <a:rPr lang="en-US" sz="1200" dirty="0"/>
              <a:t> Model, </a:t>
            </a:r>
          </a:p>
          <a:p>
            <a:pPr algn="just"/>
            <a:r>
              <a:rPr lang="en-US" sz="1200" dirty="0"/>
              <a:t>    Yasuda model ( a modified </a:t>
            </a:r>
            <a:r>
              <a:rPr lang="en-US" sz="1200" dirty="0" err="1"/>
              <a:t>carreau</a:t>
            </a:r>
            <a:r>
              <a:rPr lang="en-US" sz="1200" dirty="0"/>
              <a:t> model).</a:t>
            </a:r>
          </a:p>
          <a:p>
            <a:pPr algn="just">
              <a:buFont typeface="Wingdings" pitchFamily="2" charset="2"/>
              <a:buChar char="Ø"/>
            </a:pPr>
            <a:r>
              <a:rPr lang="en-US" sz="1200" dirty="0"/>
              <a:t> Power law model is the simplest model but it is not applicable at extremely high and low shear   </a:t>
            </a:r>
          </a:p>
          <a:p>
            <a:pPr algn="just"/>
            <a:r>
              <a:rPr lang="en-US" sz="1200" dirty="0"/>
              <a:t>    rates. So to overcome this limitation, we are considering </a:t>
            </a:r>
            <a:r>
              <a:rPr lang="en-US" sz="1200" dirty="0" err="1"/>
              <a:t>Carreau</a:t>
            </a:r>
            <a:r>
              <a:rPr lang="en-US" sz="1200" dirty="0"/>
              <a:t> Model as they retain at </a:t>
            </a:r>
          </a:p>
          <a:p>
            <a:pPr algn="just"/>
            <a:r>
              <a:rPr lang="en-US" sz="1200" dirty="0"/>
              <a:t>    high and low shear rates.</a:t>
            </a:r>
          </a:p>
          <a:p>
            <a:pPr algn="just">
              <a:buFont typeface="Wingdings" pitchFamily="2" charset="2"/>
              <a:buChar char="Ø"/>
            </a:pPr>
            <a:endParaRPr lang="en-US" sz="1200" dirty="0"/>
          </a:p>
        </p:txBody>
      </p:sp>
      <p:sp>
        <p:nvSpPr>
          <p:cNvPr id="2" name="Title 1">
            <a:extLst>
              <a:ext uri="{FF2B5EF4-FFF2-40B4-BE49-F238E27FC236}">
                <a16:creationId xmlns:a16="http://schemas.microsoft.com/office/drawing/2014/main" id="{636D4400-5082-4CD7-AE5D-D085488A948C}"/>
              </a:ext>
            </a:extLst>
          </p:cNvPr>
          <p:cNvSpPr>
            <a:spLocks noGrp="1"/>
          </p:cNvSpPr>
          <p:nvPr>
            <p:ph type="title"/>
          </p:nvPr>
        </p:nvSpPr>
        <p:spPr>
          <a:xfrm>
            <a:off x="727650" y="763057"/>
            <a:ext cx="7688700" cy="535200"/>
          </a:xfrm>
        </p:spPr>
        <p:txBody>
          <a:bodyPr>
            <a:noAutofit/>
          </a:bodyPr>
          <a:lstStyle/>
          <a:p>
            <a:r>
              <a:rPr lang="en-US" sz="2000" dirty="0"/>
              <a:t>Shear Thinning Fluid</a:t>
            </a:r>
            <a:endParaRPr lang="en-IN"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9" name="Rectangle 8">
            <a:extLst>
              <a:ext uri="{FF2B5EF4-FFF2-40B4-BE49-F238E27FC236}">
                <a16:creationId xmlns:a16="http://schemas.microsoft.com/office/drawing/2014/main" id="{33BA2FD2-0DCC-424C-B7EF-31037C3C1EB9}"/>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26" name="Rectangle 2">
            <a:extLst>
              <a:ext uri="{FF2B5EF4-FFF2-40B4-BE49-F238E27FC236}">
                <a16:creationId xmlns:a16="http://schemas.microsoft.com/office/drawing/2014/main" id="{6B496CFC-5524-4948-AFEE-937B391B91A6}"/>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4">
            <a:extLst>
              <a:ext uri="{FF2B5EF4-FFF2-40B4-BE49-F238E27FC236}">
                <a16:creationId xmlns:a16="http://schemas.microsoft.com/office/drawing/2014/main" id="{0CF88346-0F98-4EA8-912C-28F198F02CD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6">
            <a:extLst>
              <a:ext uri="{FF2B5EF4-FFF2-40B4-BE49-F238E27FC236}">
                <a16:creationId xmlns:a16="http://schemas.microsoft.com/office/drawing/2014/main" id="{E7201857-E3DE-47CB-A5FF-70512E2DA9AB}"/>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8">
            <a:extLst>
              <a:ext uri="{FF2B5EF4-FFF2-40B4-BE49-F238E27FC236}">
                <a16:creationId xmlns:a16="http://schemas.microsoft.com/office/drawing/2014/main" id="{A294226B-4005-4530-95E0-6F8D1D039D59}"/>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10">
            <a:extLst>
              <a:ext uri="{FF2B5EF4-FFF2-40B4-BE49-F238E27FC236}">
                <a16:creationId xmlns:a16="http://schemas.microsoft.com/office/drawing/2014/main" id="{636CAD6E-F4C9-4A54-80C7-10AEF8A2A60C}"/>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12">
            <a:extLst>
              <a:ext uri="{FF2B5EF4-FFF2-40B4-BE49-F238E27FC236}">
                <a16:creationId xmlns:a16="http://schemas.microsoft.com/office/drawing/2014/main" id="{609B4002-AC29-4A0D-A454-604001C29B1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9651719-12EB-4440-ADD5-7051320DD248}"/>
                  </a:ext>
                </a:extLst>
              </p:cNvPr>
              <p:cNvSpPr txBox="1"/>
              <p:nvPr/>
            </p:nvSpPr>
            <p:spPr>
              <a:xfrm>
                <a:off x="656216" y="680749"/>
                <a:ext cx="7831567" cy="4293996"/>
              </a:xfrm>
              <a:prstGeom prst="rect">
                <a:avLst/>
              </a:prstGeom>
              <a:noFill/>
            </p:spPr>
            <p:txBody>
              <a:bodyPr wrap="square">
                <a:spAutoFit/>
              </a:bodyPr>
              <a:lstStyle/>
              <a:p>
                <a:pPr algn="just">
                  <a:lnSpc>
                    <a:spcPct val="107000"/>
                  </a:lnSpc>
                  <a:spcAft>
                    <a:spcPts val="800"/>
                  </a:spcAft>
                </a:pPr>
                <a:r>
                  <a:rPr lang="en-IN" sz="1200" b="1" dirty="0">
                    <a:solidFill>
                      <a:srgbClr val="000000"/>
                    </a:solidFill>
                    <a:effectLst/>
                    <a:latin typeface="+mn-lt"/>
                    <a:ea typeface="Times New Roman" panose="02020603050405020304" pitchFamily="18" charset="0"/>
                    <a:cs typeface="Times New Roman" panose="02020603050405020304" pitchFamily="18" charset="0"/>
                  </a:rPr>
                  <a:t>Zero Order System </a:t>
                </a:r>
                <a14:m>
                  <m:oMath xmlns:m="http://schemas.openxmlformats.org/officeDocument/2006/math">
                    <m:sSup>
                      <m:sSupPr>
                        <m:ctrlPr>
                          <a:rPr lang="en-IN"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𝑹</m:t>
                        </m:r>
                        <m:r>
                          <a:rPr lang="en-IN"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IN"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𝟎</m:t>
                        </m:r>
                      </m:sup>
                    </m:sSup>
                  </m:oMath>
                </a14:m>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d>
                      <m:d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200" i="1">
                            <a:effectLst/>
                            <a:latin typeface="Cambria Math" panose="02040503050406030204" pitchFamily="18" charset="0"/>
                            <a:ea typeface="Calibri" panose="020F0502020204030204" pitchFamily="34" charset="0"/>
                            <a:cs typeface="Times New Roman" panose="02020603050405020304" pitchFamily="18" charset="0"/>
                          </a:rPr>
                          <m:t>1</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𝑅𝑒</m:t>
                        </m:r>
                        <m:r>
                          <a:rPr lang="en-US" sz="1200" i="1">
                            <a:effectLst/>
                            <a:latin typeface="Cambria Math" panose="02040503050406030204" pitchFamily="18" charset="0"/>
                            <a:ea typeface="Calibri" panose="020F0502020204030204" pitchFamily="34" charset="0"/>
                            <a:cs typeface="Times New Roman" panose="02020603050405020304" pitchFamily="18" charset="0"/>
                          </a:rPr>
                          <m:t>𝛾</m:t>
                        </m:r>
                      </m:e>
                    </m:d>
                    <m:f>
                      <m:f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effectLst/>
                                <a:latin typeface="Cambria Math" panose="02040503050406030204" pitchFamily="18" charset="0"/>
                                <a:ea typeface="Calibri" panose="020F0502020204030204" pitchFamily="34" charset="0"/>
                                <a:cs typeface="Times New Roman" panose="02020603050405020304" pitchFamily="18" charset="0"/>
                              </a:rPr>
                              <m:t>4</m:t>
                            </m:r>
                          </m:sup>
                        </m:sSup>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Ψ</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num>
                      <m:den>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effectLst/>
                                <a:latin typeface="Cambria Math" panose="02040503050406030204" pitchFamily="18" charset="0"/>
                                <a:ea typeface="Calibri" panose="020F0502020204030204" pitchFamily="34" charset="0"/>
                                <a:cs typeface="Times New Roman" panose="02020603050405020304" pitchFamily="18" charset="0"/>
                              </a:rPr>
                              <m:t>4</m:t>
                            </m:r>
                          </m:sup>
                        </m:sSup>
                      </m:den>
                    </m:f>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e>
                      <m:sup>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𝑈</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𝐻𝑆</m:t>
                        </m:r>
                      </m:sub>
                    </m:sSub>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𝜕𝜙</m:t>
                        </m:r>
                      </m:num>
                      <m:den>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𝑦</m:t>
                        </m:r>
                      </m:den>
                    </m:f>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en-US" sz="1200" dirty="0">
                    <a:effectLst/>
                    <a:latin typeface="+mn-lt"/>
                    <a:ea typeface="Times New Roman" panose="02020603050405020304" pitchFamily="18" charset="0"/>
                    <a:cs typeface="Times New Roman" panose="02020603050405020304" pitchFamily="18" charset="0"/>
                  </a:rPr>
                  <a:t>                      		                                             </a:t>
                </a:r>
                <a:r>
                  <a:rPr lang="en-US" sz="1200" dirty="0">
                    <a:latin typeface="+mn-lt"/>
                    <a:ea typeface="Times New Roman" panose="02020603050405020304" pitchFamily="18" charset="0"/>
                    <a:cs typeface="Times New Roman" panose="02020603050405020304" pitchFamily="18" charset="0"/>
                  </a:rPr>
                  <a:t>                </a:t>
                </a:r>
                <a:r>
                  <a:rPr lang="en-US" sz="1200" dirty="0">
                    <a:effectLst/>
                    <a:latin typeface="+mn-lt"/>
                    <a:ea typeface="Times New Roman" panose="02020603050405020304" pitchFamily="18" charset="0"/>
                    <a:cs typeface="Times New Roman" panose="02020603050405020304" pitchFamily="18" charset="0"/>
                  </a:rPr>
                  <a:t>  (16)</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f>
                      <m:f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p>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Θ</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num>
                      <m:den>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𝐵𝑟</m:t>
                    </m:r>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𝑅𝑒</m:t>
                    </m:r>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𝛾</m:t>
                    </m:r>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p>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Ψ</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num>
                              <m:den>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p>
                              </m:den>
                            </m:f>
                          </m:e>
                        </m:d>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200" dirty="0">
                    <a:effectLst/>
                    <a:latin typeface="+mn-lt"/>
                    <a:ea typeface="Times New Roman" panose="02020603050405020304" pitchFamily="18" charset="0"/>
                    <a:cs typeface="Times New Roman" panose="02020603050405020304" pitchFamily="18" charset="0"/>
                  </a:rPr>
                  <a:t> 				                                          (</a:t>
                </a:r>
                <a:r>
                  <a:rPr lang="en-US" sz="1200" dirty="0">
                    <a:latin typeface="+mn-lt"/>
                    <a:ea typeface="Times New Roman" panose="02020603050405020304" pitchFamily="18" charset="0"/>
                    <a:cs typeface="Times New Roman" panose="02020603050405020304" pitchFamily="18" charset="0"/>
                  </a:rPr>
                  <a:t>17</a:t>
                </a:r>
                <a:r>
                  <a:rPr lang="en-US" sz="1200" dirty="0">
                    <a:effectLst/>
                    <a:latin typeface="+mn-lt"/>
                    <a:ea typeface="Times New Roman" panose="02020603050405020304" pitchFamily="18" charset="0"/>
                    <a:cs typeface="Times New Roman" panose="02020603050405020304" pitchFamily="18" charset="0"/>
                  </a:rPr>
                  <a:t>)</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f>
                      <m:f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p</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num>
                      <m:den>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𝑥</m:t>
                        </m:r>
                      </m:den>
                    </m:f>
                    <m:r>
                      <a:rPr lang="en-US" sz="12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200" i="1">
                            <a:effectLst/>
                            <a:latin typeface="Cambria Math" panose="02040503050406030204" pitchFamily="18" charset="0"/>
                            <a:ea typeface="Calibri" panose="020F0502020204030204" pitchFamily="34" charset="0"/>
                            <a:cs typeface="Times New Roman" panose="02020603050405020304" pitchFamily="18" charset="0"/>
                          </a:rPr>
                          <m:t>1</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𝑅𝑒</m:t>
                        </m:r>
                        <m:r>
                          <a:rPr lang="en-US" sz="1200" i="1">
                            <a:effectLst/>
                            <a:latin typeface="Cambria Math" panose="02040503050406030204" pitchFamily="18" charset="0"/>
                            <a:ea typeface="Calibri" panose="020F0502020204030204" pitchFamily="34" charset="0"/>
                            <a:cs typeface="Times New Roman" panose="02020603050405020304" pitchFamily="18" charset="0"/>
                          </a:rPr>
                          <m:t>𝛾</m:t>
                        </m:r>
                      </m:e>
                    </m:d>
                    <m:f>
                      <m:f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effectLst/>
                                <a:latin typeface="Cambria Math" panose="02040503050406030204" pitchFamily="18" charset="0"/>
                                <a:ea typeface="Calibri" panose="020F0502020204030204" pitchFamily="34" charset="0"/>
                                <a:cs typeface="Times New Roman" panose="02020603050405020304" pitchFamily="18" charset="0"/>
                              </a:rPr>
                              <m:t>3</m:t>
                            </m:r>
                          </m:sup>
                        </m:sSup>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Ψ</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num>
                      <m:den>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effectLst/>
                                <a:latin typeface="Cambria Math" panose="02040503050406030204" pitchFamily="18" charset="0"/>
                                <a:ea typeface="Calibri" panose="020F0502020204030204" pitchFamily="34" charset="0"/>
                                <a:cs typeface="Times New Roman" panose="02020603050405020304" pitchFamily="18" charset="0"/>
                              </a:rPr>
                              <m:t>3</m:t>
                            </m:r>
                          </m:sup>
                        </m:sSup>
                      </m:den>
                    </m:f>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e>
                      <m:sup>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sSub>
                      <m:sSub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𝑈</m:t>
                        </m:r>
                      </m:e>
                      <m:sub>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𝐻𝑆</m:t>
                        </m:r>
                      </m:sub>
                    </m:sSub>
                    <m:f>
                      <m:fPr>
                        <m:ctrlPr>
                          <a:rPr lang="en-IN"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𝜕𝜙</m:t>
                        </m:r>
                      </m:num>
                      <m:den>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𝑦</m:t>
                        </m:r>
                      </m:den>
                    </m:f>
                  </m:oMath>
                </a14:m>
                <a:r>
                  <a:rPr lang="en-US" sz="1200" dirty="0">
                    <a:effectLst/>
                    <a:latin typeface="+mn-lt"/>
                    <a:ea typeface="Times New Roman" panose="02020603050405020304" pitchFamily="18" charset="0"/>
                    <a:cs typeface="Times New Roman" panose="02020603050405020304" pitchFamily="18" charset="0"/>
                  </a:rPr>
                  <a:t> 					                     (</a:t>
                </a:r>
                <a:r>
                  <a:rPr lang="en-US" sz="1200" dirty="0">
                    <a:latin typeface="+mn-lt"/>
                    <a:ea typeface="Times New Roman" panose="02020603050405020304" pitchFamily="18" charset="0"/>
                    <a:cs typeface="Times New Roman" panose="02020603050405020304" pitchFamily="18" charset="0"/>
                  </a:rPr>
                  <a:t>18</a:t>
                </a:r>
                <a:r>
                  <a:rPr lang="en-US" sz="1200" dirty="0">
                    <a:effectLst/>
                    <a:latin typeface="+mn-lt"/>
                    <a:ea typeface="Times New Roman" panose="02020603050405020304" pitchFamily="18" charset="0"/>
                    <a:cs typeface="Times New Roman" panose="02020603050405020304" pitchFamily="18" charset="0"/>
                  </a:rPr>
                  <a:t>)</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ffectLst/>
                    <a:latin typeface="+mn-lt"/>
                    <a:ea typeface="Times New Roman" panose="02020603050405020304" pitchFamily="18" charset="0"/>
                    <a:cs typeface="Times New Roman" panose="02020603050405020304" pitchFamily="18" charset="0"/>
                  </a:rPr>
                  <a:t>subject to,</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f>
                      <m:f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p>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Ψ</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num>
                      <m:den>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en-US" sz="1200" dirty="0">
                    <a:effectLst/>
                    <a:latin typeface="+mn-lt"/>
                    <a:ea typeface="Times New Roman" panose="02020603050405020304" pitchFamily="18" charset="0"/>
                    <a:cs typeface="Times New Roman" panose="02020603050405020304" pitchFamily="18" charset="0"/>
                  </a:rPr>
                  <a:t>, </a:t>
                </a:r>
                <a14:m>
                  <m:oMath xmlns:m="http://schemas.openxmlformats.org/officeDocument/2006/math">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Ψ</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200" dirty="0">
                    <a:effectLst/>
                    <a:latin typeface="+mn-lt"/>
                    <a:ea typeface="Times New Roman" panose="02020603050405020304" pitchFamily="18" charset="0"/>
                    <a:cs typeface="Times New Roman" panose="02020603050405020304" pitchFamily="18" charset="0"/>
                  </a:rPr>
                  <a:t> </a:t>
                </a:r>
                <a14:m>
                  <m:oMath xmlns:m="http://schemas.openxmlformats.org/officeDocument/2006/math">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Θ</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r>
                      <a:rPr lang="en-US" sz="1200" i="1">
                        <a:effectLst/>
                        <a:latin typeface="Cambria Math" panose="02040503050406030204" pitchFamily="18" charset="0"/>
                        <a:ea typeface="Calibri" panose="020F0502020204030204" pitchFamily="34" charset="0"/>
                        <a:cs typeface="Times New Roman" panose="02020603050405020304" pitchFamily="18" charset="0"/>
                      </a:rPr>
                      <m:t> </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𝑎𝑡</m:t>
                    </m:r>
                    <m:r>
                      <a:rPr lang="en-US" sz="1200" i="1">
                        <a:effectLst/>
                        <a:latin typeface="Cambria Math" panose="02040503050406030204" pitchFamily="18" charset="0"/>
                        <a:ea typeface="Calibri" panose="020F0502020204030204" pitchFamily="34" charset="0"/>
                        <a:cs typeface="Times New Roman" panose="02020603050405020304" pitchFamily="18" charset="0"/>
                      </a:rPr>
                      <m:t> </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en-US" sz="1200" dirty="0">
                    <a:effectLst/>
                    <a:latin typeface="+mn-lt"/>
                    <a:ea typeface="Times New Roman" panose="02020603050405020304" pitchFamily="18" charset="0"/>
                    <a:cs typeface="Times New Roman" panose="02020603050405020304" pitchFamily="18" charset="0"/>
                  </a:rPr>
                  <a:t> and </a:t>
                </a:r>
                <a14:m>
                  <m:oMath xmlns:m="http://schemas.openxmlformats.org/officeDocument/2006/math">
                    <m:f>
                      <m:f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Ψ</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num>
                      <m:den>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den>
                    </m:f>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1</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200" dirty="0">
                    <a:effectLst/>
                    <a:latin typeface="+mn-lt"/>
                    <a:ea typeface="Times New Roman" panose="02020603050405020304" pitchFamily="18" charset="0"/>
                    <a:cs typeface="Times New Roman" panose="02020603050405020304" pitchFamily="18" charset="0"/>
                  </a:rPr>
                  <a:t> </a:t>
                </a:r>
                <a14:m>
                  <m:oMath xmlns:m="http://schemas.openxmlformats.org/officeDocument/2006/math">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Ψ</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200" dirty="0">
                    <a:effectLst/>
                    <a:latin typeface="+mn-lt"/>
                    <a:ea typeface="Times New Roman" panose="02020603050405020304" pitchFamily="18" charset="0"/>
                    <a:cs typeface="Times New Roman" panose="02020603050405020304" pitchFamily="18" charset="0"/>
                  </a:rPr>
                  <a:t> </a:t>
                </a:r>
                <a14:m>
                  <m:oMath xmlns:m="http://schemas.openxmlformats.org/officeDocument/2006/math">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Θ</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1</m:t>
                    </m:r>
                    <m:r>
                      <a:rPr lang="en-US" sz="1200" i="1">
                        <a:effectLst/>
                        <a:latin typeface="Cambria Math" panose="02040503050406030204" pitchFamily="18" charset="0"/>
                        <a:ea typeface="Calibri" panose="020F0502020204030204" pitchFamily="34" charset="0"/>
                        <a:cs typeface="Times New Roman" panose="02020603050405020304" pitchFamily="18" charset="0"/>
                      </a:rPr>
                      <m:t> </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𝑎𝑡</m:t>
                    </m:r>
                    <m:r>
                      <a:rPr lang="en-US" sz="1200" i="1">
                        <a:effectLst/>
                        <a:latin typeface="Cambria Math" panose="02040503050406030204" pitchFamily="18" charset="0"/>
                        <a:ea typeface="Calibri" panose="020F0502020204030204" pitchFamily="34" charset="0"/>
                        <a:cs typeface="Times New Roman" panose="02020603050405020304" pitchFamily="18" charset="0"/>
                      </a:rPr>
                      <m:t> </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h</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200" dirty="0">
                    <a:effectLst/>
                    <a:latin typeface="+mn-lt"/>
                    <a:ea typeface="Times New Roman" panose="02020603050405020304" pitchFamily="18" charset="0"/>
                    <a:cs typeface="Times New Roman" panose="02020603050405020304" pitchFamily="18" charset="0"/>
                  </a:rPr>
                  <a:t>               	                     (</a:t>
                </a:r>
                <a:r>
                  <a:rPr lang="en-US" sz="1200" dirty="0">
                    <a:latin typeface="+mn-lt"/>
                    <a:ea typeface="Times New Roman" panose="02020603050405020304" pitchFamily="18" charset="0"/>
                    <a:cs typeface="Times New Roman" panose="02020603050405020304" pitchFamily="18" charset="0"/>
                  </a:rPr>
                  <a:t>19</a:t>
                </a:r>
                <a:r>
                  <a:rPr lang="en-US" sz="1200" dirty="0">
                    <a:effectLst/>
                    <a:latin typeface="+mn-lt"/>
                    <a:ea typeface="Times New Roman" panose="02020603050405020304" pitchFamily="18" charset="0"/>
                    <a:cs typeface="Times New Roman" panose="02020603050405020304" pitchFamily="18" charset="0"/>
                  </a:rPr>
                  <a:t>)</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ffectLst/>
                    <a:latin typeface="+mn-lt"/>
                    <a:ea typeface="Times New Roman" panose="02020603050405020304" pitchFamily="18" charset="0"/>
                    <a:cs typeface="Times New Roman" panose="02020603050405020304" pitchFamily="18" charset="0"/>
                  </a:rPr>
                  <a:t> </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mn-lt"/>
                    <a:ea typeface="Times New Roman" panose="02020603050405020304" pitchFamily="18" charset="0"/>
                    <a:cs typeface="Times New Roman" panose="02020603050405020304" pitchFamily="18" charset="0"/>
                  </a:rPr>
                  <a:t>Solving equation (</a:t>
                </a:r>
                <a:r>
                  <a:rPr lang="en-IN" sz="1200" dirty="0">
                    <a:latin typeface="+mn-lt"/>
                    <a:ea typeface="Times New Roman" panose="02020603050405020304" pitchFamily="18" charset="0"/>
                    <a:cs typeface="Times New Roman" panose="02020603050405020304" pitchFamily="18" charset="0"/>
                  </a:rPr>
                  <a:t>16</a:t>
                </a:r>
                <a:r>
                  <a:rPr lang="en-IN" sz="1200" dirty="0">
                    <a:solidFill>
                      <a:srgbClr val="000000"/>
                    </a:solidFill>
                    <a:effectLst/>
                    <a:latin typeface="+mn-lt"/>
                    <a:ea typeface="Times New Roman" panose="02020603050405020304" pitchFamily="18" charset="0"/>
                    <a:cs typeface="Times New Roman" panose="02020603050405020304" pitchFamily="18" charset="0"/>
                  </a:rPr>
                  <a:t>) using (19) we will obtain the following zero order solution,</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Ψ</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B</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B</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b>
                    </m:sSub>
                    <m:sSup>
                      <m:sSup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effectLst/>
                            <a:latin typeface="Cambria Math" panose="02040503050406030204" pitchFamily="18" charset="0"/>
                            <a:ea typeface="Calibri" panose="020F0502020204030204" pitchFamily="34" charset="0"/>
                            <a:cs typeface="Times New Roman" panose="02020603050405020304" pitchFamily="18" charset="0"/>
                          </a:rPr>
                          <m:t>3</m:t>
                        </m:r>
                      </m:sup>
                    </m:sSup>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B</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3</m:t>
                        </m:r>
                      </m:sub>
                    </m:sSub>
                    <m:func>
                      <m:func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sinh</m:t>
                        </m:r>
                      </m:fName>
                      <m:e>
                        <m:d>
                          <m:d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m</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𝑒</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e>
                        </m:d>
                      </m:e>
                    </m:func>
                  </m:oMath>
                </a14:m>
                <a:r>
                  <a:rPr lang="en-US" sz="1200" dirty="0">
                    <a:effectLst/>
                    <a:latin typeface="+mn-lt"/>
                    <a:ea typeface="Times New Roman" panose="02020603050405020304" pitchFamily="18" charset="0"/>
                    <a:cs typeface="Times New Roman" panose="02020603050405020304" pitchFamily="18" charset="0"/>
                  </a:rPr>
                  <a:t>  </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u</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B</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3</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B</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b>
                    </m:sSub>
                    <m:sSup>
                      <m:sSup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B</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3</m:t>
                        </m:r>
                      </m:sub>
                    </m:sSub>
                    <m:func>
                      <m:func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m</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𝑒</m:t>
                            </m:r>
                          </m:sub>
                        </m:s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cosh</m:t>
                        </m:r>
                      </m:fName>
                      <m:e>
                        <m:d>
                          <m:d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m</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𝑒</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e>
                        </m:d>
                      </m:e>
                    </m:func>
                  </m:oMath>
                </a14:m>
                <a:r>
                  <a:rPr lang="en-US" sz="1200" dirty="0">
                    <a:effectLst/>
                    <a:latin typeface="+mn-lt"/>
                    <a:ea typeface="Times New Roman" panose="02020603050405020304" pitchFamily="18" charset="0"/>
                    <a:cs typeface="Times New Roman" panose="02020603050405020304" pitchFamily="18" charset="0"/>
                  </a:rPr>
                  <a:t>  </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f>
                      <m:f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p</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0</m:t>
                            </m:r>
                          </m:sub>
                        </m:sSub>
                      </m:num>
                      <m:den>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𝑥</m:t>
                        </m:r>
                      </m:den>
                    </m:f>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a:effectLst/>
                            <a:latin typeface="Cambria Math" panose="02040503050406030204" pitchFamily="18" charset="0"/>
                            <a:ea typeface="Calibri" panose="020F0502020204030204" pitchFamily="34" charset="0"/>
                            <a:cs typeface="Times New Roman" panose="02020603050405020304" pitchFamily="18" charset="0"/>
                          </a:rPr>
                          <m:t>6</m:t>
                        </m:r>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B</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200" i="1">
                            <a:effectLst/>
                            <a:latin typeface="Cambria Math" panose="02040503050406030204" pitchFamily="18" charset="0"/>
                            <a:ea typeface="Calibri" panose="020F0502020204030204" pitchFamily="34" charset="0"/>
                            <a:cs typeface="Times New Roman" panose="02020603050405020304" pitchFamily="18" charset="0"/>
                          </a:rPr>
                          <m:t>1</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𝑅𝑒</m:t>
                        </m:r>
                        <m:r>
                          <a:rPr lang="en-US" sz="1200" i="1">
                            <a:effectLst/>
                            <a:latin typeface="Cambria Math" panose="02040503050406030204" pitchFamily="18" charset="0"/>
                            <a:ea typeface="Calibri" panose="020F0502020204030204" pitchFamily="34" charset="0"/>
                            <a:cs typeface="Times New Roman" panose="02020603050405020304" pitchFamily="18" charset="0"/>
                          </a:rPr>
                          <m:t>𝛾</m:t>
                        </m:r>
                      </m:e>
                    </m:d>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B</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4</m:t>
                        </m:r>
                      </m:sub>
                    </m:sSub>
                    <m:func>
                      <m:func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cosh</m:t>
                        </m:r>
                      </m:fName>
                      <m:e>
                        <m:d>
                          <m:d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m</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𝑒</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e>
                        </m:d>
                      </m:e>
                    </m:func>
                  </m:oMath>
                </a14:m>
                <a:r>
                  <a:rPr lang="en-US" sz="1200" dirty="0">
                    <a:effectLst/>
                    <a:latin typeface="+mn-lt"/>
                    <a:ea typeface="Times New Roman" panose="02020603050405020304" pitchFamily="18" charset="0"/>
                    <a:cs typeface="Times New Roman" panose="02020603050405020304" pitchFamily="18" charset="0"/>
                  </a:rPr>
                  <a:t>  </a:t>
                </a:r>
                <a:endParaRPr lang="en-IN" sz="12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ffectLst/>
                    <a:latin typeface="+mn-lt"/>
                    <a:ea typeface="Times New Roman" panose="02020603050405020304" pitchFamily="18" charset="0"/>
                    <a:cs typeface="Times New Roman" panose="02020603050405020304" pitchFamily="18" charset="0"/>
                  </a:rPr>
                  <a:t>Where </a:t>
                </a:r>
                <a14:m>
                  <m:oMath xmlns:m="http://schemas.openxmlformats.org/officeDocument/2006/math">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B</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B</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B</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B</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4</m:t>
                        </m:r>
                      </m:sub>
                    </m:sSub>
                  </m:oMath>
                </a14:m>
                <a:r>
                  <a:rPr lang="en-US" sz="1200" dirty="0">
                    <a:effectLst/>
                    <a:latin typeface="+mn-lt"/>
                    <a:ea typeface="Times New Roman" panose="02020603050405020304" pitchFamily="18" charset="0"/>
                    <a:cs typeface="Times New Roman" panose="02020603050405020304" pitchFamily="18" charset="0"/>
                  </a:rPr>
                  <a:t> are constants.</a:t>
                </a:r>
                <a:endParaRPr lang="en-IN" sz="1200" dirty="0">
                  <a:effectLst/>
                  <a:latin typeface="+mn-lt"/>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9651719-12EB-4440-ADD5-7051320DD248}"/>
                  </a:ext>
                </a:extLst>
              </p:cNvPr>
              <p:cNvSpPr txBox="1">
                <a:spLocks noRot="1" noChangeAspect="1" noMove="1" noResize="1" noEditPoints="1" noAdjustHandles="1" noChangeArrowheads="1" noChangeShapeType="1" noTextEdit="1"/>
              </p:cNvSpPr>
              <p:nvPr/>
            </p:nvSpPr>
            <p:spPr>
              <a:xfrm>
                <a:off x="656216" y="680749"/>
                <a:ext cx="7831567" cy="4293996"/>
              </a:xfrm>
              <a:prstGeom prst="rect">
                <a:avLst/>
              </a:prstGeom>
              <a:blipFill>
                <a:blip r:embed="rId3"/>
                <a:stretch>
                  <a:fillRect l="-78" t="-142"/>
                </a:stretch>
              </a:blipFill>
            </p:spPr>
            <p:txBody>
              <a:bodyPr/>
              <a:lstStyle/>
              <a:p>
                <a:r>
                  <a:rPr lang="en-IN">
                    <a:noFill/>
                  </a:rPr>
                  <a:t> </a:t>
                </a:r>
              </a:p>
            </p:txBody>
          </p:sp>
        </mc:Fallback>
      </mc:AlternateContent>
    </p:spTree>
    <p:extLst>
      <p:ext uri="{BB962C8B-B14F-4D97-AF65-F5344CB8AC3E}">
        <p14:creationId xmlns:p14="http://schemas.microsoft.com/office/powerpoint/2010/main" val="3589347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696737" y="661523"/>
            <a:ext cx="7688700" cy="535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000" dirty="0"/>
              <a:t>Future Work</a:t>
            </a:r>
            <a:endParaRPr sz="2000" dirty="0"/>
          </a:p>
        </p:txBody>
      </p:sp>
      <p:sp>
        <p:nvSpPr>
          <p:cNvPr id="19458" name="Rectangle 2"/>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2" name="Rectangle 6"/>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6" name="Rectangle 10"/>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8" name="Rectangle 12"/>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0" name="Rectangle 14"/>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4" name="Rectangle 18"/>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6" name="Rectangle 20"/>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8" name="Rectangle 22"/>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a:extLst>
              <a:ext uri="{FF2B5EF4-FFF2-40B4-BE49-F238E27FC236}">
                <a16:creationId xmlns:a16="http://schemas.microsoft.com/office/drawing/2014/main" id="{9C3C8BAE-3FD0-4876-A5A3-2A8AF182827E}"/>
              </a:ext>
            </a:extLst>
          </p:cNvPr>
          <p:cNvSpPr txBox="1"/>
          <p:nvPr/>
        </p:nvSpPr>
        <p:spPr>
          <a:xfrm>
            <a:off x="696737" y="1517615"/>
            <a:ext cx="8167926" cy="1272143"/>
          </a:xfrm>
          <a:prstGeom prst="rect">
            <a:avLst/>
          </a:prstGeom>
          <a:noFill/>
        </p:spPr>
        <p:txBody>
          <a:bodyPr wrap="square" rtlCol="0">
            <a:spAutoFit/>
          </a:bodyPr>
          <a:lstStyle/>
          <a:p>
            <a:pPr marL="342900" lvl="0" indent="-342900" algn="just">
              <a:buFont typeface="Wingdings" panose="05000000000000000000" pitchFamily="2" charset="2"/>
              <a:buChar char="q"/>
            </a:pPr>
            <a:r>
              <a:rPr lang="en-IN" dirty="0">
                <a:solidFill>
                  <a:srgbClr val="000000"/>
                </a:solidFill>
                <a:effectLst/>
                <a:latin typeface="+mn-lt"/>
                <a:ea typeface="Calibri" panose="020F0502020204030204" pitchFamily="34" charset="0"/>
                <a:cs typeface="Times New Roman" panose="02020603050405020304" pitchFamily="18" charset="0"/>
              </a:rPr>
              <a:t>We will be deriving first order solutions for the system and obtain approximate analytical solutions.</a:t>
            </a:r>
            <a:endParaRPr lang="en-IN" dirty="0">
              <a:effectLst/>
              <a:latin typeface="+mn-lt"/>
              <a:ea typeface="Calibri" panose="020F0502020204030204" pitchFamily="34" charset="0"/>
              <a:cs typeface="Times New Roman" panose="02020603050405020304" pitchFamily="18" charset="0"/>
            </a:endParaRPr>
          </a:p>
          <a:p>
            <a:pPr marL="342900" lvl="0" indent="-342900" algn="just">
              <a:spcAft>
                <a:spcPts val="800"/>
              </a:spcAft>
              <a:buFont typeface="Wingdings" panose="05000000000000000000" pitchFamily="2" charset="2"/>
              <a:buChar char="q"/>
            </a:pPr>
            <a:r>
              <a:rPr lang="en-IN" dirty="0">
                <a:solidFill>
                  <a:srgbClr val="000000"/>
                </a:solidFill>
                <a:effectLst/>
                <a:latin typeface="+mn-lt"/>
                <a:ea typeface="Calibri" panose="020F0502020204030204" pitchFamily="34" charset="0"/>
                <a:cs typeface="Times New Roman" panose="02020603050405020304" pitchFamily="18" charset="0"/>
              </a:rPr>
              <a:t>We will be plotting graphs for velocity profile, temperature distribution and pressure gradient with respect to different parameters to </a:t>
            </a:r>
            <a:r>
              <a:rPr lang="en-IN" dirty="0" err="1">
                <a:solidFill>
                  <a:srgbClr val="000000"/>
                </a:solidFill>
                <a:effectLst/>
                <a:latin typeface="+mn-lt"/>
                <a:ea typeface="Calibri" panose="020F0502020204030204" pitchFamily="34" charset="0"/>
                <a:cs typeface="Times New Roman" panose="02020603050405020304" pitchFamily="18" charset="0"/>
              </a:rPr>
              <a:t>analyze</a:t>
            </a:r>
            <a:r>
              <a:rPr lang="en-IN" dirty="0">
                <a:solidFill>
                  <a:srgbClr val="000000"/>
                </a:solidFill>
                <a:effectLst/>
                <a:latin typeface="+mn-lt"/>
                <a:ea typeface="Calibri" panose="020F0502020204030204" pitchFamily="34" charset="0"/>
                <a:cs typeface="Times New Roman" panose="02020603050405020304" pitchFamily="18" charset="0"/>
              </a:rPr>
              <a:t> the effects of different parameters on them.</a:t>
            </a:r>
            <a:endParaRPr lang="en-IN" dirty="0">
              <a:effectLst/>
              <a:latin typeface="+mn-lt"/>
              <a:ea typeface="Calibri" panose="020F0502020204030204" pitchFamily="34" charset="0"/>
              <a:cs typeface="Times New Roman" panose="02020603050405020304" pitchFamily="18" charset="0"/>
            </a:endParaRPr>
          </a:p>
          <a:p>
            <a:pPr marL="171450" indent="-171450" algn="just">
              <a:buFont typeface="Wingdings" panose="05000000000000000000" pitchFamily="2" charset="2"/>
              <a:buChar char="q"/>
            </a:pPr>
            <a:endParaRPr lang="en-IN" dirty="0">
              <a:latin typeface="+mn-lt"/>
              <a:cs typeface="Arial" pitchFamily="34" charset="0"/>
            </a:endParaRPr>
          </a:p>
        </p:txBody>
      </p:sp>
    </p:spTree>
    <p:extLst>
      <p:ext uri="{BB962C8B-B14F-4D97-AF65-F5344CB8AC3E}">
        <p14:creationId xmlns:p14="http://schemas.microsoft.com/office/powerpoint/2010/main" val="2808493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p:txBody>
          <a:bodyPr spcFirstLastPara="1" wrap="square" lIns="91425" tIns="91425" rIns="91425" bIns="91425" anchor="b" anchorCtr="0">
            <a:normAutofit fontScale="90000"/>
          </a:bodyPr>
          <a:lstStyle/>
          <a:p>
            <a:pPr marL="0" lvl="0" indent="0" rtl="0">
              <a:spcBef>
                <a:spcPts val="0"/>
              </a:spcBef>
              <a:spcAft>
                <a:spcPts val="0"/>
              </a:spcAft>
              <a:buNone/>
            </a:pPr>
            <a:r>
              <a:rPr lang="en-IN" dirty="0"/>
              <a:t>Thank You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6"/>
          <p:cNvSpPr txBox="1">
            <a:spLocks noGrp="1"/>
          </p:cNvSpPr>
          <p:nvPr>
            <p:ph type="title"/>
          </p:nvPr>
        </p:nvSpPr>
        <p:spPr>
          <a:xfrm>
            <a:off x="727649" y="622542"/>
            <a:ext cx="7688700" cy="5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Problem Formulation </a:t>
            </a:r>
            <a:endParaRPr sz="2000" dirty="0"/>
          </a:p>
        </p:txBody>
      </p:sp>
      <p:cxnSp>
        <p:nvCxnSpPr>
          <p:cNvPr id="88" name="Google Shape;88;p16"/>
          <p:cNvCxnSpPr/>
          <p:nvPr/>
        </p:nvCxnSpPr>
        <p:spPr>
          <a:xfrm>
            <a:off x="2832325" y="2515100"/>
            <a:ext cx="11400" cy="0"/>
          </a:xfrm>
          <a:prstGeom prst="straightConnector1">
            <a:avLst/>
          </a:prstGeom>
          <a:noFill/>
          <a:ln w="9525" cap="flat" cmpd="sng">
            <a:solidFill>
              <a:schemeClr val="dk2"/>
            </a:solidFill>
            <a:prstDash val="solid"/>
            <a:round/>
            <a:headEnd type="none" w="med" len="med"/>
            <a:tailEnd type="none" w="med" len="med"/>
          </a:ln>
        </p:spPr>
      </p:cxn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82E6315C-DE4A-46C5-81EC-71531A3B0DF1}"/>
              </a:ext>
            </a:extLst>
          </p:cNvPr>
          <p:cNvSpPr txBox="1"/>
          <p:nvPr/>
        </p:nvSpPr>
        <p:spPr>
          <a:xfrm>
            <a:off x="727650" y="1377327"/>
            <a:ext cx="7900416" cy="830997"/>
          </a:xfrm>
          <a:prstGeom prst="rect">
            <a:avLst/>
          </a:prstGeom>
          <a:noFill/>
        </p:spPr>
        <p:txBody>
          <a:bodyPr wrap="square" rtlCol="0" anchor="ctr">
            <a:spAutoFit/>
          </a:bodyPr>
          <a:lstStyle/>
          <a:p>
            <a:pPr algn="just"/>
            <a:r>
              <a:rPr lang="en-US" sz="1200" dirty="0">
                <a:solidFill>
                  <a:srgbClr val="000000"/>
                </a:solidFill>
                <a:effectLst/>
                <a:latin typeface="+mn-lt"/>
                <a:ea typeface="Times New Roman" panose="02020603050405020304" pitchFamily="18" charset="0"/>
              </a:rPr>
              <a:t>We consider time-independent 2D incompressible Carreau nanofluid fluid flowing through a porous medium with presence of Magnetic field, Thermal radiation and Stefan blowing effect. The geometry of porous medium channel and fluid region along with coordinate axes is depicted in  Fig. 1. The fluid drives due to action of constant pressure gradient with buoyancy forces.</a:t>
            </a:r>
            <a:endParaRPr lang="en-US" sz="1200" dirty="0">
              <a:latin typeface="+mn-lt"/>
            </a:endParaRPr>
          </a:p>
        </p:txBody>
      </p:sp>
      <p:pic>
        <p:nvPicPr>
          <p:cNvPr id="14" name="Picture 13">
            <a:extLst>
              <a:ext uri="{FF2B5EF4-FFF2-40B4-BE49-F238E27FC236}">
                <a16:creationId xmlns:a16="http://schemas.microsoft.com/office/drawing/2014/main" id="{1C3AC1BB-8524-4FF2-B9A7-118CF202D0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3498" y="2259453"/>
            <a:ext cx="4137001" cy="2520000"/>
          </a:xfrm>
          <a:prstGeom prst="rect">
            <a:avLst/>
          </a:prstGeom>
          <a:noFill/>
          <a:ln>
            <a:noFill/>
          </a:ln>
        </p:spPr>
      </p:pic>
      <p:sp>
        <p:nvSpPr>
          <p:cNvPr id="3" name="TextBox 2">
            <a:extLst>
              <a:ext uri="{FF2B5EF4-FFF2-40B4-BE49-F238E27FC236}">
                <a16:creationId xmlns:a16="http://schemas.microsoft.com/office/drawing/2014/main" id="{9FD9EB29-50EF-4428-8C63-92856813872F}"/>
              </a:ext>
            </a:extLst>
          </p:cNvPr>
          <p:cNvSpPr txBox="1"/>
          <p:nvPr/>
        </p:nvSpPr>
        <p:spPr>
          <a:xfrm>
            <a:off x="3333152" y="4830582"/>
            <a:ext cx="2689412" cy="276999"/>
          </a:xfrm>
          <a:prstGeom prst="rect">
            <a:avLst/>
          </a:prstGeom>
          <a:noFill/>
        </p:spPr>
        <p:txBody>
          <a:bodyPr wrap="square" rtlCol="0">
            <a:spAutoFit/>
          </a:bodyPr>
          <a:lstStyle/>
          <a:p>
            <a:pPr algn="ctr"/>
            <a:r>
              <a:rPr lang="en-US" sz="1200" b="1" dirty="0"/>
              <a:t>Fig. 1. Problem Configuration</a:t>
            </a:r>
            <a:endParaRPr lang="en-IN" sz="1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696737" y="661523"/>
            <a:ext cx="7688700" cy="535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000" dirty="0"/>
              <a:t>Governing equations</a:t>
            </a:r>
            <a:endParaRPr sz="2000" dirty="0"/>
          </a:p>
        </p:txBody>
      </p:sp>
      <p:sp>
        <p:nvSpPr>
          <p:cNvPr id="19458" name="Rectangle 2"/>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2" name="Rectangle 6"/>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63"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65229" y="3127513"/>
            <a:ext cx="2477459" cy="435432"/>
          </a:xfrm>
          <a:prstGeom prst="rect">
            <a:avLst/>
          </a:prstGeom>
          <a:noFill/>
        </p:spPr>
      </p:pic>
      <p:sp>
        <p:nvSpPr>
          <p:cNvPr id="19466" name="Rectangle 10"/>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8" name="Rectangle 12"/>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70" name="Rectangle 14"/>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778140" y="3255264"/>
            <a:ext cx="1914144" cy="276999"/>
          </a:xfrm>
          <a:prstGeom prst="rect">
            <a:avLst/>
          </a:prstGeom>
          <a:noFill/>
        </p:spPr>
        <p:txBody>
          <a:bodyPr wrap="square" rtlCol="0">
            <a:spAutoFit/>
          </a:bodyPr>
          <a:lstStyle/>
          <a:p>
            <a:r>
              <a:rPr lang="en-US" sz="1200" dirty="0"/>
              <a:t>For </a:t>
            </a:r>
            <a:r>
              <a:rPr lang="en-US" sz="1200" dirty="0" err="1"/>
              <a:t>Carreau</a:t>
            </a:r>
            <a:r>
              <a:rPr lang="en-US" sz="1200" dirty="0"/>
              <a:t> Model,</a:t>
            </a:r>
          </a:p>
        </p:txBody>
      </p:sp>
      <p:sp>
        <p:nvSpPr>
          <p:cNvPr id="19474" name="Rectangle 18"/>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73" name="Picture 1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812216" y="3694362"/>
            <a:ext cx="1028521" cy="232731"/>
          </a:xfrm>
          <a:prstGeom prst="rect">
            <a:avLst/>
          </a:prstGeom>
          <a:noFill/>
        </p:spPr>
      </p:pic>
      <p:sp>
        <p:nvSpPr>
          <p:cNvPr id="19476" name="Rectangle 20"/>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75" name="Picture 1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900061" y="4026776"/>
            <a:ext cx="1824310" cy="397895"/>
          </a:xfrm>
          <a:prstGeom prst="rect">
            <a:avLst/>
          </a:prstGeom>
          <a:noFill/>
        </p:spPr>
      </p:pic>
      <p:sp>
        <p:nvSpPr>
          <p:cNvPr id="30" name="TextBox 29"/>
          <p:cNvSpPr txBox="1"/>
          <p:nvPr/>
        </p:nvSpPr>
        <p:spPr>
          <a:xfrm>
            <a:off x="2840737" y="4026776"/>
            <a:ext cx="124924" cy="307777"/>
          </a:xfrm>
          <a:prstGeom prst="rect">
            <a:avLst/>
          </a:prstGeom>
          <a:noFill/>
        </p:spPr>
        <p:txBody>
          <a:bodyPr wrap="square" rtlCol="0">
            <a:spAutoFit/>
          </a:bodyPr>
          <a:lstStyle/>
          <a:p>
            <a:r>
              <a:rPr lang="en-US" dirty="0">
                <a:latin typeface="Cambria Math"/>
                <a:ea typeface="Cambria Math"/>
              </a:rPr>
              <a:t>⇒</a:t>
            </a:r>
            <a:endParaRPr lang="en-US" dirty="0"/>
          </a:p>
        </p:txBody>
      </p:sp>
      <p:sp>
        <p:nvSpPr>
          <p:cNvPr id="19478" name="Rectangle 22"/>
          <p:cNvSpPr>
            <a:spLocks noChangeArrowheads="1"/>
          </p:cNvSpPr>
          <p:nvPr/>
        </p:nvSpPr>
        <p:spPr bwMode="auto">
          <a:xfrm>
            <a:off x="0" y="-153888"/>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77" name="Picture 2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358541" y="4026775"/>
            <a:ext cx="2117101" cy="397895"/>
          </a:xfrm>
          <a:prstGeom prst="rect">
            <a:avLst/>
          </a:prstGeom>
          <a:noFill/>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E119E71-0430-4EFD-9E74-234314851244}"/>
                  </a:ext>
                </a:extLst>
              </p:cNvPr>
              <p:cNvSpPr txBox="1"/>
              <p:nvPr/>
            </p:nvSpPr>
            <p:spPr>
              <a:xfrm>
                <a:off x="792480" y="1447964"/>
                <a:ext cx="7900416" cy="1729256"/>
              </a:xfrm>
              <a:prstGeom prst="rect">
                <a:avLst/>
              </a:prstGeom>
              <a:noFill/>
            </p:spPr>
            <p:txBody>
              <a:bodyPr wrap="square" rtlCol="0" anchor="ctr">
                <a:spAutoFit/>
              </a:bodyPr>
              <a:lstStyle/>
              <a:p>
                <a:pPr>
                  <a:lnSpc>
                    <a:spcPct val="115000"/>
                  </a:lnSpc>
                  <a:spcAft>
                    <a:spcPts val="800"/>
                  </a:spcAft>
                </a:pPr>
                <a14:m>
                  <m:oMath xmlns:m="http://schemas.openxmlformats.org/officeDocument/2006/math">
                    <m:r>
                      <m:rPr>
                        <m:sty m:val="p"/>
                      </m:rPr>
                      <a:rPr lang="en-US" sz="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𝑼</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200" dirty="0">
                    <a:solidFill>
                      <a:srgbClr val="000000"/>
                    </a:solidFill>
                    <a:effectLst/>
                    <a:latin typeface="+mn-lt"/>
                    <a:ea typeface="Times New Roman" panose="02020603050405020304" pitchFamily="18" charset="0"/>
                    <a:cs typeface="Gautami" panose="020B0502040204020203" pitchFamily="34" charset="0"/>
                  </a:rPr>
                  <a:t>                                                                                                                                        	     (1)</a:t>
                </a:r>
                <a:endParaRPr lang="en-IN" sz="1200" dirty="0">
                  <a:effectLst/>
                  <a:latin typeface="+mn-lt"/>
                  <a:ea typeface="Times New Roman" panose="02020603050405020304" pitchFamily="18" charset="0"/>
                  <a:cs typeface="Gautami" panose="020B0502040204020203" pitchFamily="34" charset="0"/>
                </a:endParaRPr>
              </a:p>
              <a:p>
                <a:pPr>
                  <a:lnSpc>
                    <a:spcPct val="115000"/>
                  </a:lnSpc>
                  <a:spcAft>
                    <a:spcPts val="800"/>
                  </a:spcAft>
                </a:pPr>
                <a14:m>
                  <m:oMath xmlns:m="http://schemas.openxmlformats.org/officeDocument/2006/math">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𝐔</m:t>
                            </m:r>
                          </m:num>
                          <m:den>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t</m:t>
                            </m:r>
                          </m:den>
                        </m:f>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𝐔</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𝐔</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∇p</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𝛕</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𝛽</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𝑻</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d>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Sub>
                      </m:e>
                    </m:d>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𝒈</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𝑱</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e>
                    </m:acc>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𝑩</m:t>
                        </m:r>
                      </m:e>
                    </m:acc>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𝜇</m:t>
                        </m:r>
                      </m:num>
                      <m:den>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𝑼</m:t>
                    </m:r>
                  </m:oMath>
                </a14:m>
                <a:r>
                  <a:rPr lang="en-IN" sz="1200" dirty="0">
                    <a:effectLst/>
                    <a:latin typeface="+mn-lt"/>
                    <a:ea typeface="Times New Roman" panose="02020603050405020304" pitchFamily="18" charset="0"/>
                    <a:cs typeface="Gautami" panose="020B0502040204020203" pitchFamily="34" charset="0"/>
                  </a:rPr>
                  <a:t>                                        </a:t>
                </a:r>
                <a:r>
                  <a:rPr lang="en-US" sz="1200" dirty="0">
                    <a:latin typeface="+mn-lt"/>
                    <a:ea typeface="Times New Roman" panose="02020603050405020304" pitchFamily="18" charset="0"/>
                    <a:cs typeface="Gautami" panose="020B0502040204020203" pitchFamily="34" charset="0"/>
                  </a:rPr>
                  <a:t>(2)</a:t>
                </a:r>
                <a:endParaRPr lang="en-IN" sz="1200" dirty="0">
                  <a:effectLst/>
                  <a:latin typeface="+mn-lt"/>
                  <a:ea typeface="Times New Roman" panose="02020603050405020304" pitchFamily="18" charset="0"/>
                  <a:cs typeface="Gautami" panose="020B0502040204020203" pitchFamily="34" charset="0"/>
                </a:endParaRPr>
              </a:p>
              <a:p>
                <a:pPr>
                  <a:lnSpc>
                    <a:spcPct val="115000"/>
                  </a:lnSpc>
                  <a:spcAft>
                    <a:spcPts val="800"/>
                  </a:spcAft>
                </a:pPr>
                <a14:m>
                  <m:oMath xmlns:m="http://schemas.openxmlformats.org/officeDocument/2006/math">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𝐓</m:t>
                            </m:r>
                          </m:num>
                          <m:den>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t</m:t>
                            </m:r>
                          </m:den>
                        </m:f>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𝐔</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𝐓</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d>
                      <m:dPr>
                        <m:begChr m:val="["/>
                        <m:endChr m:val="]"/>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𝐓</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𝐓</m:t>
                            </m:r>
                          </m:e>
                        </m:d>
                        <m:d>
                          <m:dPr>
                            <m:ctrlPr>
                              <a:rPr lang="en-IN"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D</m:t>
                                    </m:r>
                                  </m:e>
                                  <m:sub>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T</m:t>
                                    </m:r>
                                  </m:sub>
                                </m:sSub>
                              </m:num>
                              <m:den>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en>
                            </m:f>
                          </m:e>
                        </m:d>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𝐂</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𝐓</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𝑻</m:t>
                    </m:r>
                    <m:r>
                      <a:rPr lang="en-US" sz="1200" b="1"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latin typeface="Cambria Math" panose="02040503050406030204" pitchFamily="18" charset="0"/>
                      </a:rPr>
                      <m:t>𝜇𝛷</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𝜎</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IN"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𝑱</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e>
                    </m:acc>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𝑱</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e>
                    </m:acc>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acc>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m:t>
                        </m:r>
                      </m:sub>
                    </m:sSub>
                  </m:oMath>
                </a14:m>
                <a:r>
                  <a:rPr lang="en-US" sz="1200" b="1" dirty="0">
                    <a:solidFill>
                      <a:srgbClr val="000000"/>
                    </a:solidFill>
                    <a:effectLst/>
                    <a:latin typeface="+mn-lt"/>
                    <a:ea typeface="Times New Roman" panose="02020603050405020304" pitchFamily="18" charset="0"/>
                    <a:cs typeface="Gautami" panose="020B0502040204020203" pitchFamily="34" charset="0"/>
                  </a:rPr>
                  <a:t>            		     </a:t>
                </a:r>
                <a:r>
                  <a:rPr lang="en-US" sz="1200" dirty="0">
                    <a:solidFill>
                      <a:srgbClr val="000000"/>
                    </a:solidFill>
                    <a:effectLst/>
                    <a:latin typeface="+mn-lt"/>
                    <a:ea typeface="Times New Roman" panose="02020603050405020304" pitchFamily="18" charset="0"/>
                    <a:cs typeface="Gautami" panose="020B0502040204020203" pitchFamily="34" charset="0"/>
                  </a:rPr>
                  <a:t>(3)</a:t>
                </a:r>
                <a:endParaRPr lang="en-IN" sz="1200" dirty="0">
                  <a:effectLst/>
                  <a:latin typeface="+mn-lt"/>
                  <a:ea typeface="Times New Roman" panose="02020603050405020304" pitchFamily="18" charset="0"/>
                  <a:cs typeface="Gautami" panose="020B0502040204020203" pitchFamily="34" charset="0"/>
                </a:endParaRPr>
              </a:p>
              <a:p>
                <a:pPr algn="just"/>
                <a14:m>
                  <m:oMath xmlns:m="http://schemas.openxmlformats.org/officeDocument/2006/math">
                    <m:f>
                      <m:fPr>
                        <m:ctrlPr>
                          <a:rPr lang="en-IN" sz="1200" i="1">
                            <a:solidFill>
                              <a:srgbClr val="000000"/>
                            </a:solidFill>
                            <a:effectLst/>
                            <a:latin typeface="Cambria Math" panose="02040503050406030204" pitchFamily="18" charset="0"/>
                            <a:cs typeface="Times New Roman" panose="02020603050405020304" pitchFamily="18" charset="0"/>
                          </a:rPr>
                        </m:ctrlPr>
                      </m:fPr>
                      <m:num>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𝐂</m:t>
                        </m:r>
                      </m:num>
                      <m:den>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t</m:t>
                        </m:r>
                      </m:den>
                    </m:f>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𝐔</m:t>
                    </m:r>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𝐂</m:t>
                    </m:r>
                    <m:r>
                      <a:rPr lang="en-US" sz="1200" b="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200" b="1" i="1">
                            <a:solidFill>
                              <a:srgbClr val="000000"/>
                            </a:solidFill>
                            <a:effectLst/>
                            <a:latin typeface="Cambria Math" panose="020405030504060302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cs typeface="Times New Roman" panose="02020603050405020304" pitchFamily="18" charset="0"/>
                                  </a:rPr>
                                </m:ctrlPr>
                              </m:sSub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D</m:t>
                                </m:r>
                              </m:e>
                              <m:sub>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T</m:t>
                                </m:r>
                              </m:sub>
                            </m:sSub>
                          </m:num>
                          <m:den>
                            <m:sSup>
                              <m:sSupPr>
                                <m:ctrlPr>
                                  <a:rPr lang="en-IN" sz="1200" i="1">
                                    <a:solidFill>
                                      <a:srgbClr val="000000"/>
                                    </a:solidFill>
                                    <a:effectLst/>
                                    <a:latin typeface="Cambria Math" panose="020405030504060302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en>
                        </m:f>
                      </m:e>
                    </m:d>
                    <m:sSup>
                      <m:sSupPr>
                        <m:ctrlPr>
                          <a:rPr lang="en-IN" sz="1200" i="1">
                            <a:solidFill>
                              <a:srgbClr val="000000"/>
                            </a:solidFill>
                            <a:effectLst/>
                            <a:latin typeface="Cambria Math" panose="02040503050406030204" pitchFamily="18" charset="0"/>
                            <a:cs typeface="Times New Roman" panose="02020603050405020304" pitchFamily="18" charset="0"/>
                          </a:rPr>
                        </m:ctrlPr>
                      </m:sSup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𝑻</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200" i="1">
                            <a:solidFill>
                              <a:srgbClr val="000000"/>
                            </a:solidFill>
                            <a:effectLst/>
                            <a:latin typeface="Cambria Math" panose="02040503050406030204" pitchFamily="18" charset="0"/>
                            <a:cs typeface="Times New Roman" panose="02020603050405020304" pitchFamily="18" charset="0"/>
                          </a:rPr>
                        </m:ctrlPr>
                      </m:sSup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𝐂</m:t>
                    </m:r>
                  </m:oMath>
                </a14:m>
                <a:r>
                  <a:rPr lang="en-US" sz="1200" dirty="0">
                    <a:solidFill>
                      <a:srgbClr val="000000"/>
                    </a:solidFill>
                    <a:effectLst/>
                    <a:latin typeface="+mn-lt"/>
                    <a:ea typeface="Times New Roman" panose="02020603050405020304" pitchFamily="18" charset="0"/>
                  </a:rPr>
                  <a:t>    						</a:t>
                </a:r>
                <a:r>
                  <a:rPr lang="en-US" sz="1200" dirty="0">
                    <a:latin typeface="+mn-lt"/>
                    <a:ea typeface="Times New Roman" panose="02020603050405020304" pitchFamily="18" charset="0"/>
                    <a:cs typeface="Gautami" panose="020B0502040204020203" pitchFamily="34" charset="0"/>
                  </a:rPr>
                  <a:t>     (4)</a:t>
                </a:r>
                <a:r>
                  <a:rPr lang="en-US" sz="1200" dirty="0">
                    <a:solidFill>
                      <a:srgbClr val="000000"/>
                    </a:solidFill>
                    <a:effectLst/>
                    <a:latin typeface="+mn-lt"/>
                    <a:ea typeface="Times New Roman" panose="02020603050405020304" pitchFamily="18" charset="0"/>
                  </a:rPr>
                  <a:t> 						</a:t>
                </a:r>
                <a:endParaRPr lang="en-US" sz="1200" dirty="0">
                  <a:latin typeface="+mn-lt"/>
                </a:endParaRPr>
              </a:p>
            </p:txBody>
          </p:sp>
        </mc:Choice>
        <mc:Fallback xmlns="">
          <p:sp>
            <p:nvSpPr>
              <p:cNvPr id="28" name="TextBox 27">
                <a:extLst>
                  <a:ext uri="{FF2B5EF4-FFF2-40B4-BE49-F238E27FC236}">
                    <a16:creationId xmlns:a16="http://schemas.microsoft.com/office/drawing/2014/main" id="{3E119E71-0430-4EFD-9E74-234314851244}"/>
                  </a:ext>
                </a:extLst>
              </p:cNvPr>
              <p:cNvSpPr txBox="1">
                <a:spLocks noRot="1" noChangeAspect="1" noMove="1" noResize="1" noEditPoints="1" noAdjustHandles="1" noChangeArrowheads="1" noChangeShapeType="1" noTextEdit="1"/>
              </p:cNvSpPr>
              <p:nvPr/>
            </p:nvSpPr>
            <p:spPr>
              <a:xfrm>
                <a:off x="792480" y="1447964"/>
                <a:ext cx="7900416" cy="1729256"/>
              </a:xfrm>
              <a:prstGeom prst="rect">
                <a:avLst/>
              </a:prstGeom>
              <a:blipFill>
                <a:blip r:embed="rId7"/>
                <a:stretch>
                  <a:fillRect/>
                </a:stretch>
              </a:blipFill>
            </p:spPr>
            <p:txBody>
              <a:bodyPr/>
              <a:lstStyle/>
              <a:p>
                <a:r>
                  <a:rPr lang="en-IN">
                    <a:noFill/>
                  </a:rPr>
                  <a:t> </a:t>
                </a:r>
              </a:p>
            </p:txBody>
          </p:sp>
        </mc:Fallback>
      </mc:AlternateContent>
      <p:sp>
        <p:nvSpPr>
          <p:cNvPr id="31" name="TextBox 30">
            <a:extLst>
              <a:ext uri="{FF2B5EF4-FFF2-40B4-BE49-F238E27FC236}">
                <a16:creationId xmlns:a16="http://schemas.microsoft.com/office/drawing/2014/main" id="{D3470E52-66E7-4EDC-A87D-D7025CEF7E5F}"/>
              </a:ext>
            </a:extLst>
          </p:cNvPr>
          <p:cNvSpPr txBox="1"/>
          <p:nvPr/>
        </p:nvSpPr>
        <p:spPr>
          <a:xfrm>
            <a:off x="696737" y="3656361"/>
            <a:ext cx="5980176" cy="276999"/>
          </a:xfrm>
          <a:prstGeom prst="rect">
            <a:avLst/>
          </a:prstGeom>
          <a:noFill/>
        </p:spPr>
        <p:txBody>
          <a:bodyPr wrap="square" rtlCol="0">
            <a:spAutoFit/>
          </a:bodyPr>
          <a:lstStyle/>
          <a:p>
            <a:r>
              <a:rPr lang="en-US" sz="1200" dirty="0"/>
              <a:t>  For the case                          , apparent </a:t>
            </a:r>
            <a:r>
              <a:rPr lang="en-US" sz="1200" dirty="0" err="1"/>
              <a:t>viscocity</a:t>
            </a:r>
            <a:r>
              <a:rPr lang="en-US" sz="1200" dirty="0"/>
              <a:t> becomes,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9" name="Rectangle 8">
            <a:extLst>
              <a:ext uri="{FF2B5EF4-FFF2-40B4-BE49-F238E27FC236}">
                <a16:creationId xmlns:a16="http://schemas.microsoft.com/office/drawing/2014/main" id="{33BA2FD2-0DCC-424C-B7EF-31037C3C1EB9}"/>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26" name="Rectangle 2">
            <a:extLst>
              <a:ext uri="{FF2B5EF4-FFF2-40B4-BE49-F238E27FC236}">
                <a16:creationId xmlns:a16="http://schemas.microsoft.com/office/drawing/2014/main" id="{6B496CFC-5524-4948-AFEE-937B391B91A6}"/>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7" name="TextBox 26">
            <a:extLst>
              <a:ext uri="{FF2B5EF4-FFF2-40B4-BE49-F238E27FC236}">
                <a16:creationId xmlns:a16="http://schemas.microsoft.com/office/drawing/2014/main" id="{8E9AA0B1-C8B4-486F-A77B-57C7413B88C0}"/>
              </a:ext>
            </a:extLst>
          </p:cNvPr>
          <p:cNvSpPr txBox="1"/>
          <p:nvPr/>
        </p:nvSpPr>
        <p:spPr>
          <a:xfrm>
            <a:off x="704984" y="522566"/>
            <a:ext cx="4754880" cy="461665"/>
          </a:xfrm>
          <a:prstGeom prst="rect">
            <a:avLst/>
          </a:prstGeom>
          <a:noFill/>
        </p:spPr>
        <p:txBody>
          <a:bodyPr wrap="square" rtlCol="0">
            <a:spAutoFit/>
          </a:bodyPr>
          <a:lstStyle/>
          <a:p>
            <a:r>
              <a:rPr lang="en-US" sz="1200" dirty="0"/>
              <a:t> Viscous dissipation       is given by,</a:t>
            </a:r>
          </a:p>
          <a:p>
            <a:endParaRPr lang="en-US" sz="1200" dirty="0"/>
          </a:p>
        </p:txBody>
      </p:sp>
      <p:sp>
        <p:nvSpPr>
          <p:cNvPr id="28" name="Rectangle 4">
            <a:extLst>
              <a:ext uri="{FF2B5EF4-FFF2-40B4-BE49-F238E27FC236}">
                <a16:creationId xmlns:a16="http://schemas.microsoft.com/office/drawing/2014/main" id="{0CF88346-0F98-4EA8-912C-28F198F02CD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6">
            <a:extLst>
              <a:ext uri="{FF2B5EF4-FFF2-40B4-BE49-F238E27FC236}">
                <a16:creationId xmlns:a16="http://schemas.microsoft.com/office/drawing/2014/main" id="{E7201857-E3DE-47CB-A5FF-70512E2DA9AB}"/>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 name="Picture 5">
            <a:extLst>
              <a:ext uri="{FF2B5EF4-FFF2-40B4-BE49-F238E27FC236}">
                <a16:creationId xmlns:a16="http://schemas.microsoft.com/office/drawing/2014/main" id="{A5EDB47A-E313-49C1-A8FD-E69A1632CA79}"/>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47341" y="580174"/>
            <a:ext cx="262373" cy="195098"/>
          </a:xfrm>
          <a:prstGeom prst="rect">
            <a:avLst/>
          </a:prstGeom>
          <a:noFill/>
        </p:spPr>
      </p:pic>
      <p:sp>
        <p:nvSpPr>
          <p:cNvPr id="31" name="Rectangle 8">
            <a:extLst>
              <a:ext uri="{FF2B5EF4-FFF2-40B4-BE49-F238E27FC236}">
                <a16:creationId xmlns:a16="http://schemas.microsoft.com/office/drawing/2014/main" id="{A294226B-4005-4530-95E0-6F8D1D039D59}"/>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2" name="Picture 7">
            <a:extLst>
              <a:ext uri="{FF2B5EF4-FFF2-40B4-BE49-F238E27FC236}">
                <a16:creationId xmlns:a16="http://schemas.microsoft.com/office/drawing/2014/main" id="{16B7F7DB-4BF5-4ED7-A3F3-CD820EB3F9D2}"/>
              </a:ext>
            </a:extLst>
          </p:cNvPr>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56544" y="908017"/>
            <a:ext cx="3149963" cy="481998"/>
          </a:xfrm>
          <a:prstGeom prst="rect">
            <a:avLst/>
          </a:prstGeom>
          <a:noFill/>
        </p:spPr>
      </p:pic>
      <p:sp>
        <p:nvSpPr>
          <p:cNvPr id="33" name="Rectangle 10">
            <a:extLst>
              <a:ext uri="{FF2B5EF4-FFF2-40B4-BE49-F238E27FC236}">
                <a16:creationId xmlns:a16="http://schemas.microsoft.com/office/drawing/2014/main" id="{636CAD6E-F4C9-4A54-80C7-10AEF8A2A60C}"/>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 name="Picture 9">
            <a:extLst>
              <a:ext uri="{FF2B5EF4-FFF2-40B4-BE49-F238E27FC236}">
                <a16:creationId xmlns:a16="http://schemas.microsoft.com/office/drawing/2014/main" id="{8B1A68B8-8009-4E89-AE5D-EF75507249C9}"/>
              </a:ext>
            </a:extLst>
          </p:cNvPr>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972697" y="1338184"/>
            <a:ext cx="1101977" cy="461111"/>
          </a:xfrm>
          <a:prstGeom prst="rect">
            <a:avLst/>
          </a:prstGeom>
          <a:noFill/>
        </p:spPr>
      </p:pic>
      <p:sp>
        <p:nvSpPr>
          <p:cNvPr id="35" name="TextBox 34">
            <a:extLst>
              <a:ext uri="{FF2B5EF4-FFF2-40B4-BE49-F238E27FC236}">
                <a16:creationId xmlns:a16="http://schemas.microsoft.com/office/drawing/2014/main" id="{D7A509C6-12F5-4190-9886-B982D6E1DCDC}"/>
              </a:ext>
            </a:extLst>
          </p:cNvPr>
          <p:cNvSpPr txBox="1"/>
          <p:nvPr/>
        </p:nvSpPr>
        <p:spPr>
          <a:xfrm>
            <a:off x="784232" y="1428338"/>
            <a:ext cx="4754880" cy="276999"/>
          </a:xfrm>
          <a:prstGeom prst="rect">
            <a:avLst/>
          </a:prstGeom>
          <a:noFill/>
        </p:spPr>
        <p:txBody>
          <a:bodyPr wrap="square" rtlCol="0">
            <a:spAutoFit/>
          </a:bodyPr>
          <a:lstStyle/>
          <a:p>
            <a:r>
              <a:rPr lang="en-US" sz="1200" dirty="0"/>
              <a:t>Radiative heat flux is given by, </a:t>
            </a:r>
          </a:p>
        </p:txBody>
      </p:sp>
      <p:sp>
        <p:nvSpPr>
          <p:cNvPr id="36" name="Rectangle 12">
            <a:extLst>
              <a:ext uri="{FF2B5EF4-FFF2-40B4-BE49-F238E27FC236}">
                <a16:creationId xmlns:a16="http://schemas.microsoft.com/office/drawing/2014/main" id="{609B4002-AC29-4A0D-A454-604001C29B11}"/>
              </a:ext>
            </a:extLst>
          </p:cNvPr>
          <p:cNvSpPr>
            <a:spLocks noChangeArrowheads="1"/>
          </p:cNvSpPr>
          <p:nvPr/>
        </p:nvSpPr>
        <p:spPr bwMode="auto">
          <a:xfrm>
            <a:off x="0" y="21515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 name="Picture 11">
            <a:extLst>
              <a:ext uri="{FF2B5EF4-FFF2-40B4-BE49-F238E27FC236}">
                <a16:creationId xmlns:a16="http://schemas.microsoft.com/office/drawing/2014/main" id="{E9F2CB14-C101-464F-AAD9-A7841A103CA4}"/>
              </a:ext>
            </a:extLst>
          </p:cNvP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163212" y="1313800"/>
            <a:ext cx="1547456" cy="484557"/>
          </a:xfrm>
          <a:prstGeom prst="rect">
            <a:avLst/>
          </a:prstGeom>
          <a:noFill/>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3BA5C8A-77AA-4BD0-B0D0-D12A55D752AB}"/>
                  </a:ext>
                </a:extLst>
              </p:cNvPr>
              <p:cNvSpPr txBox="1"/>
              <p:nvPr/>
            </p:nvSpPr>
            <p:spPr>
              <a:xfrm>
                <a:off x="784232" y="1888511"/>
                <a:ext cx="8148559" cy="3792961"/>
              </a:xfrm>
              <a:prstGeom prst="rect">
                <a:avLst/>
              </a:prstGeom>
              <a:noFill/>
            </p:spPr>
            <p:txBody>
              <a:bodyPr wrap="square">
                <a:spAutoFit/>
              </a:bodyPr>
              <a:lstStyle/>
              <a:p>
                <a:pPr algn="just">
                  <a:lnSpc>
                    <a:spcPct val="115000"/>
                  </a:lnSpc>
                  <a:spcAft>
                    <a:spcPts val="800"/>
                  </a:spcAft>
                </a:pPr>
                <a:r>
                  <a:rPr lang="en-US" sz="1200" dirty="0">
                    <a:latin typeface="+mn-lt"/>
                    <a:ea typeface="Times New Roman" panose="02020603050405020304" pitchFamily="18" charset="0"/>
                    <a:cs typeface="Times New Roman" panose="02020603050405020304" pitchFamily="18" charset="0"/>
                  </a:rPr>
                  <a:t>A</a:t>
                </a:r>
                <a:r>
                  <a:rPr lang="en-US" sz="1200" dirty="0">
                    <a:solidFill>
                      <a:srgbClr val="000000"/>
                    </a:solidFill>
                    <a:effectLst/>
                    <a:latin typeface="+mn-lt"/>
                    <a:ea typeface="Times New Roman" panose="02020603050405020304" pitchFamily="18" charset="0"/>
                    <a:cs typeface="Times New Roman" panose="02020603050405020304" pitchFamily="18" charset="0"/>
                  </a:rPr>
                  <a:t>fter expanding the governing equations (1)-(4) we get,</a:t>
                </a:r>
              </a:p>
              <a:p>
                <a:pPr algn="just">
                  <a:lnSpc>
                    <a:spcPct val="115000"/>
                  </a:lnSpc>
                  <a:spcAft>
                    <a:spcPts val="800"/>
                  </a:spcAft>
                </a:pPr>
                <a14:m>
                  <m:oMath xmlns:m="http://schemas.openxmlformats.org/officeDocument/2006/math">
                    <m:f>
                      <m:fPr>
                        <m:ctrlPr>
                          <a:rPr lang="en-IN" sz="12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2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US" sz="1200" dirty="0">
                    <a:latin typeface="Times New Roman" panose="02020603050405020304" pitchFamily="18" charset="0"/>
                    <a:ea typeface="Times New Roman" panose="02020603050405020304" pitchFamily="18" charset="0"/>
                    <a:cs typeface="Gautami" panose="020B0502040204020203" pitchFamily="34" charset="0"/>
                  </a:rPr>
                  <a:t>                       </a:t>
                </a:r>
                <a:r>
                  <a:rPr lang="en-US" sz="12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(5)</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𝜇</m:t>
                    </m:r>
                    <m:d>
                      <m:dPr>
                        <m:begChr m:val="["/>
                        <m:endChr m:val="]"/>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𝜆</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e>
                            </m:d>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d>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sSubSup>
                      <m:sSub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𝜇</m:t>
                        </m:r>
                      </m:num>
                      <m:den>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oMath>
                </a14:m>
                <a:r>
                  <a:rPr lang="en-US" sz="12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d>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d>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𝛽</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oMath>
                </a14:m>
                <a:r>
                  <a:rPr lang="en-US" sz="12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(6)</a:t>
                </a:r>
              </a:p>
              <a:p>
                <a:pPr algn="just">
                  <a:lnSpc>
                    <a:spcPct val="115000"/>
                  </a:lnSpc>
                  <a:spcAft>
                    <a:spcPts val="800"/>
                  </a:spcAft>
                </a:pPr>
                <a14:m>
                  <m:oMathPara xmlns:m="http://schemas.openxmlformats.org/officeDocument/2006/math">
                    <m:oMathParaPr>
                      <m:jc m:val="left"/>
                    </m:oMathParaPr>
                    <m:oMath xmlns:m="http://schemas.openxmlformats.org/officeDocument/2006/math">
                      <m:sSub>
                        <m:sSubPr>
                          <m:ctrlPr>
                            <a:rPr lang="en-IN" sz="12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Sub>
                            </m:e>
                          </m:d>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𝜏</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Sub>
                            </m:e>
                          </m:d>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sub>
                              </m:sSub>
                            </m:num>
                            <m:den>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en>
                          </m:f>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e>
                              </m:d>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𝜇</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e>
                          </m:d>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sSubSup>
                        <m:sSub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oMath>
                  </m:oMathPara>
                </a14:m>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en>
                    </m:f>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12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US" sz="1200" dirty="0">
                    <a:latin typeface="Times New Roman" panose="02020603050405020304" pitchFamily="18" charset="0"/>
                    <a:ea typeface="Times New Roman" panose="02020603050405020304" pitchFamily="18" charset="0"/>
                    <a:cs typeface="Gautami" panose="020B0502040204020203" pitchFamily="34" charset="0"/>
                  </a:rPr>
                  <a:t>7</a:t>
                </a:r>
                <a:r>
                  <a:rPr lang="en-US" sz="12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p>
              <a:p>
                <a:pPr algn="just">
                  <a:lnSpc>
                    <a:spcPct val="115000"/>
                  </a:lnSpc>
                  <a:spcAft>
                    <a:spcPts val="800"/>
                  </a:spcAft>
                </a:pPr>
                <a14:m>
                  <m:oMath xmlns:m="http://schemas.openxmlformats.org/officeDocument/2006/math">
                    <m:r>
                      <a:rPr lang="en-US" sz="12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sub>
                        </m:sSub>
                      </m:num>
                      <m:den>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en>
                    </m:f>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oMath>
                </a14:m>
                <a:r>
                  <a:rPr lang="en-US" sz="12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(8)</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p:txBody>
          </p:sp>
        </mc:Choice>
        <mc:Fallback xmlns="">
          <p:sp>
            <p:nvSpPr>
              <p:cNvPr id="38" name="TextBox 37">
                <a:extLst>
                  <a:ext uri="{FF2B5EF4-FFF2-40B4-BE49-F238E27FC236}">
                    <a16:creationId xmlns:a16="http://schemas.microsoft.com/office/drawing/2014/main" id="{73BA5C8A-77AA-4BD0-B0D0-D12A55D752AB}"/>
                  </a:ext>
                </a:extLst>
              </p:cNvPr>
              <p:cNvSpPr txBox="1">
                <a:spLocks noRot="1" noChangeAspect="1" noMove="1" noResize="1" noEditPoints="1" noAdjustHandles="1" noChangeArrowheads="1" noChangeShapeType="1" noTextEdit="1"/>
              </p:cNvSpPr>
              <p:nvPr/>
            </p:nvSpPr>
            <p:spPr>
              <a:xfrm>
                <a:off x="784232" y="1888511"/>
                <a:ext cx="8148559" cy="3792961"/>
              </a:xfrm>
              <a:prstGeom prst="rect">
                <a:avLst/>
              </a:prstGeom>
              <a:blipFill>
                <a:blip r:embed="rId7"/>
                <a:stretch>
                  <a:fillRect l="-75"/>
                </a:stretch>
              </a:blipFill>
            </p:spPr>
            <p:txBody>
              <a:bodyPr/>
              <a:lstStyle/>
              <a:p>
                <a:r>
                  <a:rPr lang="en-IN">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A87C35-4FE8-4999-8ACB-5175DA0CE2FE}"/>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DA3BFF-A270-4C0A-97FB-25B644E5A0B5}"/>
                  </a:ext>
                </a:extLst>
              </p:cNvPr>
              <p:cNvSpPr txBox="1"/>
              <p:nvPr/>
            </p:nvSpPr>
            <p:spPr>
              <a:xfrm>
                <a:off x="677732" y="684206"/>
                <a:ext cx="8466268" cy="4178131"/>
              </a:xfrm>
              <a:prstGeom prst="rect">
                <a:avLst/>
              </a:prstGeom>
              <a:noFill/>
            </p:spPr>
            <p:txBody>
              <a:bodyPr wrap="square">
                <a:spAutoFit/>
              </a:bodyPr>
              <a:lstStyle/>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 </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The associate flow boundary condition are,</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num>
                      <m:den>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e>
                        </m:d>
                      </m:den>
                    </m:f>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oMath>
                </a14:m>
                <a:r>
                  <a:rPr lang="en-US" sz="1200" dirty="0">
                    <a:solidFill>
                      <a:srgbClr val="000000"/>
                    </a:solidFill>
                    <a:effectLst/>
                    <a:latin typeface="+mn-lt"/>
                    <a:ea typeface="Times New Roman" panose="02020603050405020304" pitchFamily="18" charset="0"/>
                    <a:cs typeface="Gautami" panose="020B0502040204020203" pitchFamily="34" charset="0"/>
                  </a:rPr>
                  <a:t> </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sub>
                        </m:sSub>
                      </m:num>
                      <m:den>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en>
                    </m:f>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den>
                        </m:f>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oMath>
                </a14:m>
                <a:r>
                  <a:rPr lang="en-US" sz="1200" dirty="0">
                    <a:solidFill>
                      <a:srgbClr val="000000"/>
                    </a:solidFill>
                    <a:effectLst/>
                    <a:latin typeface="+mn-lt"/>
                    <a:ea typeface="Times New Roman" panose="02020603050405020304" pitchFamily="18" charset="0"/>
                    <a:cs typeface="Gautami" panose="020B0502040204020203" pitchFamily="34" charset="0"/>
                  </a:rPr>
                  <a:t>                                                                                                   	            (9)</a:t>
                </a:r>
              </a:p>
              <a:p>
                <a:pPr algn="just">
                  <a:lnSpc>
                    <a:spcPct val="115000"/>
                  </a:lnSpc>
                  <a:spcAft>
                    <a:spcPts val="800"/>
                  </a:spcAft>
                </a:pPr>
                <a:endParaRPr lang="en-US" sz="1200" dirty="0">
                  <a:solidFill>
                    <a:srgbClr val="000000"/>
                  </a:solidFill>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Introducing following non-dimensional variables into the equations (5)-(9), </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 </a:t>
                </a: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num>
                      <m:den>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b>
                        </m:sSub>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num>
                      <m:den>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b>
                        </m:sSub>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num>
                      <m:den>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num>
                      <m:den>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200" dirty="0">
                    <a:solidFill>
                      <a:srgbClr val="000000"/>
                    </a:solidFill>
                    <a:effectLst/>
                    <a:latin typeface="+mn-lt"/>
                    <a:ea typeface="Times New Roman" panose="02020603050405020304" pitchFamily="18" charset="0"/>
                    <a:cs typeface="Gautami" panose="020B0502040204020203" pitchFamily="34" charset="0"/>
                  </a:rPr>
                  <a:t>  </a:t>
                </a: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𝑃𝑟</m:t>
                    </m:r>
                    <m:r>
                      <a:rPr lang="en-US"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𝛼</m:t>
                        </m:r>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 </a:t>
                </a: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𝑅𝑎</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d>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𝛽</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𝛼𝜈</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𝐾</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Γ</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𝜆</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bSup>
                          <m:sSub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b>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num>
                      <m:den>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ₒ−</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num>
                      <m:den>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num>
                      <m:den>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 </a:t>
                </a: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𝑅𝑒</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b>
                        </m:sSub>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𝜈</m:t>
                        </m:r>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 </a:t>
                </a: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𝑆𝑐</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𝜇</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 </a:t>
                </a: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                 		          (10)</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 </a:t>
                </a: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𝐸𝑐</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b>
                            </m:sSub>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d>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a:t>
                </a: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𝑁𝑟</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e>
                        </m:d>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num>
                      <m:den>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𝛽</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d>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d>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 </a:t>
                </a: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𝑀</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sub>
                        </m:sSub>
                        <m:sSubSup>
                          <m:sSub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𝜇</m:t>
                        </m:r>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 </a:t>
                </a: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𝑁𝑏</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𝜏</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𝛼</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𝑁𝑡</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𝜏</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𝛼</m:t>
                        </m:r>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 </a:t>
                </a:r>
                <a:endParaRPr lang="en-IN" sz="1200" dirty="0">
                  <a:effectLst/>
                  <a:latin typeface="+mn-lt"/>
                  <a:ea typeface="Times New Roman" panose="02020603050405020304" pitchFamily="18" charset="0"/>
                  <a:cs typeface="Gautami" panose="020B0502040204020203" pitchFamily="34" charset="0"/>
                </a:endParaRPr>
              </a:p>
            </p:txBody>
          </p:sp>
        </mc:Choice>
        <mc:Fallback xmlns="">
          <p:sp>
            <p:nvSpPr>
              <p:cNvPr id="3" name="TextBox 2">
                <a:extLst>
                  <a:ext uri="{FF2B5EF4-FFF2-40B4-BE49-F238E27FC236}">
                    <a16:creationId xmlns:a16="http://schemas.microsoft.com/office/drawing/2014/main" id="{51DA3BFF-A270-4C0A-97FB-25B644E5A0B5}"/>
                  </a:ext>
                </a:extLst>
              </p:cNvPr>
              <p:cNvSpPr txBox="1">
                <a:spLocks noRot="1" noChangeAspect="1" noMove="1" noResize="1" noEditPoints="1" noAdjustHandles="1" noChangeArrowheads="1" noChangeShapeType="1" noTextEdit="1"/>
              </p:cNvSpPr>
              <p:nvPr/>
            </p:nvSpPr>
            <p:spPr>
              <a:xfrm>
                <a:off x="677732" y="684206"/>
                <a:ext cx="8466268" cy="4178131"/>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5236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66A83B-A686-4D14-A820-29E09D9847CF}"/>
              </a:ext>
            </a:extLst>
          </p:cNvPr>
          <p:cNvSpPr/>
          <p:nvPr/>
        </p:nvSpPr>
        <p:spPr>
          <a:xfrm>
            <a:off x="763793" y="1075765"/>
            <a:ext cx="1054249"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92B1C0A-4D05-43CF-8705-DC01A15D6241}"/>
                  </a:ext>
                </a:extLst>
              </p:cNvPr>
              <p:cNvSpPr txBox="1"/>
              <p:nvPr/>
            </p:nvSpPr>
            <p:spPr>
              <a:xfrm>
                <a:off x="559398" y="420593"/>
                <a:ext cx="8380207" cy="3817455"/>
              </a:xfrm>
              <a:prstGeom prst="rect">
                <a:avLst/>
              </a:prstGeom>
              <a:noFill/>
            </p:spPr>
            <p:txBody>
              <a:bodyPr wrap="square">
                <a:spAutoFit/>
              </a:bodyPr>
              <a:lstStyle/>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 </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 </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 Non dimensional form of governing equations are,</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Γ</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e>
                            </m:d>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d>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𝑆𝑐</m:t>
                        </m:r>
                      </m:den>
                    </m:f>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𝑀</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𝐾</m:t>
                            </m:r>
                          </m:den>
                        </m:f>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𝑅𝑎</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𝑅𝑒𝑃𝑟</m:t>
                        </m:r>
                      </m:den>
                    </m:f>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𝑁𝑟</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200" dirty="0">
                    <a:solidFill>
                      <a:srgbClr val="000000"/>
                    </a:solidFill>
                    <a:effectLst/>
                    <a:latin typeface="+mn-lt"/>
                    <a:ea typeface="Times New Roman" panose="02020603050405020304" pitchFamily="18" charset="0"/>
                    <a:cs typeface="Gautami" panose="020B0502040204020203" pitchFamily="34" charset="0"/>
                  </a:rPr>
                  <a:t>                                                                       (11)</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𝑁𝑏</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𝑃𝑟</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𝑆𝑐</m:t>
                            </m:r>
                          </m:den>
                        </m:f>
                      </m:e>
                    </m:d>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𝐸𝑐𝑃𝑟</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e>
                        </m:d>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𝑁𝑡</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e>
                        </m:d>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𝑀𝑃𝑟𝐸𝑐</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200" dirty="0">
                    <a:solidFill>
                      <a:srgbClr val="000000"/>
                    </a:solidFill>
                    <a:effectLst/>
                    <a:latin typeface="+mn-lt"/>
                    <a:ea typeface="Times New Roman" panose="02020603050405020304" pitchFamily="18" charset="0"/>
                    <a:cs typeface="Gautami" panose="020B0502040204020203" pitchFamily="34" charset="0"/>
                  </a:rPr>
                  <a:t>                                		              (12)</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²</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𝑁𝑡</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𝑁𝑏</m:t>
                        </m:r>
                      </m:den>
                    </m:f>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e>
                        </m:d>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200" dirty="0">
                    <a:solidFill>
                      <a:srgbClr val="000000"/>
                    </a:solidFill>
                    <a:effectLst/>
                    <a:latin typeface="+mn-lt"/>
                    <a:ea typeface="Times New Roman" panose="02020603050405020304" pitchFamily="18" charset="0"/>
                    <a:cs typeface="Gautami" panose="020B0502040204020203" pitchFamily="34" charset="0"/>
                  </a:rPr>
                  <a:t>                                                                                                 		              (13)</a:t>
                </a:r>
              </a:p>
              <a:p>
                <a:pPr algn="just">
                  <a:lnSpc>
                    <a:spcPct val="115000"/>
                  </a:lnSpc>
                  <a:spcAft>
                    <a:spcPts val="800"/>
                  </a:spcAft>
                </a:pP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The corresponding boundary conditions becomes</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𝑉</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𝑆𝑐</m:t>
                        </m:r>
                      </m:den>
                    </m:f>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200" dirty="0">
                    <a:solidFill>
                      <a:srgbClr val="000000"/>
                    </a:solidFill>
                    <a:effectLst/>
                    <a:latin typeface="+mn-lt"/>
                    <a:ea typeface="Times New Roman" panose="02020603050405020304" pitchFamily="18" charset="0"/>
                    <a:cs typeface="Gautami" panose="020B0502040204020203" pitchFamily="34" charset="0"/>
                  </a:rPr>
                  <a:t>             </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𝑁𝑏</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𝑁𝑡</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den>
                        </m:f>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at</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200" dirty="0">
                    <a:solidFill>
                      <a:srgbClr val="000000"/>
                    </a:solidFill>
                    <a:effectLst/>
                    <a:latin typeface="+mn-lt"/>
                    <a:ea typeface="Times New Roman" panose="02020603050405020304" pitchFamily="18" charset="0"/>
                    <a:cs typeface="Gautami" panose="020B0502040204020203" pitchFamily="34" charset="0"/>
                  </a:rPr>
                  <a:t>                                                                     	 	              (14) </a:t>
                </a:r>
                <a:endParaRPr lang="en-IN" sz="1200" dirty="0">
                  <a:effectLst/>
                  <a:latin typeface="+mn-lt"/>
                  <a:ea typeface="Times New Roman" panose="02020603050405020304" pitchFamily="18" charset="0"/>
                  <a:cs typeface="Gautami" panose="020B0502040204020203" pitchFamily="34" charset="0"/>
                </a:endParaRPr>
              </a:p>
            </p:txBody>
          </p:sp>
        </mc:Choice>
        <mc:Fallback xmlns="">
          <p:sp>
            <p:nvSpPr>
              <p:cNvPr id="3" name="TextBox 2">
                <a:extLst>
                  <a:ext uri="{FF2B5EF4-FFF2-40B4-BE49-F238E27FC236}">
                    <a16:creationId xmlns:a16="http://schemas.microsoft.com/office/drawing/2014/main" id="{292B1C0A-4D05-43CF-8705-DC01A15D6241}"/>
                  </a:ext>
                </a:extLst>
              </p:cNvPr>
              <p:cNvSpPr txBox="1">
                <a:spLocks noRot="1" noChangeAspect="1" noMove="1" noResize="1" noEditPoints="1" noAdjustHandles="1" noChangeArrowheads="1" noChangeShapeType="1" noTextEdit="1"/>
              </p:cNvSpPr>
              <p:nvPr/>
            </p:nvSpPr>
            <p:spPr>
              <a:xfrm>
                <a:off x="559398" y="420593"/>
                <a:ext cx="8380207" cy="3817455"/>
              </a:xfrm>
              <a:prstGeom prst="rect">
                <a:avLst/>
              </a:prstGeom>
              <a:blipFill>
                <a:blip r:embed="rId2"/>
                <a:stretch>
                  <a:fillRect l="-73"/>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1E7A43A7-C295-428D-A775-5EF4ABE73FA1}"/>
              </a:ext>
            </a:extLst>
          </p:cNvPr>
          <p:cNvSpPr txBox="1"/>
          <p:nvPr/>
        </p:nvSpPr>
        <p:spPr>
          <a:xfrm>
            <a:off x="4114800" y="2113877"/>
            <a:ext cx="65" cy="215444"/>
          </a:xfrm>
          <a:prstGeom prst="rect">
            <a:avLst/>
          </a:prstGeom>
          <a:noFill/>
        </p:spPr>
        <p:txBody>
          <a:bodyPr wrap="none" lIns="0" tIns="0" rIns="0" bIns="0" rtlCol="0">
            <a:spAutoFit/>
          </a:bodyPr>
          <a:lstStyle/>
          <a:p>
            <a:endParaRPr lang="en-IN" dirty="0"/>
          </a:p>
        </p:txBody>
      </p:sp>
    </p:spTree>
    <p:extLst>
      <p:ext uri="{BB962C8B-B14F-4D97-AF65-F5344CB8AC3E}">
        <p14:creationId xmlns:p14="http://schemas.microsoft.com/office/powerpoint/2010/main" val="2561187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0D2E62-4AD0-4C2D-9BA9-88FD79FBB2A8}"/>
              </a:ext>
            </a:extLst>
          </p:cNvPr>
          <p:cNvSpPr>
            <a:spLocks noGrp="1"/>
          </p:cNvSpPr>
          <p:nvPr>
            <p:ph type="title"/>
          </p:nvPr>
        </p:nvSpPr>
        <p:spPr>
          <a:xfrm>
            <a:off x="729450" y="646800"/>
            <a:ext cx="7688700" cy="535200"/>
          </a:xfrm>
        </p:spPr>
        <p:txBody>
          <a:bodyPr>
            <a:normAutofit/>
          </a:bodyPr>
          <a:lstStyle/>
          <a:p>
            <a:r>
              <a:rPr lang="en-IN" sz="2000" dirty="0"/>
              <a:t>Approximate Analytical Solution </a:t>
            </a:r>
          </a:p>
        </p:txBody>
      </p:sp>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5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F9198A-EE07-4381-A651-8632DFBD7E23}"/>
                  </a:ext>
                </a:extLst>
              </p:cNvPr>
              <p:cNvSpPr txBox="1"/>
              <p:nvPr/>
            </p:nvSpPr>
            <p:spPr>
              <a:xfrm>
                <a:off x="729450" y="1431333"/>
                <a:ext cx="7900416" cy="3434658"/>
              </a:xfrm>
              <a:prstGeom prst="rect">
                <a:avLst/>
              </a:prstGeom>
              <a:noFill/>
            </p:spPr>
            <p:txBody>
              <a:bodyPr wrap="square" rtlCol="0" anchor="ctr">
                <a:spAutoFit/>
              </a:bodyPr>
              <a:lstStyle/>
              <a:p>
                <a:pPr algn="just"/>
                <a:r>
                  <a:rPr lang="en-US" sz="1200" dirty="0">
                    <a:latin typeface="+mn-lt"/>
                  </a:rPr>
                  <a:t>To obtain an analytical solution by homotopic approach, an initial guess of </a:t>
                </a:r>
                <a14:m>
                  <m:oMath xmlns:m="http://schemas.openxmlformats.org/officeDocument/2006/math">
                    <m:sSub>
                      <m:sSubPr>
                        <m:ctrlPr>
                          <a:rPr lang="en-IN" sz="1200" i="1">
                            <a:latin typeface="Cambria Math" panose="02040503050406030204" pitchFamily="18" charset="0"/>
                          </a:rPr>
                        </m:ctrlPr>
                      </m:sSubPr>
                      <m:e>
                        <m:r>
                          <a:rPr lang="en-US" sz="1200" i="1">
                            <a:latin typeface="Cambria Math" panose="02040503050406030204" pitchFamily="18" charset="0"/>
                          </a:rPr>
                          <m:t>𝑈</m:t>
                        </m:r>
                      </m:e>
                      <m:sub>
                        <m:r>
                          <a:rPr lang="en-US" sz="1200" i="1">
                            <a:latin typeface="Cambria Math" panose="02040503050406030204" pitchFamily="18" charset="0"/>
                          </a:rPr>
                          <m:t>0</m:t>
                        </m:r>
                      </m:sub>
                    </m:sSub>
                    <m:d>
                      <m:dPr>
                        <m:ctrlPr>
                          <a:rPr lang="en-IN" sz="1200" i="1">
                            <a:latin typeface="Cambria Math" panose="02040503050406030204" pitchFamily="18" charset="0"/>
                          </a:rPr>
                        </m:ctrlPr>
                      </m:dPr>
                      <m:e>
                        <m:r>
                          <a:rPr lang="en-US" sz="1200" i="1">
                            <a:latin typeface="Cambria Math" panose="02040503050406030204" pitchFamily="18" charset="0"/>
                          </a:rPr>
                          <m:t>𝑌</m:t>
                        </m:r>
                      </m:e>
                    </m:d>
                    <m:r>
                      <a:rPr lang="en-US" sz="1200" i="1">
                        <a:latin typeface="Cambria Math" panose="02040503050406030204" pitchFamily="18" charset="0"/>
                      </a:rPr>
                      <m:t>, </m:t>
                    </m:r>
                    <m:sSub>
                      <m:sSubPr>
                        <m:ctrlPr>
                          <a:rPr lang="en-IN" sz="1200" i="1">
                            <a:latin typeface="Cambria Math" panose="02040503050406030204" pitchFamily="18" charset="0"/>
                          </a:rPr>
                        </m:ctrlPr>
                      </m:sSubPr>
                      <m:e>
                        <m:r>
                          <a:rPr lang="en-US" sz="1200" i="1">
                            <a:latin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r>
                      <a:rPr lang="en-US" sz="1200" i="1">
                        <a:latin typeface="Cambria Math" panose="02040503050406030204" pitchFamily="18" charset="0"/>
                      </a:rPr>
                      <m:t>𝑌</m:t>
                    </m:r>
                    <m:r>
                      <a:rPr lang="en-US" sz="1200" i="1">
                        <a:latin typeface="Cambria Math" panose="02040503050406030204" pitchFamily="18" charset="0"/>
                      </a:rPr>
                      <m:t>)</m:t>
                    </m:r>
                  </m:oMath>
                </a14:m>
                <a:r>
                  <a:rPr lang="en-US" sz="1200" dirty="0">
                    <a:latin typeface="+mn-lt"/>
                  </a:rPr>
                  <a:t> and </a:t>
                </a:r>
                <a14:m>
                  <m:oMath xmlns:m="http://schemas.openxmlformats.org/officeDocument/2006/math">
                    <m:sSub>
                      <m:sSubPr>
                        <m:ctrlPr>
                          <a:rPr lang="en-IN" sz="1200" i="1">
                            <a:latin typeface="Cambria Math" panose="02040503050406030204" pitchFamily="18" charset="0"/>
                          </a:rPr>
                        </m:ctrlPr>
                      </m:sSubPr>
                      <m:e>
                        <m:r>
                          <a:rPr lang="en-US" sz="1200" i="1">
                            <a:latin typeface="Cambria Math" panose="02040503050406030204" pitchFamily="18" charset="0"/>
                          </a:rPr>
                          <m:t>𝜙</m:t>
                        </m:r>
                      </m:e>
                      <m:sub>
                        <m:r>
                          <a:rPr lang="en-US" sz="1200" i="1">
                            <a:latin typeface="Cambria Math" panose="02040503050406030204" pitchFamily="18" charset="0"/>
                          </a:rPr>
                          <m:t>0</m:t>
                        </m:r>
                      </m:sub>
                    </m:sSub>
                    <m:r>
                      <a:rPr lang="en-US" sz="1200" i="1">
                        <a:latin typeface="Cambria Math" panose="02040503050406030204" pitchFamily="18" charset="0"/>
                      </a:rPr>
                      <m:t>(</m:t>
                    </m:r>
                    <m:r>
                      <a:rPr lang="en-US" sz="1200" i="1">
                        <a:latin typeface="Cambria Math" panose="02040503050406030204" pitchFamily="18" charset="0"/>
                      </a:rPr>
                      <m:t>𝑌</m:t>
                    </m:r>
                    <m:r>
                      <a:rPr lang="en-US" sz="1200" i="1">
                        <a:latin typeface="Cambria Math" panose="02040503050406030204" pitchFamily="18" charset="0"/>
                      </a:rPr>
                      <m:t>)</m:t>
                    </m:r>
                  </m:oMath>
                </a14:m>
                <a:r>
                  <a:rPr lang="en-US" sz="1200" dirty="0">
                    <a:latin typeface="+mn-lt"/>
                  </a:rPr>
                  <a:t> with the linear operator </a:t>
                </a:r>
                <a14:m>
                  <m:oMath xmlns:m="http://schemas.openxmlformats.org/officeDocument/2006/math">
                    <m:sSub>
                      <m:sSubPr>
                        <m:ctrlPr>
                          <a:rPr lang="en-IN"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𝑈</m:t>
                        </m:r>
                      </m:sub>
                    </m:sSub>
                    <m:r>
                      <a:rPr lang="en-US" sz="1200" i="1">
                        <a:latin typeface="Cambria Math" panose="02040503050406030204" pitchFamily="18" charset="0"/>
                      </a:rPr>
                      <m:t> , </m:t>
                    </m:r>
                    <m:sSub>
                      <m:sSubPr>
                        <m:ctrlPr>
                          <a:rPr lang="en-IN"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𝜃</m:t>
                        </m:r>
                      </m:sub>
                    </m:sSub>
                  </m:oMath>
                </a14:m>
                <a:r>
                  <a:rPr lang="en-US" sz="1200" dirty="0">
                    <a:latin typeface="+mn-lt"/>
                  </a:rPr>
                  <a:t> and </a:t>
                </a:r>
                <a14:m>
                  <m:oMath xmlns:m="http://schemas.openxmlformats.org/officeDocument/2006/math">
                    <m:sSub>
                      <m:sSubPr>
                        <m:ctrlPr>
                          <a:rPr lang="en-IN"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𝜙</m:t>
                        </m:r>
                      </m:sub>
                    </m:sSub>
                  </m:oMath>
                </a14:m>
                <a:r>
                  <a:rPr lang="en-US" sz="1200" dirty="0">
                    <a:latin typeface="+mn-lt"/>
                  </a:rPr>
                  <a:t> for the velocity </a:t>
                </a:r>
                <a14:m>
                  <m:oMath xmlns:m="http://schemas.openxmlformats.org/officeDocument/2006/math">
                    <m:r>
                      <a:rPr lang="en-US" sz="1200" i="1">
                        <a:latin typeface="Cambria Math" panose="02040503050406030204" pitchFamily="18" charset="0"/>
                      </a:rPr>
                      <m:t>𝑈</m:t>
                    </m:r>
                    <m:r>
                      <a:rPr lang="en-US" sz="1200" i="1">
                        <a:latin typeface="Cambria Math" panose="02040503050406030204" pitchFamily="18" charset="0"/>
                      </a:rPr>
                      <m:t>(</m:t>
                    </m:r>
                    <m:r>
                      <a:rPr lang="en-US" sz="1200" i="1">
                        <a:latin typeface="Cambria Math" panose="02040503050406030204" pitchFamily="18" charset="0"/>
                      </a:rPr>
                      <m:t>𝑌</m:t>
                    </m:r>
                    <m:r>
                      <a:rPr lang="en-US" sz="1200" i="1">
                        <a:latin typeface="Cambria Math" panose="02040503050406030204" pitchFamily="18" charset="0"/>
                      </a:rPr>
                      <m:t>)</m:t>
                    </m:r>
                  </m:oMath>
                </a14:m>
                <a:r>
                  <a:rPr lang="en-US" sz="1200" dirty="0">
                    <a:latin typeface="+mn-lt"/>
                  </a:rPr>
                  <a:t>, temperature </a:t>
                </a:r>
                <a14:m>
                  <m:oMath xmlns:m="http://schemas.openxmlformats.org/officeDocument/2006/math">
                    <m:r>
                      <a:rPr lang="en-US" sz="1200" i="1">
                        <a:latin typeface="Cambria Math" panose="02040503050406030204" pitchFamily="18" charset="0"/>
                      </a:rPr>
                      <m:t>𝜃</m:t>
                    </m:r>
                    <m:r>
                      <a:rPr lang="en-US" sz="1200" i="1">
                        <a:latin typeface="Cambria Math" panose="02040503050406030204" pitchFamily="18" charset="0"/>
                      </a:rPr>
                      <m:t>(</m:t>
                    </m:r>
                    <m:r>
                      <a:rPr lang="en-US" sz="1200" i="1">
                        <a:latin typeface="Cambria Math" panose="02040503050406030204" pitchFamily="18" charset="0"/>
                      </a:rPr>
                      <m:t>𝑌</m:t>
                    </m:r>
                    <m:r>
                      <a:rPr lang="en-US" sz="1200" i="1">
                        <a:latin typeface="Cambria Math" panose="02040503050406030204" pitchFamily="18" charset="0"/>
                      </a:rPr>
                      <m:t>)</m:t>
                    </m:r>
                  </m:oMath>
                </a14:m>
                <a:r>
                  <a:rPr lang="en-US" sz="1200" dirty="0">
                    <a:latin typeface="+mn-lt"/>
                  </a:rPr>
                  <a:t> and nanoparticle volume fraction </a:t>
                </a:r>
                <a14:m>
                  <m:oMath xmlns:m="http://schemas.openxmlformats.org/officeDocument/2006/math">
                    <m:r>
                      <a:rPr lang="en-US" sz="1200" i="1">
                        <a:latin typeface="Cambria Math" panose="02040503050406030204" pitchFamily="18" charset="0"/>
                      </a:rPr>
                      <m:t>𝜙</m:t>
                    </m:r>
                    <m:r>
                      <a:rPr lang="en-US" sz="1200" i="1">
                        <a:latin typeface="Cambria Math" panose="02040503050406030204" pitchFamily="18" charset="0"/>
                      </a:rPr>
                      <m:t>(</m:t>
                    </m:r>
                    <m:r>
                      <a:rPr lang="en-US" sz="1200" i="1">
                        <a:latin typeface="Cambria Math" panose="02040503050406030204" pitchFamily="18" charset="0"/>
                      </a:rPr>
                      <m:t>𝑌</m:t>
                    </m:r>
                    <m:r>
                      <a:rPr lang="en-US" sz="1200" i="1">
                        <a:latin typeface="Cambria Math" panose="02040503050406030204" pitchFamily="18" charset="0"/>
                      </a:rPr>
                      <m:t>)</m:t>
                    </m:r>
                  </m:oMath>
                </a14:m>
                <a:r>
                  <a:rPr lang="en-US" sz="1200" dirty="0">
                    <a:latin typeface="+mn-lt"/>
                  </a:rPr>
                  <a:t> can be chosen by higher differential mapping.</a:t>
                </a:r>
              </a:p>
              <a:p>
                <a:pPr algn="just">
                  <a:lnSpc>
                    <a:spcPct val="115000"/>
                  </a:lnSpc>
                  <a:spcAft>
                    <a:spcPts val="800"/>
                  </a:spcAft>
                </a:pPr>
                <a14:m>
                  <m:oMath xmlns:m="http://schemas.openxmlformats.org/officeDocument/2006/math">
                    <m:sSub>
                      <m:sSubPr>
                        <m:ctrlPr>
                          <a:rPr lang="en-IN" sz="12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U</m:t>
                        </m:r>
                      </m:e>
                      <m:sub>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(15a)</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d>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(15b)</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d>
                    <m:r>
                      <a:rPr lang="en-US" sz="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𝑏𝑁𝑏</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d>
                        <m:d>
                          <m:d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𝑁𝑡</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𝑁𝑏</m:t>
                        </m:r>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(15c)</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14:m>
                  <m:oMath xmlns:m="http://schemas.openxmlformats.org/officeDocument/2006/math">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𝜃</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𝑈</m:t>
                        </m:r>
                      </m:sub>
                    </m:s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sSup>
                          <m:sSupPr>
                            <m:ctrlPr>
                              <a:rPr lang="en-IN"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1200" dirty="0">
                    <a:solidFill>
                      <a:srgbClr val="000000"/>
                    </a:solidFill>
                    <a:effectLst/>
                    <a:latin typeface="+mn-lt"/>
                    <a:ea typeface="Times New Roman" panose="02020603050405020304" pitchFamily="18" charset="0"/>
                    <a:cs typeface="Gautami" panose="020B0502040204020203" pitchFamily="34" charset="0"/>
                  </a:rPr>
                  <a:t>                                                                                                 		(16)</a:t>
                </a:r>
                <a:endParaRPr lang="en-IN" sz="1200" dirty="0">
                  <a:effectLst/>
                  <a:latin typeface="+mn-lt"/>
                  <a:ea typeface="Times New Roman" panose="02020603050405020304" pitchFamily="18" charset="0"/>
                  <a:cs typeface="Gautami" panose="020B0502040204020203" pitchFamily="34" charset="0"/>
                </a:endParaRPr>
              </a:p>
              <a:p>
                <a:pPr algn="just">
                  <a:lnSpc>
                    <a:spcPct val="115000"/>
                  </a:lnSpc>
                  <a:spcAft>
                    <a:spcPts val="800"/>
                  </a:spcAft>
                </a:pPr>
                <a:r>
                  <a:rPr lang="en-US" sz="1200" dirty="0">
                    <a:solidFill>
                      <a:srgbClr val="000000"/>
                    </a:solidFill>
                    <a:effectLst/>
                    <a:latin typeface="+mn-lt"/>
                    <a:ea typeface="Times New Roman" panose="02020603050405020304" pitchFamily="18" charset="0"/>
                    <a:cs typeface="Gautami" panose="020B0502040204020203" pitchFamily="34" charset="0"/>
                  </a:rPr>
                  <a:t> </a:t>
                </a:r>
                <a:endParaRPr lang="en-IN" sz="1200" dirty="0">
                  <a:effectLst/>
                  <a:latin typeface="+mn-lt"/>
                  <a:ea typeface="Times New Roman" panose="02020603050405020304" pitchFamily="18" charset="0"/>
                  <a:cs typeface="Gautami" panose="020B0502040204020203" pitchFamily="34" charset="0"/>
                </a:endParaRPr>
              </a:p>
              <a:p>
                <a:pPr algn="just"/>
                <a:endParaRPr lang="en-US" sz="1200" dirty="0">
                  <a:latin typeface="+mn-lt"/>
                </a:endParaRPr>
              </a:p>
              <a:p>
                <a:pPr algn="just"/>
                <a:endParaRPr lang="en-US" sz="1200" dirty="0">
                  <a:latin typeface="+mn-lt"/>
                </a:endParaRPr>
              </a:p>
              <a:p>
                <a:pPr algn="just"/>
                <a:endParaRPr lang="en-US" sz="1200" dirty="0">
                  <a:latin typeface="+mn-lt"/>
                </a:endParaRPr>
              </a:p>
              <a:p>
                <a:pPr algn="just"/>
                <a:endParaRPr lang="en-US" sz="1200" dirty="0">
                  <a:latin typeface="+mn-lt"/>
                </a:endParaRPr>
              </a:p>
            </p:txBody>
          </p:sp>
        </mc:Choice>
        <mc:Fallback xmlns="">
          <p:sp>
            <p:nvSpPr>
              <p:cNvPr id="18" name="TextBox 17">
                <a:extLst>
                  <a:ext uri="{FF2B5EF4-FFF2-40B4-BE49-F238E27FC236}">
                    <a16:creationId xmlns:a16="http://schemas.microsoft.com/office/drawing/2014/main" id="{A8F9198A-EE07-4381-A651-8632DFBD7E23}"/>
                  </a:ext>
                </a:extLst>
              </p:cNvPr>
              <p:cNvSpPr txBox="1">
                <a:spLocks noRot="1" noChangeAspect="1" noMove="1" noResize="1" noEditPoints="1" noAdjustHandles="1" noChangeArrowheads="1" noChangeShapeType="1" noTextEdit="1"/>
              </p:cNvSpPr>
              <p:nvPr/>
            </p:nvSpPr>
            <p:spPr>
              <a:xfrm>
                <a:off x="729450" y="1431333"/>
                <a:ext cx="7900416" cy="3434658"/>
              </a:xfrm>
              <a:prstGeom prst="rect">
                <a:avLst/>
              </a:prstGeom>
              <a:blipFill>
                <a:blip r:embed="rId2"/>
                <a:stretch>
                  <a:fillRect l="-77"/>
                </a:stretch>
              </a:blipFill>
            </p:spPr>
            <p:txBody>
              <a:bodyPr/>
              <a:lstStyle/>
              <a:p>
                <a:r>
                  <a:rPr lang="en-IN">
                    <a:noFill/>
                  </a:rPr>
                  <a:t> </a:t>
                </a:r>
              </a:p>
            </p:txBody>
          </p:sp>
        </mc:Fallback>
      </mc:AlternateContent>
    </p:spTree>
    <p:extLst>
      <p:ext uri="{BB962C8B-B14F-4D97-AF65-F5344CB8AC3E}">
        <p14:creationId xmlns:p14="http://schemas.microsoft.com/office/powerpoint/2010/main" val="2659349070"/>
      </p:ext>
    </p:extLst>
  </p:cSld>
  <p:clrMapOvr>
    <a:masterClrMapping/>
  </p:clrMapOvr>
</p:sld>
</file>

<file path=ppt/theme/theme1.xml><?xml version="1.0" encoding="utf-8"?>
<a:theme xmlns:a="http://schemas.openxmlformats.org/drawingml/2006/main" name="Streamline">
  <a:themeElements>
    <a:clrScheme name="Custom 1">
      <a:dk1>
        <a:srgbClr val="1A9988"/>
      </a:dk1>
      <a:lt1>
        <a:srgbClr val="FFFFFF"/>
      </a:lt1>
      <a:dk2>
        <a:srgbClr val="1A1A1A"/>
      </a:dk2>
      <a:lt2>
        <a:srgbClr val="1A9988"/>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3316</Words>
  <Application>Microsoft Office PowerPoint</Application>
  <PresentationFormat>On-screen Show (16:9)</PresentationFormat>
  <Paragraphs>255</Paragraphs>
  <Slides>32</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Cambria Math</vt:lpstr>
      <vt:lpstr>Lato</vt:lpstr>
      <vt:lpstr>Raleway</vt:lpstr>
      <vt:lpstr>Roboto</vt:lpstr>
      <vt:lpstr>Times New Roman</vt:lpstr>
      <vt:lpstr>Wingdings</vt:lpstr>
      <vt:lpstr>Streamline</vt:lpstr>
      <vt:lpstr>Convective radiative plane Poiseuille flow of shear-thinning fluid through porous medium :  An Application of Stefan Blowing</vt:lpstr>
      <vt:lpstr>Introduction</vt:lpstr>
      <vt:lpstr>Shear Thinning Fluid</vt:lpstr>
      <vt:lpstr>Problem Formulation </vt:lpstr>
      <vt:lpstr>Governing equations</vt:lpstr>
      <vt:lpstr>PowerPoint Presentation</vt:lpstr>
      <vt:lpstr>PowerPoint Presentation</vt:lpstr>
      <vt:lpstr>PowerPoint Presentation</vt:lpstr>
      <vt:lpstr>Approximate Analytical Solution </vt:lpstr>
      <vt:lpstr>PowerPoint Presentation</vt:lpstr>
      <vt:lpstr>PowerPoint Presentation</vt:lpstr>
      <vt:lpstr>Results </vt:lpstr>
      <vt:lpstr>PowerPoint Presentation</vt:lpstr>
      <vt:lpstr>PowerPoint Presentation</vt:lpstr>
      <vt:lpstr>PowerPoint Presentation</vt:lpstr>
      <vt:lpstr>PowerPoint Presentation</vt:lpstr>
      <vt:lpstr>PowerPoint Presentation</vt:lpstr>
      <vt:lpstr>Conclusions </vt:lpstr>
      <vt:lpstr>Analytical Solution for Heat Transfer in Electroosmotic Flow of a Powell Eyring Fluid in a Wavy Microchannel</vt:lpstr>
      <vt:lpstr>Introduction</vt:lpstr>
      <vt:lpstr>Problem Formulation </vt:lpstr>
      <vt:lpstr>Governing equations</vt:lpstr>
      <vt:lpstr>PowerPoint Presentation</vt:lpstr>
      <vt:lpstr>PowerPoint Presentation</vt:lpstr>
      <vt:lpstr>PowerPoint Presentation</vt:lpstr>
      <vt:lpstr>PowerPoint Presentation</vt:lpstr>
      <vt:lpstr>PowerPoint Presentation</vt:lpstr>
      <vt:lpstr>PowerPoint Presentation</vt:lpstr>
      <vt:lpstr>Solution Methodology</vt:lpstr>
      <vt:lpstr>PowerPoint Presentation</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cp:lastModifiedBy>Ravi Kiran</cp:lastModifiedBy>
  <cp:revision>25</cp:revision>
  <dcterms:modified xsi:type="dcterms:W3CDTF">2022-05-01T09:53:56Z</dcterms:modified>
</cp:coreProperties>
</file>