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65" r:id="rId13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2800" b="1" dirty="0">
                <a:solidFill>
                  <a:schemeClr val="bg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Analytical Solution for Heat Transfer in Electroosmotic Flow of a Powell Eyring Fluid in a Wavy Microchannel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5515225" y="3295025"/>
            <a:ext cx="2360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Vikash Nirwan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Chammandi Ravi Kiran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073F9-25AC-4724-9345-50BE281D1AF2}"/>
                  </a:ext>
                </a:extLst>
              </p:cNvPr>
              <p:cNvSpPr txBox="1"/>
              <p:nvPr/>
            </p:nvSpPr>
            <p:spPr>
              <a:xfrm>
                <a:off x="417285" y="922365"/>
                <a:ext cx="8726715" cy="383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Equation after eliminating pressure is a nonlinear PDE, and its closed form solution is not possible. Therefore, it can be solved analytically by perturbation technique about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parameter, by expanding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𝑑𝑝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m:rPr>
                        <m:nor/>
                      </m:rPr>
                      <a: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the following forms 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IN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sSup>
                      <m:sSup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</m:d>
                      </m:e>
                      <m:sup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</a:t>
                </a:r>
                <a:endParaRPr lang="en-IN" sz="16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n-IN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sSup>
                      <m:sSup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						      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𝑅𝑑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sSup>
                      <m:sSup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endParaRPr lang="en-IN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</m:t>
                    </m:r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073F9-25AC-4724-9345-50BE281D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5" y="922365"/>
                <a:ext cx="8726715" cy="3837141"/>
              </a:xfrm>
              <a:prstGeom prst="rect">
                <a:avLst/>
              </a:prstGeom>
              <a:blipFill>
                <a:blip r:embed="rId2"/>
                <a:stretch>
                  <a:fillRect l="-349" t="-476" r="-349" b="-6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20219E1-819D-0E21-3350-1D135DAA720D}"/>
              </a:ext>
            </a:extLst>
          </p:cNvPr>
          <p:cNvSpPr txBox="1"/>
          <p:nvPr/>
        </p:nvSpPr>
        <p:spPr>
          <a:xfrm>
            <a:off x="401444" y="81776"/>
            <a:ext cx="630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 Methodology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8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BA16-EF68-414C-89D5-EF584E4B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AE61E-55A0-4F3D-B1ED-6F14E6A97972}"/>
              </a:ext>
            </a:extLst>
          </p:cNvPr>
          <p:cNvSpPr txBox="1"/>
          <p:nvPr/>
        </p:nvSpPr>
        <p:spPr>
          <a:xfrm>
            <a:off x="98250" y="849086"/>
            <a:ext cx="8878836" cy="175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Results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Conclusions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Future Work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Gautam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81275" y="20097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investigate the heat and transport characteristics of electroosmotic flow augmented with peristaltic transport of incompressible Powell-Eyring fluid through a wavy microchannel. In order to determine the energy distribution, viscous dissipation is reckoned. Debye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Hückel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linearization and long wavelength assumptions are adopted. Resulting non-linear problem is solved by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homotopy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perturbation method (HPM), to examine the distribution and variation in velocity, temperature, and volumetric flow rate within the Powell-Eyring fluid flow pattern through perturbation technique. This model is also suitable for a wide range of biological microfluidic applications and variation in velocity, temperature, and volumetric flow rate within the Powell-Eyring fluid flow pattern.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6" name="Google Shape;86;p16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40650" y="1506424"/>
                <a:ext cx="8709900" cy="36370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a two-dimensional peristaltic flow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IN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an incompressible Powell Eyring fluid through a way micro-channel as shown in fig. 1. 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IN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IN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IN" dirty="0"/>
                  <a:t>                                                                    Fig. 1. Problem Configuration</a:t>
                </a:r>
                <a:endParaRPr dirty="0"/>
              </a:p>
            </p:txBody>
          </p:sp>
        </mc:Choice>
        <mc:Fallback>
          <p:sp>
            <p:nvSpPr>
              <p:cNvPr id="86" name="Google Shape;8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40650" y="1506424"/>
                <a:ext cx="8709900" cy="3637075"/>
              </a:xfrm>
              <a:prstGeom prst="rect">
                <a:avLst/>
              </a:prstGeo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2832325" y="2515100"/>
            <a:ext cx="1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3287F0-F77C-8599-685B-158D3D26A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44" y="2445834"/>
            <a:ext cx="4154195" cy="224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Governing equations used to solve the problem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Google Shape;100;p1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844174"/>
                <a:ext cx="8222100" cy="41590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governing equations for mass, momentum and energy in laboratory frame are:   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Continuity equation: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Momentum equation in x-direction: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acc>
                          </m:den>
                        </m:f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den>
                        </m:f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num>
                      <m:den>
                        <m:r>
                          <a:rPr lang="en-I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sub>
                            </m:sSub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den>
                        </m:f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sub>
                            </m:sSub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114300" indent="0"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Momentum equation in y-direction: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acc>
                          </m:den>
                        </m:f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den>
                        </m:f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num>
                      <m:den>
                        <m:r>
                          <a:rPr lang="en-I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sub>
                            </m:sSub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den>
                        </m:f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sub>
                            </m:sSub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den>
                        </m:f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800" dirty="0">
                  <a:effectLst/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sz="1800" dirty="0">
                  <a:effectLst/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sz="1800" dirty="0">
                  <a:effectLst/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00" name="Google Shape;10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844174"/>
                <a:ext cx="8222100" cy="4159005"/>
              </a:xfrm>
              <a:prstGeom prst="rect">
                <a:avLst/>
              </a:prstGeom>
              <a:blipFill>
                <a:blip r:embed="rId3"/>
                <a:stretch>
                  <a:fillRect r="-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Google Shape;107;p19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98250" y="885370"/>
                <a:ext cx="8704664" cy="4158343"/>
              </a:xfrm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Energy equation: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acc>
                          </m:den>
                        </m:f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den>
                        </m:f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</m:acc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den>
                        </m:f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sub>
                            </m:sSub>
                          </m:e>
                        </m:d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I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I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Stress tensor for Powell Eyring fluid is given by ,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sinh</m:t>
                        </m:r>
                      </m:e>
                      <m:sup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den>
                        </m:f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I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114300" indent="0"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velocity components along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direction respectively. Similarly,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IN" sz="18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 &amp; C 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represents the density of the fluid, electrical charge density, axial electric field, pressure, temperature, thermal conductivity of the fluid, Cauchy stress tensor, coefficient of viscosity and material fluid parameters respectively. </a:t>
                </a:r>
              </a:p>
              <a:p>
                <a:pPr marL="114300" indent="0">
                  <a:buNone/>
                </a:pPr>
                <a:endParaRPr lang="en-IN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shift from laboratory frame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wave frame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we define the translational transformation as :</a:t>
                </a:r>
              </a:p>
              <a:p>
                <a:pPr marL="1143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&amp;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</m:e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&amp;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acc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eqAr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107" name="Google Shape;10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98250" y="885370"/>
                <a:ext cx="8704664" cy="4158343"/>
              </a:xfrm>
              <a:blipFill>
                <a:blip r:embed="rId3"/>
                <a:stretch>
                  <a:fillRect t="-733" r="-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0"/>
          <p:cNvCxnSpPr/>
          <p:nvPr/>
        </p:nvCxnSpPr>
        <p:spPr>
          <a:xfrm>
            <a:off x="4077836" y="4950371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B3BA1A-E956-4A37-BA8A-B19774B19F2D}"/>
                  </a:ext>
                </a:extLst>
              </p:cNvPr>
              <p:cNvSpPr txBox="1"/>
              <p:nvPr/>
            </p:nvSpPr>
            <p:spPr>
              <a:xfrm>
                <a:off x="616859" y="923075"/>
                <a:ext cx="7307942" cy="400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Defining some non-dimensionless quantities 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2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IN" sz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acc>
                            <m:accPr>
                              <m:chr m:val="̅"/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acc>
                        </m:num>
                        <m:den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acc>
                        </m:num>
                        <m:den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IN" sz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IN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r>
                        <a:rPr lang="en-IN" sz="1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,</m:t>
                      </m:r>
                    </m:oMath>
                  </m:oMathPara>
                </a14:m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𝑎𝑣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̅"/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</m:acc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𝐻𝑆</m:t>
                        </m:r>
                      </m:sub>
                    </m:sSub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𝑃𝑒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</m:t>
                    </m:r>
                  </m:oMath>
                </a14:m>
                <a:r>
                  <a:rPr lang="en-I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𝐵𝑟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𝐸𝑐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Ψ</m:t>
                        </m:r>
                      </m:num>
                      <m:den>
                        <m:r>
                          <a:rPr lang="en-IN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Ψ</m:t>
                        </m:r>
                      </m:num>
                      <m:den>
                        <m:r>
                          <a:rPr lang="en-IN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𝑎𝐵𝐶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</m:t>
                    </m:r>
                  </m:oMath>
                </a14:m>
                <a:r>
                  <a:rPr lang="en-I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𝐵𝐶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𝑅𝑒</m:t>
                        </m:r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IN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Here, x &amp; y are the non-dimensional axial coordinate &amp; transverse coordinate, h is the non-dimensional transverse wall’s vibration,</a:t>
                </a:r>
                <a:r>
                  <a:rPr lang="en-IN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IN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non-dimensional wave amplitude,</a:t>
                </a:r>
                <a:r>
                  <a:rPr lang="en-IN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IN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non-dimensional pressure,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electroosmotic parameter, α is peristaltic wave number,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characteristic thickness of EDL/Debye length,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𝐻𝑆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Helmholtz–</a:t>
                </a:r>
                <a:r>
                  <a:rPr lang="en-IN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Smoluchowski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velocity,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Ψ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non-dimensional stream function,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𝑃𝑒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Peclet number,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Reynolds number,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𝐵𝑟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Brinkman number,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Prandtl number,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𝐸𝑐</m:t>
                    </m:r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Eckert number,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IN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dimensionless volume flow rate.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B3BA1A-E956-4A37-BA8A-B19774B19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9" y="923075"/>
                <a:ext cx="7307942" cy="4008020"/>
              </a:xfrm>
              <a:prstGeom prst="rect">
                <a:avLst/>
              </a:prstGeom>
              <a:blipFill>
                <a:blip r:embed="rId3"/>
                <a:stretch>
                  <a:fillRect l="-250" t="-304" r="-250" b="-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3EF485-1143-7DB3-0D8D-351518797B62}"/>
              </a:ext>
            </a:extLst>
          </p:cNvPr>
          <p:cNvSpPr txBox="1"/>
          <p:nvPr/>
        </p:nvSpPr>
        <p:spPr>
          <a:xfrm>
            <a:off x="408703" y="193128"/>
            <a:ext cx="573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Non </a:t>
            </a:r>
            <a:r>
              <a:rPr lang="en-IN" sz="1800" dirty="0" err="1">
                <a:solidFill>
                  <a:schemeClr val="bg1"/>
                </a:solidFill>
              </a:rPr>
              <a:t>dimensionilizing</a:t>
            </a:r>
            <a:r>
              <a:rPr lang="en-IN" sz="1800" dirty="0">
                <a:solidFill>
                  <a:schemeClr val="bg1"/>
                </a:solidFill>
              </a:rPr>
              <a:t> the governing equations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7B746-CC59-448C-AAAC-D6A824F7FCEE}"/>
                  </a:ext>
                </a:extLst>
              </p:cNvPr>
              <p:cNvSpPr txBox="1"/>
              <p:nvPr/>
            </p:nvSpPr>
            <p:spPr>
              <a:xfrm>
                <a:off x="534904" y="92927"/>
                <a:ext cx="7895771" cy="752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Assuming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den>
                        </m:f>
                        <m:f>
                          <m:f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IN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IN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&lt;&lt;1,</m:t>
                    </m:r>
                  </m:oMath>
                </a14:m>
                <a:r>
                  <a:rPr lang="en-IN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second term of stress tensor can be expanded as,</a:t>
                </a:r>
                <a:r>
                  <a:rPr lang="en-IN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f>
                      <m:f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IN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den>
                    </m:f>
                    <m:d>
                      <m:d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IN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IN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IN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IN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IN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IN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en-IN" sz="16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Using the above non-dimensional quantities and the above assumption we can get dimension-less form of equations as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d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Ψ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Ψ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𝐻𝑆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:endParaRPr lang="en-IN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     </a:t>
                </a:r>
                <a:endParaRPr lang="en-IN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𝐵𝑟</m:t>
                    </m:r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𝑅𝐵𝑟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algn="ctr"/>
                <a:endParaRPr lang="en-IN" dirty="0">
                  <a:solidFill>
                    <a:schemeClr val="bg1"/>
                  </a:solidFill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After cross differentiation and eliminating pressure terms we get,</a:t>
                </a:r>
                <a:endParaRPr lang="en-IN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𝑅𝑒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d>
                    <m:f>
                      <m:f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𝐻𝑆</m:t>
                        </m:r>
                      </m:sub>
                    </m:sSub>
                    <m:f>
                      <m:fPr>
                        <m:ctrlPr>
                          <a:rPr lang="en-IN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sz="1200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7B746-CC59-448C-AAAC-D6A824F7F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04" y="92927"/>
                <a:ext cx="7895771" cy="7522252"/>
              </a:xfrm>
              <a:prstGeom prst="rect">
                <a:avLst/>
              </a:prstGeom>
              <a:blipFill>
                <a:blip r:embed="rId3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094188-80FC-49F3-A04D-1165D7D24DDC}"/>
                  </a:ext>
                </a:extLst>
              </p:cNvPr>
              <p:cNvSpPr txBox="1"/>
              <p:nvPr/>
            </p:nvSpPr>
            <p:spPr>
              <a:xfrm>
                <a:off x="500743" y="297543"/>
                <a:ext cx="8186057" cy="8313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electric potential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distribution within a microchannel is given by Poisson-Boltzmann equation :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</m:acc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nor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represents permittivity of free space, total charge density and relative permittivity of the medium. For electrolyte symmetry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assumption, total charge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taken: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                          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the cations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anions</m:t>
                    </m:r>
                    <m:r>
                      <m:rPr>
                        <m:nor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be described by number density of Poisson equation: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±</m:t>
                        </m:r>
                      </m:sup>
                    </m:sSup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±</m:t>
                            </m:r>
                            <m:f>
                              <m:f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𝑎𝑣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̅"/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</m:d>
                      </m:sup>
                    </m:sSup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non-dimensional equations are,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num>
                      <m:den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bSup>
                      <m:sSubSup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</a:t>
                </a: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                          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</m:sup>
                    </m:sSup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∓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IN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IN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094188-80FC-49F3-A04D-1165D7D2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97543"/>
                <a:ext cx="8186057" cy="8313623"/>
              </a:xfrm>
              <a:prstGeom prst="rect">
                <a:avLst/>
              </a:prstGeom>
              <a:blipFill>
                <a:blip r:embed="rId2"/>
                <a:stretch>
                  <a:fillRect l="-223" t="-147" r="-2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27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083BD2-5AB3-43E7-9552-BD95770EF079}"/>
                  </a:ext>
                </a:extLst>
              </p:cNvPr>
              <p:cNvSpPr txBox="1"/>
              <p:nvPr/>
            </p:nvSpPr>
            <p:spPr>
              <a:xfrm>
                <a:off x="98250" y="783771"/>
                <a:ext cx="8743421" cy="5460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Debye-</a:t>
                </a:r>
                <a:r>
                  <a:rPr lang="en-IN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en-IN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IN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ckel</a:t>
                </a:r>
                <a:r>
                  <a:rPr lang="en-I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linearization approximation  i.e., </a:t>
                </a:r>
                <a:r>
                  <a:rPr lang="en-IN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</m:oMath>
                </a14:m>
                <a:r>
                  <a:rPr lang="en-I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</m:oMath>
                </a14:m>
                <a:r>
                  <a:rPr lang="en-I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above equation becomes,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							           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Whereas the analytical solution of electrical potential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given by,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          </m:t>
                    </m:r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Gautami" panose="020B0502040204020203" pitchFamily="34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Gautami" panose="020B0502040204020203" pitchFamily="34" charset="0"/>
                  </a:rPr>
                  <a:t> 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Gautami" panose="020B0502040204020203" pitchFamily="34" charset="0"/>
                  </a:rPr>
                  <a:t> </a:t>
                </a:r>
              </a:p>
              <a:p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Gautami" panose="020B0502040204020203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083BD2-5AB3-43E7-9552-BD95770E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0" y="783771"/>
                <a:ext cx="8743421" cy="5460021"/>
              </a:xfrm>
              <a:prstGeom prst="rect">
                <a:avLst/>
              </a:prstGeom>
              <a:blipFill>
                <a:blip r:embed="rId2"/>
                <a:stretch>
                  <a:fillRect l="-209" t="-2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34907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943</Words>
  <Application>Microsoft Office PowerPoint</Application>
  <PresentationFormat>On-screen Show (16:9)</PresentationFormat>
  <Paragraphs>121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Cambria Math</vt:lpstr>
      <vt:lpstr>Arial</vt:lpstr>
      <vt:lpstr>Aharoni</vt:lpstr>
      <vt:lpstr>Calibri</vt:lpstr>
      <vt:lpstr>Roboto</vt:lpstr>
      <vt:lpstr>Material</vt:lpstr>
      <vt:lpstr>Analytical Solution for Heat Transfer in Electroosmotic Flow of a Powell Eyring Fluid in a Wavy Microchannel </vt:lpstr>
      <vt:lpstr>Abstract</vt:lpstr>
      <vt:lpstr>Problem Formulation </vt:lpstr>
      <vt:lpstr>                                   Governing equations used to solve 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Sensor for        diagnosis of Vitamin-D</dc:title>
  <cp:lastModifiedBy>Vikash Nirwan</cp:lastModifiedBy>
  <cp:revision>2</cp:revision>
  <dcterms:modified xsi:type="dcterms:W3CDTF">2022-04-30T14:47:44Z</dcterms:modified>
</cp:coreProperties>
</file>