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88" r:id="rId4"/>
    <p:sldId id="289" r:id="rId5"/>
    <p:sldId id="291" r:id="rId6"/>
    <p:sldId id="258" r:id="rId7"/>
    <p:sldId id="259" r:id="rId8"/>
    <p:sldId id="260" r:id="rId9"/>
    <p:sldId id="261" r:id="rId10"/>
    <p:sldId id="262" r:id="rId11"/>
    <p:sldId id="271" r:id="rId12"/>
    <p:sldId id="272" r:id="rId13"/>
    <p:sldId id="279" r:id="rId14"/>
    <p:sldId id="273" r:id="rId15"/>
    <p:sldId id="278" r:id="rId16"/>
    <p:sldId id="277" r:id="rId17"/>
    <p:sldId id="276" r:id="rId18"/>
    <p:sldId id="282" r:id="rId19"/>
    <p:sldId id="275" r:id="rId20"/>
    <p:sldId id="281" r:id="rId21"/>
    <p:sldId id="280" r:id="rId22"/>
    <p:sldId id="274" r:id="rId23"/>
    <p:sldId id="283" r:id="rId24"/>
    <p:sldId id="285" r:id="rId25"/>
    <p:sldId id="284" r:id="rId26"/>
    <p:sldId id="267" r:id="rId27"/>
    <p:sldId id="286" r:id="rId28"/>
    <p:sldId id="290" r:id="rId29"/>
    <p:sldId id="292" r:id="rId30"/>
    <p:sldId id="294" r:id="rId31"/>
    <p:sldId id="293" r:id="rId32"/>
    <p:sldId id="268" r:id="rId33"/>
    <p:sldId id="295" r:id="rId34"/>
    <p:sldId id="266" r:id="rId35"/>
    <p:sldId id="265" r:id="rId36"/>
    <p:sldId id="299" r:id="rId37"/>
    <p:sldId id="264" r:id="rId38"/>
    <p:sldId id="29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1524000"/>
            <a:ext cx="7620000" cy="1752600"/>
          </a:xfrm>
        </p:spPr>
        <p:txBody>
          <a:bodyPr>
            <a:noAutofit/>
          </a:bodyPr>
          <a:lstStyle/>
          <a:p>
            <a:r>
              <a:rPr lang="en-US" sz="8000" b="1" dirty="0" smtClean="0">
                <a:solidFill>
                  <a:srgbClr val="002060"/>
                </a:solidFill>
                <a:latin typeface="+mj-lt"/>
              </a:rPr>
              <a:t>KNOWLEDGE REPRESENTATION</a:t>
            </a:r>
            <a:endParaRPr lang="en-US" sz="8000" b="1" dirty="0">
              <a:solidFill>
                <a:srgbClr val="002060"/>
              </a:solidFill>
              <a:latin typeface="+mj-lt"/>
            </a:endParaRPr>
          </a:p>
        </p:txBody>
      </p:sp>
    </p:spTree>
    <p:extLst>
      <p:ext uri="{BB962C8B-B14F-4D97-AF65-F5344CB8AC3E}">
        <p14:creationId xmlns:p14="http://schemas.microsoft.com/office/powerpoint/2010/main" val="2182115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2237"/>
            <a:ext cx="8686800" cy="6583363"/>
          </a:xfrm>
        </p:spPr>
        <p:txBody>
          <a:bodyPr>
            <a:normAutofit fontScale="92500" lnSpcReduction="10000"/>
          </a:bodyPr>
          <a:lstStyle/>
          <a:p>
            <a:pPr marL="0" indent="0" algn="just">
              <a:buNone/>
            </a:pPr>
            <a:r>
              <a:rPr lang="en-US" dirty="0"/>
              <a:t>These can be modified by </a:t>
            </a:r>
            <a:r>
              <a:rPr lang="en-US" i="1" dirty="0"/>
              <a:t>tense </a:t>
            </a:r>
            <a:r>
              <a:rPr lang="en-US" i="1" dirty="0" err="1"/>
              <a:t>etc.</a:t>
            </a:r>
            <a:r>
              <a:rPr lang="en-US" dirty="0" err="1"/>
              <a:t>The</a:t>
            </a:r>
            <a:r>
              <a:rPr lang="en-US" dirty="0"/>
              <a:t> use of tense and mood in describing events is extremely important and </a:t>
            </a:r>
            <a:r>
              <a:rPr lang="en-US" dirty="0" err="1"/>
              <a:t>schank</a:t>
            </a:r>
            <a:r>
              <a:rPr lang="en-US" dirty="0"/>
              <a:t> introduced the following modifiers:</a:t>
            </a:r>
          </a:p>
          <a:p>
            <a:pPr algn="just"/>
            <a:r>
              <a:rPr lang="en-US" b="1" dirty="0" smtClean="0"/>
              <a:t>p</a:t>
            </a:r>
            <a:r>
              <a:rPr lang="en-US" dirty="0" smtClean="0"/>
              <a:t>– past</a:t>
            </a:r>
          </a:p>
          <a:p>
            <a:pPr algn="just"/>
            <a:r>
              <a:rPr lang="en-US" b="1" dirty="0" smtClean="0"/>
              <a:t>f</a:t>
            </a:r>
            <a:r>
              <a:rPr lang="en-US" dirty="0" smtClean="0"/>
              <a:t>– future</a:t>
            </a:r>
          </a:p>
          <a:p>
            <a:pPr algn="just"/>
            <a:r>
              <a:rPr lang="en-US" b="1" dirty="0" smtClean="0"/>
              <a:t>t</a:t>
            </a:r>
            <a:r>
              <a:rPr lang="en-US" dirty="0" smtClean="0"/>
              <a:t>-</a:t>
            </a:r>
            <a:r>
              <a:rPr lang="en-US" dirty="0"/>
              <a:t>- transition-- start transition-- finished </a:t>
            </a:r>
            <a:r>
              <a:rPr lang="en-US" dirty="0" smtClean="0"/>
              <a:t>transition</a:t>
            </a:r>
          </a:p>
          <a:p>
            <a:pPr algn="just"/>
            <a:r>
              <a:rPr lang="en-US" b="1" dirty="0" smtClean="0"/>
              <a:t>k</a:t>
            </a:r>
            <a:r>
              <a:rPr lang="en-US" dirty="0" smtClean="0"/>
              <a:t>– continuing</a:t>
            </a:r>
          </a:p>
          <a:p>
            <a:pPr algn="just"/>
            <a:r>
              <a:rPr lang="en-US" b="1" dirty="0" smtClean="0"/>
              <a:t>?</a:t>
            </a:r>
            <a:r>
              <a:rPr lang="en-US" dirty="0" smtClean="0"/>
              <a:t>– interrogative</a:t>
            </a:r>
          </a:p>
          <a:p>
            <a:pPr algn="just"/>
            <a:r>
              <a:rPr lang="en-US" b="1" dirty="0" smtClean="0"/>
              <a:t>/</a:t>
            </a:r>
            <a:r>
              <a:rPr lang="en-US" dirty="0" smtClean="0"/>
              <a:t>-- negative</a:t>
            </a:r>
          </a:p>
          <a:p>
            <a:pPr algn="just"/>
            <a:r>
              <a:rPr lang="en-US" b="1" dirty="0" smtClean="0"/>
              <a:t>delta</a:t>
            </a:r>
            <a:r>
              <a:rPr lang="en-US" dirty="0" smtClean="0"/>
              <a:t>– timeless</a:t>
            </a:r>
          </a:p>
          <a:p>
            <a:pPr algn="just"/>
            <a:r>
              <a:rPr lang="en-US" b="1" dirty="0" smtClean="0"/>
              <a:t>c</a:t>
            </a:r>
            <a:r>
              <a:rPr lang="en-US" dirty="0" smtClean="0"/>
              <a:t>– conditional</a:t>
            </a:r>
          </a:p>
          <a:p>
            <a:pPr algn="just"/>
            <a:r>
              <a:rPr lang="en-US" dirty="0" smtClean="0"/>
              <a:t>the </a:t>
            </a:r>
            <a:r>
              <a:rPr lang="en-US" dirty="0"/>
              <a:t>absence of any modifier implies the </a:t>
            </a:r>
            <a:r>
              <a:rPr lang="en-US" i="1" dirty="0"/>
              <a:t>present tense</a:t>
            </a:r>
            <a:r>
              <a:rPr lang="en-US" dirty="0"/>
              <a:t>.</a:t>
            </a:r>
          </a:p>
          <a:p>
            <a:endParaRPr lang="en-US" dirty="0"/>
          </a:p>
        </p:txBody>
      </p:sp>
    </p:spTree>
    <p:extLst>
      <p:ext uri="{BB962C8B-B14F-4D97-AF65-F5344CB8AC3E}">
        <p14:creationId xmlns:p14="http://schemas.microsoft.com/office/powerpoint/2010/main" val="2485186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3" y="685800"/>
            <a:ext cx="79533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9067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3" y="976313"/>
            <a:ext cx="8029575"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2618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1071563"/>
            <a:ext cx="8239125"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6452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1195388"/>
            <a:ext cx="77628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1618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1004888"/>
            <a:ext cx="8181975"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204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3" y="1081088"/>
            <a:ext cx="8105775"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7503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3" y="976313"/>
            <a:ext cx="8067675"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9183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3" y="414338"/>
            <a:ext cx="7991475" cy="602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236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8" y="881063"/>
            <a:ext cx="7667625"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5842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3048000"/>
          </a:xfrm>
        </p:spPr>
        <p:txBody>
          <a:bodyPr/>
          <a:lstStyle/>
          <a:p>
            <a:r>
              <a:rPr lang="en-US" sz="2400" dirty="0"/>
              <a:t>Techniques of knowledge representation</a:t>
            </a:r>
          </a:p>
          <a:p>
            <a:pPr marL="0" indent="0">
              <a:buNone/>
            </a:pPr>
            <a:r>
              <a:rPr lang="en-US" sz="2400" dirty="0"/>
              <a:t>There are mainly four ways of knowledge representation which are given as follows:</a:t>
            </a:r>
          </a:p>
          <a:p>
            <a:pPr marL="514350" indent="-514350">
              <a:buFont typeface="+mj-lt"/>
              <a:buAutoNum type="arabicPeriod"/>
            </a:pPr>
            <a:r>
              <a:rPr lang="en-US" sz="2400" dirty="0"/>
              <a:t>Logical Representation</a:t>
            </a:r>
          </a:p>
          <a:p>
            <a:pPr marL="514350" indent="-514350">
              <a:buFont typeface="+mj-lt"/>
              <a:buAutoNum type="arabicPeriod"/>
            </a:pPr>
            <a:r>
              <a:rPr lang="en-US" sz="2400" dirty="0"/>
              <a:t>Semantic Network Representation</a:t>
            </a:r>
          </a:p>
          <a:p>
            <a:pPr marL="514350" indent="-514350">
              <a:buFont typeface="+mj-lt"/>
              <a:buAutoNum type="arabicPeriod"/>
            </a:pPr>
            <a:r>
              <a:rPr lang="en-US" sz="2400" dirty="0"/>
              <a:t>Frame Representation</a:t>
            </a:r>
          </a:p>
          <a:p>
            <a:pPr marL="514350" indent="-514350">
              <a:buFont typeface="+mj-lt"/>
              <a:buAutoNum type="arabicPeriod"/>
            </a:pPr>
            <a:r>
              <a:rPr lang="en-US" sz="2400" dirty="0"/>
              <a:t>Production Rules</a:t>
            </a:r>
          </a:p>
          <a:p>
            <a:endParaRPr lang="en-US" dirty="0"/>
          </a:p>
        </p:txBody>
      </p:sp>
      <p:pic>
        <p:nvPicPr>
          <p:cNvPr id="20482" name="Picture 2" descr="Techniques of knowledge repres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219450"/>
            <a:ext cx="503872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281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8" y="709613"/>
            <a:ext cx="8048625" cy="543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1414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795338"/>
            <a:ext cx="7972425"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9710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604838"/>
            <a:ext cx="8010525"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4395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14" y="914400"/>
            <a:ext cx="8514386"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6283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871538"/>
            <a:ext cx="7000875"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083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795338"/>
            <a:ext cx="7877175"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8731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8" y="1262063"/>
            <a:ext cx="8048625"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6979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395" y="838201"/>
            <a:ext cx="8323405" cy="483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3032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smtClean="0">
                <a:solidFill>
                  <a:srgbClr val="002060"/>
                </a:solidFill>
              </a:rPr>
              <a:t>Frames</a:t>
            </a:r>
            <a:endParaRPr lang="en-US" b="1" dirty="0">
              <a:solidFill>
                <a:srgbClr val="002060"/>
              </a:solidFill>
            </a:endParaRPr>
          </a:p>
        </p:txBody>
      </p:sp>
      <p:sp>
        <p:nvSpPr>
          <p:cNvPr id="3" name="Content Placeholder 2"/>
          <p:cNvSpPr>
            <a:spLocks noGrp="1"/>
          </p:cNvSpPr>
          <p:nvPr>
            <p:ph idx="1"/>
          </p:nvPr>
        </p:nvSpPr>
        <p:spPr>
          <a:xfrm>
            <a:off x="152400" y="1447800"/>
            <a:ext cx="8763000" cy="4800600"/>
          </a:xfrm>
        </p:spPr>
        <p:txBody>
          <a:bodyPr>
            <a:normAutofit/>
          </a:bodyPr>
          <a:lstStyle/>
          <a:p>
            <a:pPr marL="0" indent="0" algn="just">
              <a:buNone/>
            </a:pPr>
            <a:r>
              <a:rPr lang="en-US" sz="2400" dirty="0"/>
              <a:t>A frame is a group of properties identifying the condition of an object, and this object is related with other frames or objects. Actually a frame is more than only a record or perhaps a data structure that contains data. In artificial intelligence the frame is known as a slot-filler knowledge representation </a:t>
            </a:r>
            <a:r>
              <a:rPr lang="en-US" sz="2400" dirty="0" smtClean="0"/>
              <a:t>method. </a:t>
            </a:r>
            <a:r>
              <a:rPr lang="en-US" sz="2400" dirty="0"/>
              <a:t>The frame technique includes a number of frames or nodes that are related to each other by relationships. Every frame explains both an instance and a class frame. </a:t>
            </a:r>
            <a:endParaRPr lang="en-US" sz="2400" dirty="0" smtClean="0"/>
          </a:p>
          <a:p>
            <a:pPr marL="0" indent="0" algn="just">
              <a:buNone/>
            </a:pPr>
            <a:r>
              <a:rPr lang="en-US" sz="2400" dirty="0"/>
              <a:t>Every frame provides a number of slots which are designated as slot values. This is the way the frame network is created. Instead of simply processing links among frames, every relationship is indicated by away from a value being put into any slot. </a:t>
            </a:r>
            <a:endParaRPr lang="en-US" sz="2400" dirty="0" smtClean="0"/>
          </a:p>
          <a:p>
            <a:pPr marL="0" indent="0">
              <a:buNone/>
            </a:pPr>
            <a:endParaRPr lang="en-US" dirty="0"/>
          </a:p>
        </p:txBody>
      </p:sp>
    </p:spTree>
    <p:extLst>
      <p:ext uri="{BB962C8B-B14F-4D97-AF65-F5344CB8AC3E}">
        <p14:creationId xmlns:p14="http://schemas.microsoft.com/office/powerpoint/2010/main" val="175230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4572000" cy="452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25582" y="5105400"/>
            <a:ext cx="4703618" cy="1200329"/>
          </a:xfrm>
          <a:prstGeom prst="rect">
            <a:avLst/>
          </a:prstGeom>
        </p:spPr>
        <p:txBody>
          <a:bodyPr wrap="square">
            <a:spAutoFit/>
          </a:bodyPr>
          <a:lstStyle/>
          <a:p>
            <a:pPr algn="ctr"/>
            <a:r>
              <a:rPr lang="en-US" sz="2400" b="1" dirty="0" smtClean="0"/>
              <a:t>Figure1. Representation </a:t>
            </a:r>
            <a:r>
              <a:rPr lang="en-US" sz="2400" b="1" dirty="0"/>
              <a:t>of semantic network in the form of frame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914400"/>
            <a:ext cx="3499355" cy="3276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7280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fontScale="92500"/>
          </a:bodyPr>
          <a:lstStyle/>
          <a:p>
            <a:pPr marL="0" indent="0" algn="just">
              <a:buNone/>
            </a:pPr>
            <a:r>
              <a:rPr lang="en-US" sz="2600" b="1" dirty="0"/>
              <a:t>1. Logical Representation</a:t>
            </a:r>
          </a:p>
          <a:p>
            <a:pPr marL="0" indent="0" algn="just">
              <a:buNone/>
            </a:pPr>
            <a:r>
              <a:rPr lang="en-US" sz="2600" dirty="0"/>
              <a:t>Logical representation is a language with some concrete rules which deals with propositions and has no ambiguity in representation. Logical representation means drawing a conclusion based on various conditions. This representation lays down some important communication rules. It consists of precisely defined syntax and semantics which supports the sound inference. Each sentence can be translated into logics using syntax and semantics</a:t>
            </a:r>
            <a:r>
              <a:rPr lang="en-US" sz="2600" dirty="0" smtClean="0"/>
              <a:t>.</a:t>
            </a:r>
          </a:p>
          <a:p>
            <a:pPr marL="0" indent="0" algn="just">
              <a:buNone/>
            </a:pPr>
            <a:r>
              <a:rPr lang="en-US" sz="2600" b="1" dirty="0"/>
              <a:t>2. Semantic Network Representation</a:t>
            </a:r>
          </a:p>
          <a:p>
            <a:pPr marL="0" indent="0" algn="just">
              <a:buNone/>
            </a:pPr>
            <a:r>
              <a:rPr lang="en-US" sz="2600" dirty="0"/>
              <a:t>Semantic networks are alternative of predicate logic for knowledge representation. In Semantic networks, we can represent our knowledge in the form of graphical networks. This network consists of nodes representing objects and arcs which describe the relationship between those objects. Semantic networks can categorize the object in different forms and can also link those objects. Semantic networks are easy to understand and can be easily extended.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81185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10600" cy="6553200"/>
          </a:xfrm>
        </p:spPr>
        <p:txBody>
          <a:bodyPr>
            <a:noAutofit/>
          </a:bodyPr>
          <a:lstStyle/>
          <a:p>
            <a:pPr marL="0" indent="0" algn="just">
              <a:buNone/>
            </a:pPr>
            <a:r>
              <a:rPr lang="en-US" sz="2400" dirty="0"/>
              <a:t>Whenever we </a:t>
            </a:r>
            <a:r>
              <a:rPr lang="en-US" sz="2400" dirty="0" smtClean="0"/>
              <a:t>point out that “Ben </a:t>
            </a:r>
            <a:r>
              <a:rPr lang="en-US" sz="2400" dirty="0"/>
              <a:t>is a dog“, we actually mean that “Ben is an instance with the class of dog“ or “Ben can be a member of the class of dogs“. The “is a“ connection is important in a frame-based </a:t>
            </a:r>
            <a:r>
              <a:rPr lang="en-US" sz="2400" dirty="0" smtClean="0"/>
              <a:t>system, it </a:t>
            </a:r>
            <a:r>
              <a:rPr lang="en-US" sz="2400" dirty="0"/>
              <a:t>permits to state a membership associated with classes. This connection can be referred as a </a:t>
            </a:r>
            <a:r>
              <a:rPr lang="en-US" sz="2400" dirty="0" smtClean="0"/>
              <a:t>generalization. Some </a:t>
            </a:r>
            <a:r>
              <a:rPr lang="en-US" sz="2400" dirty="0"/>
              <a:t>other relations are generally called association. An instance of such a connection is the “hates” relationship shown in figure 1</a:t>
            </a:r>
            <a:r>
              <a:rPr lang="en-US" sz="2400" dirty="0" smtClean="0"/>
              <a:t>. </a:t>
            </a:r>
            <a:r>
              <a:rPr lang="en-US" sz="2400" dirty="0"/>
              <a:t>This clearly shows that how Ben and Tom are related with each other. This relationship (association) has two direction meanings. The point that Ben hates Tom shows that Tom is hated by Ben, therefore we’re truly indicating two relationships in a single association. </a:t>
            </a:r>
            <a:endParaRPr lang="en-US" sz="2400" dirty="0" smtClean="0"/>
          </a:p>
          <a:p>
            <a:pPr marL="0" indent="0" algn="just">
              <a:buNone/>
            </a:pPr>
            <a:r>
              <a:rPr lang="en-US" sz="2400" dirty="0"/>
              <a:t>The frame is just like a record construction and related to the fields and values which are generally slots as well as slot fillers. Generally speaking, the frame is a set of fillers and slots which are identified as stereotypical objects. The frame system can be shown in another form called diagrammatic, and it is represented in figure </a:t>
            </a:r>
            <a:r>
              <a:rPr lang="en-US" sz="2400" dirty="0" smtClean="0"/>
              <a:t>2.</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834701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0"/>
            <a:ext cx="5486400" cy="2818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43000" y="3200400"/>
            <a:ext cx="6723444" cy="461665"/>
          </a:xfrm>
          <a:prstGeom prst="rect">
            <a:avLst/>
          </a:prstGeom>
        </p:spPr>
        <p:txBody>
          <a:bodyPr wrap="none">
            <a:spAutoFit/>
          </a:bodyPr>
          <a:lstStyle/>
          <a:p>
            <a:r>
              <a:rPr lang="en-US" sz="2400" b="1" dirty="0" smtClean="0"/>
              <a:t>Figure2. Diagrammatic </a:t>
            </a:r>
            <a:r>
              <a:rPr lang="en-US" sz="2400" b="1" dirty="0"/>
              <a:t>form of frame-based system</a:t>
            </a:r>
          </a:p>
        </p:txBody>
      </p:sp>
    </p:spTree>
    <p:extLst>
      <p:ext uri="{BB962C8B-B14F-4D97-AF65-F5344CB8AC3E}">
        <p14:creationId xmlns:p14="http://schemas.microsoft.com/office/powerpoint/2010/main" val="454437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686800" cy="6629400"/>
          </a:xfrm>
        </p:spPr>
        <p:txBody>
          <a:bodyPr>
            <a:normAutofit lnSpcReduction="10000"/>
          </a:bodyPr>
          <a:lstStyle/>
          <a:p>
            <a:pPr algn="just"/>
            <a:r>
              <a:rPr lang="en-US" sz="2400" b="1" dirty="0"/>
              <a:t>The </a:t>
            </a:r>
            <a:r>
              <a:rPr lang="en-US" sz="2400" b="1" dirty="0" smtClean="0"/>
              <a:t>class </a:t>
            </a:r>
            <a:r>
              <a:rPr lang="en-US" sz="2400" b="1" dirty="0"/>
              <a:t>and </a:t>
            </a:r>
            <a:r>
              <a:rPr lang="en-US" sz="2400" b="1" dirty="0" smtClean="0"/>
              <a:t>instances</a:t>
            </a:r>
          </a:p>
          <a:p>
            <a:pPr marL="0" indent="0" algn="just">
              <a:buNone/>
            </a:pPr>
            <a:r>
              <a:rPr lang="en-US" sz="2400" dirty="0"/>
              <a:t>A frame </a:t>
            </a:r>
            <a:r>
              <a:rPr lang="en-US" sz="2400" dirty="0" smtClean="0"/>
              <a:t>also </a:t>
            </a:r>
            <a:r>
              <a:rPr lang="en-US" sz="2400" dirty="0"/>
              <a:t>referred to a specific object or a group of comparable objects. To be more specific, we use the actual instance frame while dealing with a specific object as well as the class-frame while talking about a similar object. </a:t>
            </a:r>
            <a:endParaRPr lang="en-US" sz="2400" dirty="0" smtClean="0"/>
          </a:p>
          <a:p>
            <a:pPr marL="0" indent="0" algn="just">
              <a:buNone/>
            </a:pPr>
            <a:r>
              <a:rPr lang="en-US" sz="2400" dirty="0" smtClean="0"/>
              <a:t>For example1, </a:t>
            </a:r>
            <a:r>
              <a:rPr lang="en-US" sz="2400" dirty="0"/>
              <a:t>The figure </a:t>
            </a:r>
            <a:r>
              <a:rPr lang="en-US" sz="2400" dirty="0" smtClean="0"/>
              <a:t>3 </a:t>
            </a:r>
            <a:r>
              <a:rPr lang="en-US" sz="2400" dirty="0"/>
              <a:t>shows a frame example of personal data. </a:t>
            </a:r>
            <a:endParaRPr lang="en-US" sz="2400" dirty="0" smtClean="0"/>
          </a:p>
          <a:p>
            <a:pPr marL="0" indent="0" algn="just">
              <a:buNone/>
            </a:pPr>
            <a:r>
              <a:rPr lang="en-US" sz="2400" dirty="0"/>
              <a:t>For </a:t>
            </a:r>
            <a:r>
              <a:rPr lang="en-US" sz="2400" dirty="0" smtClean="0"/>
              <a:t>example2, </a:t>
            </a:r>
            <a:r>
              <a:rPr lang="en-US" sz="2400" dirty="0"/>
              <a:t>in figure 4</a:t>
            </a:r>
            <a:r>
              <a:rPr lang="en-US" sz="2400" dirty="0" smtClean="0"/>
              <a:t> </a:t>
            </a:r>
            <a:r>
              <a:rPr lang="en-US" sz="2400" dirty="0"/>
              <a:t>the frame example of computer “Dell Inspiron5110” is represented</a:t>
            </a:r>
            <a:r>
              <a:rPr lang="en-US" sz="2400" dirty="0" smtClean="0"/>
              <a:t>.</a:t>
            </a:r>
          </a:p>
          <a:p>
            <a:pPr marL="0" indent="0" algn="just">
              <a:buNone/>
            </a:pPr>
            <a:r>
              <a:rPr lang="en-US" sz="2400" dirty="0"/>
              <a:t>A class-frame explains a set of objects with typical features. The person, car, and computer are class-frames</a:t>
            </a:r>
            <a:r>
              <a:rPr lang="en-US" sz="2400" dirty="0" smtClean="0"/>
              <a:t>.</a:t>
            </a:r>
          </a:p>
          <a:p>
            <a:pPr algn="just"/>
            <a:r>
              <a:rPr lang="en-US" sz="2400" b="1" dirty="0"/>
              <a:t>Slots in </a:t>
            </a:r>
            <a:r>
              <a:rPr lang="en-US" sz="2400" b="1" dirty="0" smtClean="0"/>
              <a:t>a frame</a:t>
            </a:r>
          </a:p>
          <a:p>
            <a:pPr marL="0" indent="0" algn="just">
              <a:buNone/>
            </a:pPr>
            <a:r>
              <a:rPr lang="en-US" sz="2400" dirty="0"/>
              <a:t>The frame can be described by a set of slots. Every slot explains a specific feature or procedure from the frame. Slots are used to keep values. The following common knowledge is included in the slot of frame: </a:t>
            </a:r>
            <a:endParaRPr lang="en-US" sz="2400" dirty="0" smtClean="0"/>
          </a:p>
          <a:p>
            <a:pPr marL="0" indent="0" algn="just">
              <a:buNone/>
            </a:pPr>
            <a:r>
              <a:rPr lang="en-US" sz="2400" dirty="0" smtClean="0"/>
              <a:t>1</a:t>
            </a:r>
            <a:r>
              <a:rPr lang="en-US" sz="2400" dirty="0"/>
              <a:t>) The name of the </a:t>
            </a:r>
            <a:r>
              <a:rPr lang="en-US" sz="2400" dirty="0" smtClean="0"/>
              <a:t>frame</a:t>
            </a:r>
            <a:r>
              <a:rPr lang="en-US" sz="2400" dirty="0"/>
              <a:t>.</a:t>
            </a:r>
            <a:endParaRPr lang="en-US" sz="2400" dirty="0" smtClean="0"/>
          </a:p>
          <a:p>
            <a:pPr marL="0" indent="0" algn="just">
              <a:buNone/>
            </a:pPr>
            <a:r>
              <a:rPr lang="en-US" sz="2400" dirty="0" smtClean="0"/>
              <a:t>2</a:t>
            </a:r>
            <a:r>
              <a:rPr lang="en-US" sz="2400" dirty="0"/>
              <a:t>) A connection of one frame to other </a:t>
            </a:r>
            <a:r>
              <a:rPr lang="en-US" sz="2400" dirty="0" smtClean="0"/>
              <a:t>frames</a:t>
            </a:r>
            <a:endParaRPr lang="en-US" sz="2400" b="1" dirty="0"/>
          </a:p>
        </p:txBody>
      </p:sp>
    </p:spTree>
    <p:extLst>
      <p:ext uri="{BB962C8B-B14F-4D97-AF65-F5344CB8AC3E}">
        <p14:creationId xmlns:p14="http://schemas.microsoft.com/office/powerpoint/2010/main" val="1307061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7200"/>
            <a:ext cx="2819400" cy="4444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819150"/>
            <a:ext cx="3045358"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09600" y="5257800"/>
            <a:ext cx="3276600" cy="830997"/>
          </a:xfrm>
          <a:prstGeom prst="rect">
            <a:avLst/>
          </a:prstGeom>
        </p:spPr>
        <p:txBody>
          <a:bodyPr wrap="square">
            <a:spAutoFit/>
          </a:bodyPr>
          <a:lstStyle/>
          <a:p>
            <a:pPr algn="ctr"/>
            <a:r>
              <a:rPr lang="en-US" sz="2400" b="1" dirty="0" smtClean="0"/>
              <a:t>Figure3. Frame </a:t>
            </a:r>
            <a:r>
              <a:rPr lang="en-US" sz="2400" b="1" dirty="0"/>
              <a:t>example of personal data</a:t>
            </a:r>
          </a:p>
        </p:txBody>
      </p:sp>
      <p:sp>
        <p:nvSpPr>
          <p:cNvPr id="5" name="Rectangle 4"/>
          <p:cNvSpPr/>
          <p:nvPr/>
        </p:nvSpPr>
        <p:spPr>
          <a:xfrm>
            <a:off x="5029200" y="4578552"/>
            <a:ext cx="3426358" cy="1200329"/>
          </a:xfrm>
          <a:prstGeom prst="rect">
            <a:avLst/>
          </a:prstGeom>
        </p:spPr>
        <p:txBody>
          <a:bodyPr wrap="square">
            <a:spAutoFit/>
          </a:bodyPr>
          <a:lstStyle/>
          <a:p>
            <a:pPr algn="ctr"/>
            <a:r>
              <a:rPr lang="en-US" sz="2400" b="1" dirty="0" smtClean="0"/>
              <a:t>Figure4. Frame </a:t>
            </a:r>
            <a:r>
              <a:rPr lang="en-US" sz="2400" b="1" dirty="0"/>
              <a:t>example of computer “Dell Inspiron5110”</a:t>
            </a:r>
          </a:p>
        </p:txBody>
      </p:sp>
    </p:spTree>
    <p:extLst>
      <p:ext uri="{BB962C8B-B14F-4D97-AF65-F5344CB8AC3E}">
        <p14:creationId xmlns:p14="http://schemas.microsoft.com/office/powerpoint/2010/main" val="2765477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50837"/>
            <a:ext cx="8534400" cy="5440363"/>
          </a:xfrm>
        </p:spPr>
        <p:txBody>
          <a:bodyPr>
            <a:normAutofit lnSpcReduction="10000"/>
          </a:bodyPr>
          <a:lstStyle/>
          <a:p>
            <a:pPr marL="0" indent="0" algn="just">
              <a:buNone/>
            </a:pPr>
            <a:r>
              <a:rPr lang="en-US" sz="2400" dirty="0"/>
              <a:t>For example, the frame of computer “Dell Inspiron5110” in figure 4</a:t>
            </a:r>
            <a:r>
              <a:rPr lang="en-US" sz="2400" dirty="0" smtClean="0"/>
              <a:t> </a:t>
            </a:r>
            <a:r>
              <a:rPr lang="en-US" sz="2400" dirty="0"/>
              <a:t>can be a member of computer class which is related to the hardware class; </a:t>
            </a:r>
            <a:endParaRPr lang="en-US" sz="2400" dirty="0" smtClean="0"/>
          </a:p>
          <a:p>
            <a:pPr marL="0" indent="0" algn="just">
              <a:buNone/>
            </a:pPr>
            <a:r>
              <a:rPr lang="en-US" sz="2400" dirty="0" smtClean="0"/>
              <a:t>3</a:t>
            </a:r>
            <a:r>
              <a:rPr lang="en-US" sz="2400" dirty="0"/>
              <a:t>) The value of slots: a value of slots may be Boolean, numeric or symbolic. The slot value is usually allocated at the time of creating a frame or within a procedure while using the expert </a:t>
            </a:r>
            <a:r>
              <a:rPr lang="en-US" sz="2400" dirty="0" smtClean="0"/>
              <a:t>systems </a:t>
            </a:r>
          </a:p>
          <a:p>
            <a:pPr marL="0" indent="0" algn="just">
              <a:buNone/>
            </a:pPr>
            <a:r>
              <a:rPr lang="en-US" sz="2400" dirty="0" smtClean="0"/>
              <a:t>4</a:t>
            </a:r>
            <a:r>
              <a:rPr lang="en-US" sz="2400" dirty="0"/>
              <a:t>) Defaulting of slot values: this is actually correct while no evidence on the opposite has been identified; 5) The range of slot values: The field of the slot value fixes whether the specific object is complied with the stereotype necessities outlined by the frame. For instance, the price of a car can range between $5000 and $</a:t>
            </a:r>
            <a:r>
              <a:rPr lang="en-US" sz="2400" dirty="0" smtClean="0"/>
              <a:t>40000</a:t>
            </a:r>
          </a:p>
          <a:p>
            <a:pPr marL="0" indent="0" algn="just">
              <a:buNone/>
            </a:pPr>
            <a:r>
              <a:rPr lang="en-US" sz="2400" dirty="0"/>
              <a:t>6) The procedural knowledge: A slot has a procedure connected to it, and this is carried out when the slot value is required or </a:t>
            </a:r>
            <a:r>
              <a:rPr lang="en-US" sz="2400" dirty="0" smtClean="0"/>
              <a:t>modified</a:t>
            </a:r>
          </a:p>
          <a:p>
            <a:pPr marL="0" indent="0">
              <a:buNone/>
            </a:pPr>
            <a:endParaRPr lang="en-US" dirty="0"/>
          </a:p>
        </p:txBody>
      </p:sp>
    </p:spTree>
    <p:extLst>
      <p:ext uri="{BB962C8B-B14F-4D97-AF65-F5344CB8AC3E}">
        <p14:creationId xmlns:p14="http://schemas.microsoft.com/office/powerpoint/2010/main" val="780892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837"/>
            <a:ext cx="8305800" cy="5668963"/>
          </a:xfrm>
        </p:spPr>
        <p:txBody>
          <a:bodyPr>
            <a:normAutofit fontScale="77500" lnSpcReduction="20000"/>
          </a:bodyPr>
          <a:lstStyle/>
          <a:p>
            <a:r>
              <a:rPr lang="en-US" b="1" dirty="0"/>
              <a:t>Advantages of frame representation:</a:t>
            </a:r>
          </a:p>
          <a:p>
            <a:pPr marL="514350" indent="-514350">
              <a:buFont typeface="+mj-lt"/>
              <a:buAutoNum type="arabicPeriod"/>
            </a:pPr>
            <a:r>
              <a:rPr lang="en-US" dirty="0"/>
              <a:t>The frame knowledge representation makes the programming easier by grouping the related data.</a:t>
            </a:r>
          </a:p>
          <a:p>
            <a:pPr marL="514350" indent="-514350">
              <a:buFont typeface="+mj-lt"/>
              <a:buAutoNum type="arabicPeriod"/>
            </a:pPr>
            <a:r>
              <a:rPr lang="en-US" dirty="0"/>
              <a:t>The frame representation is comparably flexible and used by many applications in AI.</a:t>
            </a:r>
          </a:p>
          <a:p>
            <a:pPr marL="514350" indent="-514350">
              <a:buFont typeface="+mj-lt"/>
              <a:buAutoNum type="arabicPeriod"/>
            </a:pPr>
            <a:r>
              <a:rPr lang="en-US" dirty="0"/>
              <a:t>It is very easy to add slots for new attribute and relations.</a:t>
            </a:r>
          </a:p>
          <a:p>
            <a:pPr marL="514350" indent="-514350">
              <a:buFont typeface="+mj-lt"/>
              <a:buAutoNum type="arabicPeriod"/>
            </a:pPr>
            <a:r>
              <a:rPr lang="en-US" dirty="0"/>
              <a:t>It is easy to include default data and to search for missing values.</a:t>
            </a:r>
          </a:p>
          <a:p>
            <a:pPr marL="514350" indent="-514350">
              <a:buFont typeface="+mj-lt"/>
              <a:buAutoNum type="arabicPeriod"/>
            </a:pPr>
            <a:r>
              <a:rPr lang="en-US" dirty="0"/>
              <a:t>Frame representation is easy to understand and visualize.</a:t>
            </a:r>
          </a:p>
          <a:p>
            <a:r>
              <a:rPr lang="en-US" b="1" dirty="0"/>
              <a:t>Disadvantages of frame representation:</a:t>
            </a:r>
          </a:p>
          <a:p>
            <a:pPr marL="514350" indent="-514350">
              <a:buFont typeface="+mj-lt"/>
              <a:buAutoNum type="arabicPeriod"/>
            </a:pPr>
            <a:r>
              <a:rPr lang="en-US" dirty="0"/>
              <a:t>In frame system inference mechanism is not be easily processed.</a:t>
            </a:r>
          </a:p>
          <a:p>
            <a:pPr marL="514350" indent="-514350">
              <a:buFont typeface="+mj-lt"/>
              <a:buAutoNum type="arabicPeriod"/>
            </a:pPr>
            <a:r>
              <a:rPr lang="en-US" dirty="0"/>
              <a:t>Inference mechanism cannot be smoothly proceeded by frame representation.</a:t>
            </a:r>
          </a:p>
          <a:p>
            <a:pPr marL="514350" indent="-514350">
              <a:buFont typeface="+mj-lt"/>
              <a:buAutoNum type="arabicPeriod"/>
            </a:pPr>
            <a:r>
              <a:rPr lang="en-US" dirty="0"/>
              <a:t>Frame representation has a much generalized approach.</a:t>
            </a:r>
          </a:p>
          <a:p>
            <a:pPr marL="0" indent="0">
              <a:buNone/>
            </a:pPr>
            <a:endParaRPr lang="en-US" dirty="0"/>
          </a:p>
        </p:txBody>
      </p:sp>
    </p:spTree>
    <p:extLst>
      <p:ext uri="{BB962C8B-B14F-4D97-AF65-F5344CB8AC3E}">
        <p14:creationId xmlns:p14="http://schemas.microsoft.com/office/powerpoint/2010/main" val="4203163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solidFill>
                  <a:srgbClr val="002060"/>
                </a:solidFill>
              </a:rPr>
              <a:t>Semantic Net</a:t>
            </a:r>
            <a:endParaRPr lang="en-US" b="1" dirty="0">
              <a:solidFill>
                <a:srgbClr val="002060"/>
              </a:solidFill>
            </a:endParaRPr>
          </a:p>
        </p:txBody>
      </p:sp>
      <p:sp>
        <p:nvSpPr>
          <p:cNvPr id="3" name="Content Placeholder 2"/>
          <p:cNvSpPr>
            <a:spLocks noGrp="1"/>
          </p:cNvSpPr>
          <p:nvPr>
            <p:ph idx="1"/>
          </p:nvPr>
        </p:nvSpPr>
        <p:spPr>
          <a:xfrm>
            <a:off x="381000" y="1295400"/>
            <a:ext cx="8610600" cy="5334000"/>
          </a:xfrm>
        </p:spPr>
        <p:txBody>
          <a:bodyPr>
            <a:normAutofit/>
          </a:bodyPr>
          <a:lstStyle/>
          <a:p>
            <a:pPr marL="0" indent="0" algn="just">
              <a:buNone/>
            </a:pPr>
            <a:r>
              <a:rPr lang="en-US" sz="2400" dirty="0"/>
              <a:t>Semantic networks are alternative of predicate logic for knowledge representation. In Semantic networks, we can represent our knowledge in the form of graphical networks. This network consists of nodes representing objects and arcs which describe the relationship between those objects. Semantic networks can categorize the object in different forms and can also link those objects. Semantic networks are easy to understand and can be easily extended</a:t>
            </a:r>
            <a:r>
              <a:rPr lang="en-US" sz="2400" dirty="0" smtClean="0"/>
              <a:t>.</a:t>
            </a:r>
          </a:p>
          <a:p>
            <a:pPr marL="0" indent="0" algn="just">
              <a:buNone/>
            </a:pPr>
            <a:r>
              <a:rPr lang="en-US" sz="2400" dirty="0"/>
              <a:t>This representation consist of mainly two types of relations:</a:t>
            </a:r>
          </a:p>
          <a:p>
            <a:pPr algn="just"/>
            <a:r>
              <a:rPr lang="en-US" sz="2400" dirty="0"/>
              <a:t>IS-A relation (Inheritance)</a:t>
            </a:r>
          </a:p>
          <a:p>
            <a:pPr algn="just"/>
            <a:r>
              <a:rPr lang="en-US" sz="2400" dirty="0"/>
              <a:t>Kind-of-relation</a:t>
            </a:r>
          </a:p>
          <a:p>
            <a:pPr marL="0" indent="0" algn="just">
              <a:buNone/>
            </a:pPr>
            <a:r>
              <a:rPr lang="en-US" sz="2400" b="1" dirty="0"/>
              <a:t>Example:</a:t>
            </a:r>
            <a:r>
              <a:rPr lang="en-US" sz="2400" dirty="0"/>
              <a:t> Following are some statements which we need to represent in the form of nodes and arcs.</a:t>
            </a:r>
          </a:p>
          <a:p>
            <a:pPr marL="0" indent="0">
              <a:buNone/>
            </a:pPr>
            <a:endParaRPr lang="en-US" dirty="0"/>
          </a:p>
        </p:txBody>
      </p:sp>
    </p:spTree>
    <p:extLst>
      <p:ext uri="{BB962C8B-B14F-4D97-AF65-F5344CB8AC3E}">
        <p14:creationId xmlns:p14="http://schemas.microsoft.com/office/powerpoint/2010/main" val="4162999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2237"/>
            <a:ext cx="4724400" cy="2316163"/>
          </a:xfrm>
        </p:spPr>
        <p:txBody>
          <a:bodyPr>
            <a:normAutofit fontScale="77500" lnSpcReduction="20000"/>
          </a:bodyPr>
          <a:lstStyle/>
          <a:p>
            <a:pPr marL="0" indent="0">
              <a:buNone/>
            </a:pPr>
            <a:r>
              <a:rPr lang="en-US" dirty="0"/>
              <a:t>Statements:</a:t>
            </a:r>
          </a:p>
          <a:p>
            <a:pPr marL="514350" indent="-514350">
              <a:buFont typeface="+mj-lt"/>
              <a:buAutoNum type="arabicPeriod"/>
            </a:pPr>
            <a:r>
              <a:rPr lang="en-US" dirty="0"/>
              <a:t>Jerry is a cat.</a:t>
            </a:r>
          </a:p>
          <a:p>
            <a:pPr marL="514350" indent="-514350">
              <a:buFont typeface="+mj-lt"/>
              <a:buAutoNum type="arabicPeriod"/>
            </a:pPr>
            <a:r>
              <a:rPr lang="en-US" dirty="0"/>
              <a:t>Jerry is a mammal</a:t>
            </a:r>
          </a:p>
          <a:p>
            <a:pPr marL="514350" indent="-514350">
              <a:buFont typeface="+mj-lt"/>
              <a:buAutoNum type="arabicPeriod"/>
            </a:pPr>
            <a:r>
              <a:rPr lang="en-US" dirty="0"/>
              <a:t>Jerry is owned by </a:t>
            </a:r>
            <a:r>
              <a:rPr lang="en-US" dirty="0" err="1"/>
              <a:t>Priya</a:t>
            </a:r>
            <a:r>
              <a:rPr lang="en-US" dirty="0"/>
              <a:t>.</a:t>
            </a:r>
          </a:p>
          <a:p>
            <a:pPr marL="514350" indent="-514350">
              <a:buFont typeface="+mj-lt"/>
              <a:buAutoNum type="arabicPeriod"/>
            </a:pPr>
            <a:r>
              <a:rPr lang="en-US" dirty="0"/>
              <a:t>Jerry is brown colored.</a:t>
            </a:r>
          </a:p>
          <a:p>
            <a:pPr marL="514350" indent="-514350">
              <a:buFont typeface="+mj-lt"/>
              <a:buAutoNum type="arabicPeriod"/>
            </a:pPr>
            <a:r>
              <a:rPr lang="en-US" dirty="0"/>
              <a:t>All Mammals are animal.</a:t>
            </a:r>
          </a:p>
          <a:p>
            <a:endParaRPr lang="en-US" dirty="0"/>
          </a:p>
        </p:txBody>
      </p:sp>
      <p:pic>
        <p:nvPicPr>
          <p:cNvPr id="4098" name="Picture 2" descr="Techniques of knowledge repres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895600"/>
            <a:ext cx="6248906"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652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47713"/>
            <a:ext cx="81534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2315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5943600"/>
          </a:xfrm>
        </p:spPr>
        <p:txBody>
          <a:bodyPr>
            <a:normAutofit fontScale="77500" lnSpcReduction="20000"/>
          </a:bodyPr>
          <a:lstStyle/>
          <a:p>
            <a:pPr marL="0" indent="0" algn="just">
              <a:buNone/>
            </a:pPr>
            <a:r>
              <a:rPr lang="en-US" sz="3100" dirty="0"/>
              <a:t>3. Frame Representation</a:t>
            </a:r>
          </a:p>
          <a:p>
            <a:pPr marL="0" indent="0" algn="just">
              <a:buNone/>
            </a:pPr>
            <a:r>
              <a:rPr lang="en-US" sz="3100" dirty="0"/>
              <a:t>A frame is a record like structure which consists of a collection of attributes and its values to describe an entity in the world. Frames are the AI data structure which divides knowledge into substructures by representing stereotypes situations. It consists of a collection of slots and slot values. These slots may be of any type and sizes. Slots have names and values which are called </a:t>
            </a:r>
            <a:r>
              <a:rPr lang="en-US" sz="3100" dirty="0" smtClean="0"/>
              <a:t>facets. The </a:t>
            </a:r>
            <a:r>
              <a:rPr lang="en-US" sz="3100" dirty="0"/>
              <a:t>various aspects of a slot is known as </a:t>
            </a:r>
            <a:r>
              <a:rPr lang="en-US" sz="3100" b="1" dirty="0"/>
              <a:t>Facets</a:t>
            </a:r>
            <a:r>
              <a:rPr lang="en-US" sz="3100" dirty="0"/>
              <a:t>. </a:t>
            </a:r>
            <a:endParaRPr lang="en-US" sz="3100" dirty="0" smtClean="0"/>
          </a:p>
          <a:p>
            <a:pPr marL="0" indent="0" algn="just">
              <a:buNone/>
            </a:pPr>
            <a:r>
              <a:rPr lang="en-US" sz="3100" dirty="0"/>
              <a:t>4. Production Rules</a:t>
            </a:r>
          </a:p>
          <a:p>
            <a:pPr marL="0" indent="0" algn="just">
              <a:buNone/>
            </a:pPr>
            <a:r>
              <a:rPr lang="en-US" sz="3100" dirty="0"/>
              <a:t>Production rules system consist of (</a:t>
            </a:r>
            <a:r>
              <a:rPr lang="en-US" sz="3100" b="1" dirty="0"/>
              <a:t>condition, action</a:t>
            </a:r>
            <a:r>
              <a:rPr lang="en-US" sz="3100" dirty="0"/>
              <a:t>) pairs which mean, "If condition then action". It has mainly three parts:</a:t>
            </a:r>
          </a:p>
          <a:p>
            <a:pPr algn="just"/>
            <a:r>
              <a:rPr lang="en-US" sz="3100" dirty="0"/>
              <a:t>The set of production rules</a:t>
            </a:r>
          </a:p>
          <a:p>
            <a:pPr algn="just"/>
            <a:r>
              <a:rPr lang="en-US" sz="3100" dirty="0"/>
              <a:t>Working Memory</a:t>
            </a:r>
          </a:p>
          <a:p>
            <a:pPr algn="just"/>
            <a:r>
              <a:rPr lang="en-US" sz="3100" dirty="0"/>
              <a:t>The recognize-act-cycle</a:t>
            </a:r>
          </a:p>
          <a:p>
            <a:pPr marL="0" indent="0" algn="just">
              <a:buNone/>
            </a:pPr>
            <a:r>
              <a:rPr lang="en-US" sz="3100" dirty="0"/>
              <a:t>In production rules agent checks for the condition and if the condition exists then production rule fires and corresponding action is carried out.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31004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solidFill>
                  <a:srgbClr val="002060"/>
                </a:solidFill>
              </a:rPr>
              <a:t>Conceptual Dependency</a:t>
            </a:r>
            <a:endParaRPr lang="en-US" b="1" dirty="0">
              <a:solidFill>
                <a:srgbClr val="002060"/>
              </a:solidFill>
            </a:endParaRPr>
          </a:p>
        </p:txBody>
      </p:sp>
      <p:sp>
        <p:nvSpPr>
          <p:cNvPr id="3" name="Content Placeholder 2"/>
          <p:cNvSpPr>
            <a:spLocks noGrp="1"/>
          </p:cNvSpPr>
          <p:nvPr>
            <p:ph idx="1"/>
          </p:nvPr>
        </p:nvSpPr>
        <p:spPr>
          <a:xfrm>
            <a:off x="152400" y="838200"/>
            <a:ext cx="8839200" cy="5791200"/>
          </a:xfrm>
        </p:spPr>
        <p:txBody>
          <a:bodyPr>
            <a:normAutofit fontScale="70000" lnSpcReduction="20000"/>
          </a:bodyPr>
          <a:lstStyle/>
          <a:p>
            <a:pPr marL="0" indent="0" algn="just">
              <a:buNone/>
            </a:pPr>
            <a:r>
              <a:rPr lang="en-US" sz="3400" dirty="0"/>
              <a:t>Conceptual Dependency originally developed to represent knowledge acquired from natural language input. The goals of this are:</a:t>
            </a:r>
          </a:p>
          <a:p>
            <a:pPr algn="just">
              <a:buFont typeface="Wingdings" pitchFamily="2" charset="2"/>
              <a:buChar char="Ø"/>
            </a:pPr>
            <a:r>
              <a:rPr lang="en-US" sz="3400" dirty="0"/>
              <a:t>To help in the drawing of inference from sentences.</a:t>
            </a:r>
          </a:p>
          <a:p>
            <a:pPr algn="just">
              <a:buFont typeface="Wingdings" pitchFamily="2" charset="2"/>
              <a:buChar char="Ø"/>
            </a:pPr>
            <a:r>
              <a:rPr lang="en-US" sz="3400" dirty="0"/>
              <a:t>To be independent of the words used in the original input.</a:t>
            </a:r>
          </a:p>
          <a:p>
            <a:pPr algn="just">
              <a:buFont typeface="Wingdings" pitchFamily="2" charset="2"/>
              <a:buChar char="Ø"/>
            </a:pPr>
            <a:r>
              <a:rPr lang="en-US" sz="3400" dirty="0"/>
              <a:t>That is to say: For any 2 (or more) sentences that are identical in meaning there should be only one representation of that meaning.</a:t>
            </a:r>
          </a:p>
          <a:p>
            <a:pPr marL="0" indent="0" algn="just">
              <a:buNone/>
            </a:pPr>
            <a:r>
              <a:rPr lang="en-US" sz="3400" dirty="0"/>
              <a:t>It has been used by many programs that portend to understand English (MARGIE, SAM, PAM). CD developed by </a:t>
            </a:r>
            <a:r>
              <a:rPr lang="en-US" sz="3400" dirty="0" err="1"/>
              <a:t>Schank</a:t>
            </a:r>
            <a:r>
              <a:rPr lang="en-US" sz="3400" dirty="0"/>
              <a:t> et al. as were the previous examples.</a:t>
            </a:r>
          </a:p>
          <a:p>
            <a:pPr marL="0" indent="0" algn="just">
              <a:buNone/>
            </a:pPr>
            <a:r>
              <a:rPr lang="en-US" sz="3400" dirty="0"/>
              <a:t>CD provides:</a:t>
            </a:r>
          </a:p>
          <a:p>
            <a:pPr algn="just">
              <a:buFont typeface="Wingdings" pitchFamily="2" charset="2"/>
              <a:buChar char="Ø"/>
            </a:pPr>
            <a:r>
              <a:rPr lang="en-US" sz="3400" dirty="0"/>
              <a:t>a structure into which nodes representing information can be placed</a:t>
            </a:r>
          </a:p>
          <a:p>
            <a:pPr algn="just">
              <a:buFont typeface="Wingdings" pitchFamily="2" charset="2"/>
              <a:buChar char="Ø"/>
            </a:pPr>
            <a:r>
              <a:rPr lang="en-US" sz="3400" dirty="0"/>
              <a:t>a specific set of primitives</a:t>
            </a:r>
          </a:p>
          <a:p>
            <a:pPr algn="just">
              <a:buFont typeface="Wingdings" pitchFamily="2" charset="2"/>
              <a:buChar char="Ø"/>
            </a:pPr>
            <a:r>
              <a:rPr lang="en-US" sz="3400" dirty="0"/>
              <a:t>at a given level of granularity.</a:t>
            </a:r>
          </a:p>
          <a:p>
            <a:pPr marL="0" indent="0" algn="just">
              <a:buNone/>
            </a:pPr>
            <a:r>
              <a:rPr lang="en-US" sz="3400" dirty="0"/>
              <a:t>Sentences are represented as a series of diagrams depicting actions using both abstract and real physical situations.</a:t>
            </a:r>
          </a:p>
          <a:p>
            <a:endParaRPr lang="en-US" dirty="0"/>
          </a:p>
          <a:p>
            <a:pPr marL="0" indent="0">
              <a:buNone/>
            </a:pPr>
            <a:endParaRPr lang="en-US" dirty="0"/>
          </a:p>
        </p:txBody>
      </p:sp>
    </p:spTree>
    <p:extLst>
      <p:ext uri="{BB962C8B-B14F-4D97-AF65-F5344CB8AC3E}">
        <p14:creationId xmlns:p14="http://schemas.microsoft.com/office/powerpoint/2010/main" val="71700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lnSpcReduction="10000"/>
          </a:bodyPr>
          <a:lstStyle/>
          <a:p>
            <a:pPr algn="just">
              <a:buFont typeface="Wingdings" pitchFamily="2" charset="2"/>
              <a:buChar char="Ø"/>
            </a:pPr>
            <a:r>
              <a:rPr lang="en-US" sz="2400" dirty="0"/>
              <a:t>The agent and the objects are represented</a:t>
            </a:r>
          </a:p>
          <a:p>
            <a:pPr algn="just">
              <a:buFont typeface="Wingdings" pitchFamily="2" charset="2"/>
              <a:buChar char="Ø"/>
            </a:pPr>
            <a:r>
              <a:rPr lang="en-US" sz="2400" dirty="0"/>
              <a:t>The actions are built up from a set of primitive acts which can be modified by tense</a:t>
            </a:r>
            <a:r>
              <a:rPr lang="en-US" sz="2400" dirty="0" smtClean="0"/>
              <a:t>.</a:t>
            </a:r>
          </a:p>
          <a:p>
            <a:pPr marL="0" indent="0" algn="just">
              <a:buNone/>
            </a:pPr>
            <a:r>
              <a:rPr lang="en-US" sz="2400" dirty="0" smtClean="0"/>
              <a:t>Examples </a:t>
            </a:r>
            <a:r>
              <a:rPr lang="en-US" sz="2400" dirty="0"/>
              <a:t>of Primitive Acts are:</a:t>
            </a:r>
          </a:p>
          <a:p>
            <a:pPr algn="just">
              <a:buFont typeface="Wingdings" pitchFamily="2" charset="2"/>
              <a:buChar char="ü"/>
            </a:pPr>
            <a:r>
              <a:rPr lang="en-US" sz="2400" b="1" dirty="0"/>
              <a:t>ATRANS</a:t>
            </a:r>
            <a:r>
              <a:rPr lang="en-US" sz="2400" dirty="0"/>
              <a:t>-- Transfer of an abstract relationship. </a:t>
            </a:r>
            <a:r>
              <a:rPr lang="en-US" sz="2400" i="1" dirty="0"/>
              <a:t>e.g. give</a:t>
            </a:r>
            <a:r>
              <a:rPr lang="en-US" sz="2400" dirty="0" smtClean="0"/>
              <a:t>.</a:t>
            </a:r>
          </a:p>
          <a:p>
            <a:pPr algn="just">
              <a:buFont typeface="Wingdings" pitchFamily="2" charset="2"/>
              <a:buChar char="ü"/>
            </a:pPr>
            <a:r>
              <a:rPr lang="en-US" sz="2400" b="1" dirty="0" smtClean="0"/>
              <a:t>PTRANS</a:t>
            </a:r>
            <a:r>
              <a:rPr lang="en-US" sz="2400" dirty="0" smtClean="0"/>
              <a:t>-</a:t>
            </a:r>
            <a:r>
              <a:rPr lang="en-US" sz="2400" dirty="0"/>
              <a:t>- Transfer of the physical location of an object. </a:t>
            </a:r>
            <a:r>
              <a:rPr lang="en-US" sz="2400" i="1" dirty="0"/>
              <a:t>e.g. go</a:t>
            </a:r>
            <a:r>
              <a:rPr lang="en-US" sz="2400" dirty="0" smtClean="0"/>
              <a:t>.</a:t>
            </a:r>
          </a:p>
          <a:p>
            <a:pPr algn="just">
              <a:buFont typeface="Wingdings" pitchFamily="2" charset="2"/>
              <a:buChar char="ü"/>
            </a:pPr>
            <a:r>
              <a:rPr lang="en-US" sz="2400" b="1" dirty="0" smtClean="0"/>
              <a:t>PROPEL</a:t>
            </a:r>
            <a:r>
              <a:rPr lang="en-US" sz="2400" dirty="0" smtClean="0"/>
              <a:t>-</a:t>
            </a:r>
            <a:r>
              <a:rPr lang="en-US" sz="2400" dirty="0"/>
              <a:t>- Application of a physical force to an object. </a:t>
            </a:r>
            <a:r>
              <a:rPr lang="en-US" sz="2400" i="1" dirty="0"/>
              <a:t>e.g. push</a:t>
            </a:r>
            <a:r>
              <a:rPr lang="en-US" sz="2400" dirty="0" smtClean="0"/>
              <a:t>.</a:t>
            </a:r>
          </a:p>
          <a:p>
            <a:pPr algn="just">
              <a:buFont typeface="Wingdings" pitchFamily="2" charset="2"/>
              <a:buChar char="ü"/>
            </a:pPr>
            <a:r>
              <a:rPr lang="en-US" sz="2400" b="1" dirty="0" smtClean="0"/>
              <a:t>MTRANS</a:t>
            </a:r>
            <a:r>
              <a:rPr lang="en-US" sz="2400" dirty="0" smtClean="0"/>
              <a:t>-</a:t>
            </a:r>
            <a:r>
              <a:rPr lang="en-US" sz="2400" dirty="0"/>
              <a:t>- Transfer of mental information. </a:t>
            </a:r>
            <a:r>
              <a:rPr lang="en-US" sz="2400" i="1" dirty="0"/>
              <a:t>e.g. tell</a:t>
            </a:r>
            <a:r>
              <a:rPr lang="en-US" sz="2400" dirty="0" smtClean="0"/>
              <a:t>.</a:t>
            </a:r>
          </a:p>
          <a:p>
            <a:pPr algn="just">
              <a:buFont typeface="Wingdings" pitchFamily="2" charset="2"/>
              <a:buChar char="ü"/>
            </a:pPr>
            <a:r>
              <a:rPr lang="en-US" sz="2400" b="1" dirty="0" smtClean="0"/>
              <a:t>MBUILD</a:t>
            </a:r>
            <a:r>
              <a:rPr lang="en-US" sz="2400" dirty="0" smtClean="0"/>
              <a:t>-</a:t>
            </a:r>
            <a:r>
              <a:rPr lang="en-US" sz="2400" dirty="0"/>
              <a:t>- Construct new information from old. </a:t>
            </a:r>
            <a:r>
              <a:rPr lang="en-US" sz="2400" i="1" dirty="0"/>
              <a:t>e.g. decide</a:t>
            </a:r>
            <a:r>
              <a:rPr lang="en-US" sz="2400" dirty="0" smtClean="0"/>
              <a:t>.</a:t>
            </a:r>
          </a:p>
          <a:p>
            <a:pPr algn="just">
              <a:buFont typeface="Wingdings" pitchFamily="2" charset="2"/>
              <a:buChar char="ü"/>
            </a:pPr>
            <a:r>
              <a:rPr lang="en-US" sz="2400" b="1" dirty="0" smtClean="0"/>
              <a:t>SPEAK</a:t>
            </a:r>
            <a:r>
              <a:rPr lang="en-US" sz="2400" dirty="0" smtClean="0"/>
              <a:t>-</a:t>
            </a:r>
            <a:r>
              <a:rPr lang="en-US" sz="2400" dirty="0"/>
              <a:t>- Utter a sound. </a:t>
            </a:r>
            <a:r>
              <a:rPr lang="en-US" sz="2400" i="1" dirty="0"/>
              <a:t>e.g. say</a:t>
            </a:r>
            <a:r>
              <a:rPr lang="en-US" sz="2400" dirty="0"/>
              <a:t>.</a:t>
            </a:r>
          </a:p>
          <a:p>
            <a:pPr algn="just">
              <a:buFont typeface="Wingdings" pitchFamily="2" charset="2"/>
              <a:buChar char="ü"/>
            </a:pPr>
            <a:r>
              <a:rPr lang="en-US" sz="2400" b="1" dirty="0"/>
              <a:t>ATTEND</a:t>
            </a:r>
            <a:r>
              <a:rPr lang="en-US" sz="2400" dirty="0"/>
              <a:t>-- Focus a sense on a stimulus. </a:t>
            </a:r>
            <a:r>
              <a:rPr lang="en-US" sz="2400" i="1" dirty="0"/>
              <a:t>e.g. listen, watch</a:t>
            </a:r>
            <a:r>
              <a:rPr lang="en-US" sz="2400" dirty="0" smtClean="0"/>
              <a:t>.</a:t>
            </a:r>
          </a:p>
          <a:p>
            <a:pPr algn="just">
              <a:buFont typeface="Wingdings" pitchFamily="2" charset="2"/>
              <a:buChar char="ü"/>
            </a:pPr>
            <a:r>
              <a:rPr lang="en-US" sz="2400" b="1" dirty="0"/>
              <a:t>MOVE</a:t>
            </a:r>
            <a:r>
              <a:rPr lang="en-US" sz="2400" dirty="0"/>
              <a:t>-- Movement of a body part by owner. </a:t>
            </a:r>
            <a:r>
              <a:rPr lang="en-US" sz="2400" i="1" dirty="0"/>
              <a:t>e.g. punch, kick</a:t>
            </a:r>
            <a:r>
              <a:rPr lang="en-US" sz="2400" dirty="0" smtClean="0"/>
              <a:t>.</a:t>
            </a:r>
          </a:p>
          <a:p>
            <a:pPr algn="just">
              <a:buFont typeface="Wingdings" pitchFamily="2" charset="2"/>
              <a:buChar char="ü"/>
            </a:pPr>
            <a:r>
              <a:rPr lang="en-US" sz="2400" b="1" dirty="0" smtClean="0"/>
              <a:t>GRASP</a:t>
            </a:r>
            <a:r>
              <a:rPr lang="en-US" sz="2400" dirty="0" smtClean="0"/>
              <a:t>-</a:t>
            </a:r>
            <a:r>
              <a:rPr lang="en-US" sz="2400" dirty="0"/>
              <a:t>- Actor grasping an object. </a:t>
            </a:r>
            <a:r>
              <a:rPr lang="en-US" sz="2400" i="1" dirty="0"/>
              <a:t>e.g. clutch</a:t>
            </a:r>
            <a:r>
              <a:rPr lang="en-US" sz="2400" dirty="0" smtClean="0"/>
              <a:t>.</a:t>
            </a:r>
          </a:p>
          <a:p>
            <a:pPr algn="just">
              <a:buFont typeface="Wingdings" pitchFamily="2" charset="2"/>
              <a:buChar char="ü"/>
            </a:pPr>
            <a:r>
              <a:rPr lang="en-US" sz="2400" b="1" dirty="0" smtClean="0"/>
              <a:t>INGEST</a:t>
            </a:r>
            <a:r>
              <a:rPr lang="en-US" sz="2400" dirty="0" smtClean="0"/>
              <a:t>-</a:t>
            </a:r>
            <a:r>
              <a:rPr lang="en-US" sz="2400" dirty="0"/>
              <a:t>- Actor ingesting an object. </a:t>
            </a:r>
            <a:r>
              <a:rPr lang="en-US" sz="2400" i="1" dirty="0"/>
              <a:t>e.g. eat</a:t>
            </a:r>
            <a:r>
              <a:rPr lang="en-US" sz="2400" dirty="0" smtClean="0"/>
              <a:t>.</a:t>
            </a:r>
          </a:p>
          <a:p>
            <a:pPr algn="just">
              <a:buFont typeface="Wingdings" pitchFamily="2" charset="2"/>
              <a:buChar char="ü"/>
            </a:pPr>
            <a:r>
              <a:rPr lang="en-US" sz="2400" b="1" dirty="0" smtClean="0"/>
              <a:t>EXPEL</a:t>
            </a:r>
            <a:r>
              <a:rPr lang="en-US" sz="2400" dirty="0" smtClean="0"/>
              <a:t>-</a:t>
            </a:r>
            <a:r>
              <a:rPr lang="en-US" sz="2400" dirty="0"/>
              <a:t>- Actor getting rid of an object from body. </a:t>
            </a:r>
            <a:r>
              <a:rPr lang="en-US" sz="2400" i="1" dirty="0"/>
              <a:t>e.g. ????</a:t>
            </a:r>
            <a:r>
              <a:rPr lang="en-US" sz="2400" dirty="0"/>
              <a:t>.</a:t>
            </a:r>
          </a:p>
        </p:txBody>
      </p:sp>
    </p:spTree>
    <p:extLst>
      <p:ext uri="{BB962C8B-B14F-4D97-AF65-F5344CB8AC3E}">
        <p14:creationId xmlns:p14="http://schemas.microsoft.com/office/powerpoint/2010/main" val="296136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a:bodyPr>
          <a:lstStyle/>
          <a:p>
            <a:pPr marL="0" indent="0">
              <a:buNone/>
            </a:pPr>
            <a:r>
              <a:rPr lang="en-US" sz="2400" dirty="0"/>
              <a:t>Six primitive conceptual categories provide </a:t>
            </a:r>
            <a:r>
              <a:rPr lang="en-US" sz="2400" i="1" dirty="0"/>
              <a:t>building blocks</a:t>
            </a:r>
            <a:r>
              <a:rPr lang="en-US" sz="2400" dirty="0"/>
              <a:t> which are the set of allowable dependencies in the concepts in a sentence:</a:t>
            </a:r>
          </a:p>
          <a:p>
            <a:pPr>
              <a:buFont typeface="Wingdings" pitchFamily="2" charset="2"/>
              <a:buChar char="ü"/>
            </a:pPr>
            <a:r>
              <a:rPr lang="en-US" sz="2400" b="1" dirty="0"/>
              <a:t>PP</a:t>
            </a:r>
            <a:r>
              <a:rPr lang="en-US" sz="2400" dirty="0"/>
              <a:t>-- Real world </a:t>
            </a:r>
            <a:r>
              <a:rPr lang="en-US" sz="2400" dirty="0" smtClean="0"/>
              <a:t>objects.</a:t>
            </a:r>
          </a:p>
          <a:p>
            <a:pPr>
              <a:buFont typeface="Wingdings" pitchFamily="2" charset="2"/>
              <a:buChar char="ü"/>
            </a:pPr>
            <a:r>
              <a:rPr lang="en-US" sz="2400" b="1" dirty="0" smtClean="0"/>
              <a:t>ACT</a:t>
            </a:r>
            <a:r>
              <a:rPr lang="en-US" sz="2400" dirty="0" smtClean="0"/>
              <a:t>-</a:t>
            </a:r>
            <a:r>
              <a:rPr lang="en-US" sz="2400" dirty="0"/>
              <a:t>- Real world actions</a:t>
            </a:r>
            <a:r>
              <a:rPr lang="en-US" sz="2400" dirty="0" smtClean="0"/>
              <a:t>.</a:t>
            </a:r>
          </a:p>
          <a:p>
            <a:pPr>
              <a:buFont typeface="Wingdings" pitchFamily="2" charset="2"/>
              <a:buChar char="ü"/>
            </a:pPr>
            <a:r>
              <a:rPr lang="en-US" sz="2400" b="1" dirty="0" smtClean="0"/>
              <a:t>PA</a:t>
            </a:r>
            <a:r>
              <a:rPr lang="en-US" sz="2400" dirty="0" smtClean="0"/>
              <a:t>-</a:t>
            </a:r>
            <a:r>
              <a:rPr lang="en-US" sz="2400" dirty="0"/>
              <a:t>- Attributes of objects</a:t>
            </a:r>
            <a:r>
              <a:rPr lang="en-US" sz="2400" dirty="0" smtClean="0"/>
              <a:t>.</a:t>
            </a:r>
          </a:p>
          <a:p>
            <a:pPr>
              <a:buFont typeface="Wingdings" pitchFamily="2" charset="2"/>
              <a:buChar char="ü"/>
            </a:pPr>
            <a:r>
              <a:rPr lang="en-US" sz="2400" b="1" dirty="0" smtClean="0"/>
              <a:t>AA</a:t>
            </a:r>
            <a:r>
              <a:rPr lang="en-US" sz="2400" dirty="0" smtClean="0"/>
              <a:t>-</a:t>
            </a:r>
            <a:r>
              <a:rPr lang="en-US" sz="2400" dirty="0"/>
              <a:t>- Attributes of actions</a:t>
            </a:r>
            <a:r>
              <a:rPr lang="en-US" sz="2400" dirty="0" smtClean="0"/>
              <a:t>.</a:t>
            </a:r>
          </a:p>
          <a:p>
            <a:pPr>
              <a:buFont typeface="Wingdings" pitchFamily="2" charset="2"/>
              <a:buChar char="ü"/>
            </a:pPr>
            <a:r>
              <a:rPr lang="en-US" sz="2400" b="1" dirty="0" smtClean="0"/>
              <a:t>T</a:t>
            </a:r>
            <a:r>
              <a:rPr lang="en-US" sz="2400" dirty="0" smtClean="0"/>
              <a:t>-</a:t>
            </a:r>
            <a:r>
              <a:rPr lang="en-US" sz="2400" dirty="0"/>
              <a:t>- Times</a:t>
            </a:r>
            <a:r>
              <a:rPr lang="en-US" sz="2400" dirty="0" smtClean="0"/>
              <a:t>.</a:t>
            </a:r>
          </a:p>
          <a:p>
            <a:pPr>
              <a:buFont typeface="Wingdings" pitchFamily="2" charset="2"/>
              <a:buChar char="ü"/>
            </a:pPr>
            <a:r>
              <a:rPr lang="en-US" sz="2400" b="1" dirty="0" smtClean="0"/>
              <a:t>LOC</a:t>
            </a:r>
            <a:r>
              <a:rPr lang="en-US" sz="2400" dirty="0" smtClean="0"/>
              <a:t>-</a:t>
            </a:r>
            <a:r>
              <a:rPr lang="en-US" sz="2400" dirty="0"/>
              <a:t>- Locations.</a:t>
            </a:r>
          </a:p>
          <a:p>
            <a:pPr marL="0" indent="0">
              <a:buNone/>
            </a:pPr>
            <a:r>
              <a:rPr lang="en-US" sz="2400" dirty="0"/>
              <a:t>How do we connect these things together?</a:t>
            </a:r>
          </a:p>
          <a:p>
            <a:pPr marL="0" indent="0">
              <a:buNone/>
            </a:pPr>
            <a:r>
              <a:rPr lang="en-US" sz="2400" dirty="0"/>
              <a:t>Consider the example:</a:t>
            </a:r>
          </a:p>
          <a:p>
            <a:r>
              <a:rPr lang="en-US" sz="2400" i="1" dirty="0"/>
              <a:t>John gives Mary a book</a:t>
            </a:r>
            <a:endParaRPr lang="en-US" sz="2400" dirty="0"/>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105400"/>
            <a:ext cx="522300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0735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629400"/>
          </a:xfrm>
        </p:spPr>
        <p:txBody>
          <a:bodyPr/>
          <a:lstStyle/>
          <a:p>
            <a:r>
              <a:rPr lang="en-US" dirty="0"/>
              <a:t>Arrows indicate the direction of dependency. Letters above indicate certain relationships</a:t>
            </a:r>
            <a:r>
              <a:rPr lang="en-US" dirty="0" smtClean="0"/>
              <a:t>:</a:t>
            </a:r>
          </a:p>
          <a:p>
            <a:pPr marL="0" indent="0">
              <a:buNone/>
            </a:pPr>
            <a:r>
              <a:rPr lang="en-US" b="1" dirty="0" smtClean="0"/>
              <a:t>o</a:t>
            </a:r>
            <a:r>
              <a:rPr lang="en-US" dirty="0" smtClean="0"/>
              <a:t>-</a:t>
            </a:r>
            <a:r>
              <a:rPr lang="en-US" dirty="0"/>
              <a:t>- object</a:t>
            </a:r>
            <a:r>
              <a:rPr lang="en-US" dirty="0" smtClean="0"/>
              <a:t>.</a:t>
            </a:r>
          </a:p>
          <a:p>
            <a:pPr marL="0" indent="0">
              <a:buNone/>
            </a:pPr>
            <a:r>
              <a:rPr lang="en-US" b="1" dirty="0" smtClean="0"/>
              <a:t>R</a:t>
            </a:r>
            <a:r>
              <a:rPr lang="en-US" dirty="0" smtClean="0"/>
              <a:t>-</a:t>
            </a:r>
            <a:r>
              <a:rPr lang="en-US" dirty="0"/>
              <a:t>- recipient-donor</a:t>
            </a:r>
            <a:r>
              <a:rPr lang="en-US" dirty="0" smtClean="0"/>
              <a:t>.</a:t>
            </a:r>
          </a:p>
          <a:p>
            <a:pPr marL="0" indent="0">
              <a:buNone/>
            </a:pPr>
            <a:r>
              <a:rPr lang="en-US" b="1" dirty="0" smtClean="0"/>
              <a:t>I</a:t>
            </a:r>
            <a:r>
              <a:rPr lang="en-US" dirty="0" smtClean="0"/>
              <a:t>-</a:t>
            </a:r>
            <a:r>
              <a:rPr lang="en-US" dirty="0"/>
              <a:t>- instrument </a:t>
            </a:r>
            <a:r>
              <a:rPr lang="en-US" i="1" dirty="0"/>
              <a:t>e.g. eat with a spoon</a:t>
            </a:r>
            <a:r>
              <a:rPr lang="en-US" dirty="0" smtClean="0"/>
              <a:t>.</a:t>
            </a:r>
          </a:p>
          <a:p>
            <a:pPr marL="0" indent="0">
              <a:buNone/>
            </a:pPr>
            <a:r>
              <a:rPr lang="en-US" b="1" dirty="0" smtClean="0"/>
              <a:t>D</a:t>
            </a:r>
            <a:r>
              <a:rPr lang="en-US" dirty="0" smtClean="0"/>
              <a:t>-</a:t>
            </a:r>
            <a:r>
              <a:rPr lang="en-US" dirty="0"/>
              <a:t>- destination </a:t>
            </a:r>
            <a:r>
              <a:rPr lang="en-US" i="1" dirty="0"/>
              <a:t>e.g. going home</a:t>
            </a:r>
            <a:r>
              <a:rPr lang="en-US" dirty="0"/>
              <a:t>.</a:t>
            </a:r>
          </a:p>
          <a:p>
            <a:r>
              <a:rPr lang="en-US" dirty="0"/>
              <a:t>Double arrows () indicate </a:t>
            </a:r>
            <a:r>
              <a:rPr lang="en-US" i="1" dirty="0"/>
              <a:t>two-way</a:t>
            </a:r>
            <a:r>
              <a:rPr lang="en-US" dirty="0"/>
              <a:t> links between the actor (PP) and action (ACT).</a:t>
            </a:r>
          </a:p>
          <a:p>
            <a:r>
              <a:rPr lang="en-US" dirty="0"/>
              <a:t>The actions are built from the set of primitive acts (see above)</a:t>
            </a:r>
          </a:p>
          <a:p>
            <a:pPr marL="0" indent="0">
              <a:buNone/>
            </a:pPr>
            <a:endParaRPr lang="en-US" dirty="0"/>
          </a:p>
        </p:txBody>
      </p:sp>
    </p:spTree>
    <p:extLst>
      <p:ext uri="{BB962C8B-B14F-4D97-AF65-F5344CB8AC3E}">
        <p14:creationId xmlns:p14="http://schemas.microsoft.com/office/powerpoint/2010/main" val="3568374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tudent\Desktop\92d36bf7-6d40-4ee9-b538-90955bcdc95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
            <a:ext cx="769620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41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1313</Words>
  <Application>Microsoft Office PowerPoint</Application>
  <PresentationFormat>On-screen Show (4:3)</PresentationFormat>
  <Paragraphs>115</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PowerPoint Presentation</vt:lpstr>
      <vt:lpstr>PowerPoint Presentation</vt:lpstr>
      <vt:lpstr>PowerPoint Presentation</vt:lpstr>
      <vt:lpstr>PowerPoint Presentation</vt:lpstr>
      <vt:lpstr>Conceptual Dependency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Frames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Semantic Net</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64</cp:revision>
  <dcterms:created xsi:type="dcterms:W3CDTF">2006-08-16T00:00:00Z</dcterms:created>
  <dcterms:modified xsi:type="dcterms:W3CDTF">2021-09-15T10:02:40Z</dcterms:modified>
</cp:coreProperties>
</file>