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71" r:id="rId3"/>
    <p:sldId id="256" r:id="rId4"/>
    <p:sldId id="258" r:id="rId5"/>
    <p:sldId id="259" r:id="rId6"/>
    <p:sldId id="260" r:id="rId7"/>
    <p:sldId id="272" r:id="rId8"/>
    <p:sldId id="261" r:id="rId9"/>
    <p:sldId id="262" r:id="rId10"/>
    <p:sldId id="264" r:id="rId11"/>
    <p:sldId id="263" r:id="rId12"/>
    <p:sldId id="265" r:id="rId13"/>
    <p:sldId id="266" r:id="rId14"/>
    <p:sldId id="267" r:id="rId15"/>
    <p:sldId id="268" r:id="rId16"/>
    <p:sldId id="269" r:id="rId17"/>
    <p:sldId id="273" r:id="rId18"/>
    <p:sldId id="274" r:id="rId19"/>
    <p:sldId id="275" r:id="rId20"/>
    <p:sldId id="282" r:id="rId21"/>
    <p:sldId id="281" r:id="rId22"/>
    <p:sldId id="283" r:id="rId23"/>
    <p:sldId id="284" r:id="rId24"/>
    <p:sldId id="276" r:id="rId25"/>
    <p:sldId id="277" r:id="rId26"/>
    <p:sldId id="278" r:id="rId27"/>
    <p:sldId id="279" r:id="rId28"/>
    <p:sldId id="280" r:id="rId29"/>
    <p:sldId id="285" r:id="rId30"/>
    <p:sldId id="286" r:id="rId31"/>
    <p:sldId id="287" r:id="rId32"/>
    <p:sldId id="289" r:id="rId33"/>
    <p:sldId id="288" r:id="rId34"/>
    <p:sldId id="290" r:id="rId35"/>
    <p:sldId id="291" r:id="rId36"/>
    <p:sldId id="292" r:id="rId37"/>
    <p:sldId id="293" r:id="rId38"/>
    <p:sldId id="294" r:id="rId39"/>
    <p:sldId id="295" r:id="rId40"/>
    <p:sldId id="296" r:id="rId41"/>
    <p:sldId id="297" r:id="rId42"/>
    <p:sldId id="298" r:id="rId43"/>
    <p:sldId id="300" r:id="rId44"/>
    <p:sldId id="302" r:id="rId45"/>
    <p:sldId id="303" r:id="rId46"/>
    <p:sldId id="304" r:id="rId47"/>
    <p:sldId id="306" r:id="rId48"/>
    <p:sldId id="309" r:id="rId49"/>
    <p:sldId id="310" r:id="rId50"/>
    <p:sldId id="311" r:id="rId51"/>
    <p:sldId id="312" r:id="rId52"/>
    <p:sldId id="315" r:id="rId53"/>
    <p:sldId id="316" r:id="rId54"/>
    <p:sldId id="318" r:id="rId55"/>
    <p:sldId id="319" r:id="rId56"/>
    <p:sldId id="320" r:id="rId57"/>
    <p:sldId id="322" r:id="rId58"/>
    <p:sldId id="323" r:id="rId59"/>
    <p:sldId id="324" r:id="rId60"/>
    <p:sldId id="325" r:id="rId61"/>
    <p:sldId id="326" r:id="rId62"/>
    <p:sldId id="327" r:id="rId63"/>
    <p:sldId id="328" r:id="rId64"/>
    <p:sldId id="329" r:id="rId65"/>
    <p:sldId id="33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7" d="100"/>
          <a:sy n="37" d="100"/>
        </p:scale>
        <p:origin x="176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99EC733-3931-49E6-9EF6-3C4636F76546}" type="datetimeFigureOut">
              <a:rPr lang="en-IN" smtClean="0"/>
              <a:t>28-07-2021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28637129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9EC733-3931-49E6-9EF6-3C4636F76546}"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39770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9EC733-3931-49E6-9EF6-3C4636F7654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146924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9EC733-3931-49E6-9EF6-3C4636F7654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3710637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9EC733-3931-49E6-9EF6-3C4636F7654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2948087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9EC733-3931-49E6-9EF6-3C4636F7654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2110480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9EC733-3931-49E6-9EF6-3C4636F7654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258454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EC733-3931-49E6-9EF6-3C4636F7654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DA8CB-A7FA-4138-8548-1C4A0D85429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33307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EC733-3931-49E6-9EF6-3C4636F7654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210386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EC733-3931-49E6-9EF6-3C4636F7654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7232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9EC733-3931-49E6-9EF6-3C4636F76546}"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317935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9EC733-3931-49E6-9EF6-3C4636F76546}"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172086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9EC733-3931-49E6-9EF6-3C4636F76546}" type="datetimeFigureOut">
              <a:rPr lang="en-IN" smtClean="0"/>
              <a:t>28-07-2021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98689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9EC733-3931-49E6-9EF6-3C4636F76546}" type="datetimeFigureOut">
              <a:rPr lang="en-IN" smtClean="0"/>
              <a:t>28-07-2021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25580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99EC733-3931-49E6-9EF6-3C4636F76546}" type="datetimeFigureOut">
              <a:rPr lang="en-IN" smtClean="0"/>
              <a:t>28-07-2021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425958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9EC733-3931-49E6-9EF6-3C4636F76546}"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298607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9EC733-3931-49E6-9EF6-3C4636F76546}"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DA8CB-A7FA-4138-8548-1C4A0D854290}" type="slidenum">
              <a:rPr lang="en-IN" smtClean="0"/>
              <a:t>‹#›</a:t>
            </a:fld>
            <a:endParaRPr lang="en-IN"/>
          </a:p>
        </p:txBody>
      </p:sp>
    </p:spTree>
    <p:extLst>
      <p:ext uri="{BB962C8B-B14F-4D97-AF65-F5344CB8AC3E}">
        <p14:creationId xmlns:p14="http://schemas.microsoft.com/office/powerpoint/2010/main" val="58318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9EC733-3931-49E6-9EF6-3C4636F76546}" type="datetimeFigureOut">
              <a:rPr lang="en-IN" smtClean="0"/>
              <a:t>28-07-2021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3DA8CB-A7FA-4138-8548-1C4A0D854290}" type="slidenum">
              <a:rPr lang="en-IN" smtClean="0"/>
              <a:t>‹#›</a:t>
            </a:fld>
            <a:endParaRPr lang="en-IN"/>
          </a:p>
        </p:txBody>
      </p:sp>
    </p:spTree>
    <p:extLst>
      <p:ext uri="{BB962C8B-B14F-4D97-AF65-F5344CB8AC3E}">
        <p14:creationId xmlns:p14="http://schemas.microsoft.com/office/powerpoint/2010/main" val="21684956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2956"/>
            <a:ext cx="9571630" cy="2169993"/>
          </a:xfrm>
        </p:spPr>
        <p:txBody>
          <a:bodyPr>
            <a:normAutofit/>
          </a:bodyPr>
          <a:lstStyle/>
          <a:p>
            <a:r>
              <a:rPr lang="en-IN" dirty="0"/>
              <a:t>Subject: Elective – 1 </a:t>
            </a:r>
            <a:br>
              <a:rPr lang="en-IN" dirty="0"/>
            </a:br>
            <a:r>
              <a:rPr lang="en-IN" dirty="0"/>
              <a:t>Data Mining and Warehousing</a:t>
            </a:r>
          </a:p>
        </p:txBody>
      </p:sp>
      <p:sp>
        <p:nvSpPr>
          <p:cNvPr id="3" name="Subtitle 2"/>
          <p:cNvSpPr>
            <a:spLocks noGrp="1"/>
          </p:cNvSpPr>
          <p:nvPr>
            <p:ph type="subTitle" idx="1"/>
          </p:nvPr>
        </p:nvSpPr>
        <p:spPr>
          <a:xfrm>
            <a:off x="4626591" y="3602038"/>
            <a:ext cx="6619163" cy="2239204"/>
          </a:xfrm>
        </p:spPr>
        <p:txBody>
          <a:bodyPr>
            <a:noAutofit/>
          </a:bodyPr>
          <a:lstStyle/>
          <a:p>
            <a:r>
              <a:rPr lang="en-IN" sz="2400" dirty="0">
                <a:latin typeface="Times New Roman" panose="02020603050405020304" pitchFamily="18" charset="0"/>
                <a:cs typeface="Times New Roman" panose="02020603050405020304" pitchFamily="18" charset="0"/>
              </a:rPr>
              <a:t>Class: BE (A &amp; B)</a:t>
            </a:r>
          </a:p>
          <a:p>
            <a:r>
              <a:rPr lang="en-IN" sz="2400" dirty="0">
                <a:latin typeface="Times New Roman" panose="02020603050405020304" pitchFamily="18" charset="0"/>
                <a:cs typeface="Times New Roman" panose="02020603050405020304" pitchFamily="18" charset="0"/>
              </a:rPr>
              <a:t>A.Y 2021-22 SEM I</a:t>
            </a:r>
          </a:p>
          <a:p>
            <a:r>
              <a:rPr lang="en-IN" sz="2400" dirty="0">
                <a:latin typeface="Times New Roman" panose="02020603050405020304" pitchFamily="18" charset="0"/>
                <a:cs typeface="Times New Roman" panose="02020603050405020304" pitchFamily="18" charset="0"/>
              </a:rPr>
              <a:t>Faculty – </a:t>
            </a:r>
            <a:r>
              <a:rPr lang="en-IN" sz="2400" dirty="0" err="1">
                <a:latin typeface="Times New Roman" panose="02020603050405020304" pitchFamily="18" charset="0"/>
                <a:cs typeface="Times New Roman" panose="02020603050405020304" pitchFamily="18" charset="0"/>
              </a:rPr>
              <a:t>Prof.</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Trupti</a:t>
            </a:r>
            <a:r>
              <a:rPr lang="en-IN" sz="2400" dirty="0">
                <a:latin typeface="Times New Roman" panose="02020603050405020304" pitchFamily="18" charset="0"/>
                <a:cs typeface="Times New Roman" panose="02020603050405020304" pitchFamily="18" charset="0"/>
              </a:rPr>
              <a:t> Phutane</a:t>
            </a:r>
          </a:p>
          <a:p>
            <a:r>
              <a:rPr lang="en-IN" sz="2400" dirty="0">
                <a:latin typeface="Times New Roman" panose="02020603050405020304" pitchFamily="18" charset="0"/>
                <a:cs typeface="Times New Roman" panose="02020603050405020304" pitchFamily="18" charset="0"/>
              </a:rPr>
              <a:t>DEPARTMENT OF COMPUTER ENGINEERING</a:t>
            </a:r>
          </a:p>
          <a:p>
            <a:r>
              <a:rPr lang="en-IN" sz="2400" dirty="0">
                <a:latin typeface="Times New Roman" panose="02020603050405020304" pitchFamily="18" charset="0"/>
                <a:cs typeface="Times New Roman" panose="02020603050405020304" pitchFamily="18" charset="0"/>
              </a:rPr>
              <a:t>DYPTC, </a:t>
            </a:r>
            <a:r>
              <a:rPr lang="en-IN" sz="2400" dirty="0" err="1">
                <a:latin typeface="Times New Roman" panose="02020603050405020304" pitchFamily="18" charset="0"/>
                <a:cs typeface="Times New Roman" panose="02020603050405020304" pitchFamily="18" charset="0"/>
              </a:rPr>
              <a:t>Ambi</a:t>
            </a:r>
            <a:r>
              <a:rPr lang="en-IN" sz="2400" dirty="0">
                <a:latin typeface="Times New Roman" panose="02020603050405020304" pitchFamily="18" charset="0"/>
                <a:cs typeface="Times New Roman" panose="02020603050405020304" pitchFamily="18" charset="0"/>
              </a:rPr>
              <a:t>. </a:t>
            </a:r>
          </a:p>
        </p:txBody>
      </p:sp>
      <p:pic>
        <p:nvPicPr>
          <p:cNvPr id="1026" name="Picture 2" descr="https://image.slidesharecdn.com/datamining-170618094757/95/data-mining-and-data-warehouse-1-638.jpg?cb=1497779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7" y="2881312"/>
            <a:ext cx="4088879" cy="295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53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latin typeface="Times New Roman" panose="02020603050405020304" pitchFamily="18" charset="0"/>
                <a:cs typeface="Times New Roman" panose="02020603050405020304" pitchFamily="18" charset="0"/>
              </a:rPr>
              <a:t>Why data mining?</a:t>
            </a:r>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Explosion Problem</a:t>
            </a:r>
          </a:p>
          <a:p>
            <a:pPr lvl="1" algn="just">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Advance data collection tool  and database technology lead to tremendous amounts of data stored in the database.</a:t>
            </a:r>
          </a:p>
          <a:p>
            <a:pPr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drowning in data but starving for knowledge!</a:t>
            </a:r>
          </a:p>
          <a:p>
            <a:pPr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Solutions: Data Warehousing and Data Mining.</a:t>
            </a:r>
          </a:p>
          <a:p>
            <a:pPr lvl="1" algn="just">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Data warehousing and online analytical </a:t>
            </a:r>
            <a:r>
              <a:rPr lang="en-IN" sz="2800" dirty="0" err="1">
                <a:latin typeface="Times New Roman" panose="02020603050405020304" pitchFamily="18" charset="0"/>
                <a:cs typeface="Times New Roman" panose="02020603050405020304" pitchFamily="18" charset="0"/>
              </a:rPr>
              <a:t>preprocessing</a:t>
            </a:r>
            <a:endParaRPr lang="en-IN" sz="2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Extraction of interesting knowledge using data mining</a:t>
            </a:r>
          </a:p>
        </p:txBody>
      </p:sp>
    </p:spTree>
    <p:extLst>
      <p:ext uri="{BB962C8B-B14F-4D97-AF65-F5344CB8AC3E}">
        <p14:creationId xmlns:p14="http://schemas.microsoft.com/office/powerpoint/2010/main" val="261566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Application of data mining</a:t>
            </a:r>
          </a:p>
        </p:txBody>
      </p:sp>
      <p:pic>
        <p:nvPicPr>
          <p:cNvPr id="4098" name="Picture 2" descr="Data Mining Tutorial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4018" y="2141537"/>
            <a:ext cx="6550925" cy="4081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72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3100" dirty="0">
                <a:latin typeface="Times New Roman" panose="02020603050405020304" pitchFamily="18" charset="0"/>
                <a:cs typeface="Times New Roman" panose="02020603050405020304" pitchFamily="18" charset="0"/>
              </a:rPr>
              <a:t>KDD Process (Knowledge discovery in Databases)</a:t>
            </a:r>
            <a:br>
              <a:rPr lang="en-IN" dirty="0">
                <a:latin typeface="Times New Roman" panose="02020603050405020304" pitchFamily="18" charset="0"/>
                <a:cs typeface="Times New Roman" panose="02020603050405020304" pitchFamily="18" charset="0"/>
              </a:rPr>
            </a:br>
            <a:endParaRPr lang="en-IN" dirty="0"/>
          </a:p>
        </p:txBody>
      </p:sp>
      <p:pic>
        <p:nvPicPr>
          <p:cNvPr id="5124" name="Picture 4" descr="Steps in the KDD process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1696" y="1774209"/>
            <a:ext cx="10372298" cy="455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77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 Mining and Knowledge Discovery Database(Kdd Process) - DataFlair"/>
          <p:cNvSpPr>
            <a:spLocks noGrp="1" noChangeAspect="1" noChangeArrowheads="1"/>
          </p:cNvSpPr>
          <p:nvPr>
            <p:ph idx="1"/>
          </p:nvPr>
        </p:nvSpPr>
        <p:spPr bwMode="auto">
          <a:xfrm>
            <a:off x="685801" y="1460311"/>
            <a:ext cx="10131425" cy="43308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KDD (Knowledge Discovery in Databases) is a field of computer science, which includes the tools and theories to help humans in extracting useful and previously unknown information (i.e. knowledge) from large collections of digitized data.</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KDD is the overall process of extracting knowledge from data</a:t>
            </a:r>
          </a:p>
          <a:p>
            <a:pPr marL="0" indent="0">
              <a:buNone/>
            </a:pPr>
            <a:endParaRPr lang="en-IN" dirty="0"/>
          </a:p>
        </p:txBody>
      </p:sp>
    </p:spTree>
    <p:extLst>
      <p:ext uri="{BB962C8B-B14F-4D97-AF65-F5344CB8AC3E}">
        <p14:creationId xmlns:p14="http://schemas.microsoft.com/office/powerpoint/2010/main" val="170365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Data mining task primitives</a:t>
            </a:r>
          </a:p>
        </p:txBody>
      </p:sp>
      <p:pic>
        <p:nvPicPr>
          <p:cNvPr id="4" name="Content Placeholder 3"/>
          <p:cNvPicPr>
            <a:picLocks noGrp="1" noChangeAspect="1"/>
          </p:cNvPicPr>
          <p:nvPr>
            <p:ph idx="1"/>
          </p:nvPr>
        </p:nvPicPr>
        <p:blipFill>
          <a:blip r:embed="rId2"/>
          <a:stretch>
            <a:fillRect/>
          </a:stretch>
        </p:blipFill>
        <p:spPr>
          <a:xfrm>
            <a:off x="1173709" y="1882230"/>
            <a:ext cx="9840036" cy="4723287"/>
          </a:xfrm>
          <a:prstGeom prst="rect">
            <a:avLst/>
          </a:prstGeom>
        </p:spPr>
      </p:pic>
    </p:spTree>
    <p:extLst>
      <p:ext uri="{BB962C8B-B14F-4D97-AF65-F5344CB8AC3E}">
        <p14:creationId xmlns:p14="http://schemas.microsoft.com/office/powerpoint/2010/main" val="8299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Steps of data mining</a:t>
            </a:r>
          </a:p>
        </p:txBody>
      </p:sp>
      <p:pic>
        <p:nvPicPr>
          <p:cNvPr id="4" name="Content Placeholder 3"/>
          <p:cNvPicPr>
            <a:picLocks noGrp="1" noChangeAspect="1"/>
          </p:cNvPicPr>
          <p:nvPr>
            <p:ph idx="1"/>
          </p:nvPr>
        </p:nvPicPr>
        <p:blipFill>
          <a:blip r:embed="rId2"/>
          <a:stretch>
            <a:fillRect/>
          </a:stretch>
        </p:blipFill>
        <p:spPr>
          <a:xfrm>
            <a:off x="1228300" y="1801505"/>
            <a:ext cx="9588926" cy="4490114"/>
          </a:xfrm>
          <a:prstGeom prst="rect">
            <a:avLst/>
          </a:prstGeom>
        </p:spPr>
      </p:pic>
    </p:spTree>
    <p:extLst>
      <p:ext uri="{BB962C8B-B14F-4D97-AF65-F5344CB8AC3E}">
        <p14:creationId xmlns:p14="http://schemas.microsoft.com/office/powerpoint/2010/main" val="86964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Data mining techniques</a:t>
            </a:r>
          </a:p>
        </p:txBody>
      </p:sp>
      <p:pic>
        <p:nvPicPr>
          <p:cNvPr id="5" name="Content Placeholder 4"/>
          <p:cNvPicPr>
            <a:picLocks noGrp="1" noChangeAspect="1"/>
          </p:cNvPicPr>
          <p:nvPr>
            <p:ph idx="1"/>
          </p:nvPr>
        </p:nvPicPr>
        <p:blipFill>
          <a:blip r:embed="rId2"/>
          <a:stretch>
            <a:fillRect/>
          </a:stretch>
        </p:blipFill>
        <p:spPr>
          <a:xfrm>
            <a:off x="3562066" y="2141537"/>
            <a:ext cx="4981433" cy="4313853"/>
          </a:xfrm>
          <a:prstGeom prst="rect">
            <a:avLst/>
          </a:prstGeom>
        </p:spPr>
      </p:pic>
    </p:spTree>
    <p:extLst>
      <p:ext uri="{BB962C8B-B14F-4D97-AF65-F5344CB8AC3E}">
        <p14:creationId xmlns:p14="http://schemas.microsoft.com/office/powerpoint/2010/main" val="648152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Attributes types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Nominal Attributes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Binary Attributes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Ordinal Attributes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Numeric Attributes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Discrete versus Continues Attributes</a:t>
            </a:r>
          </a:p>
        </p:txBody>
      </p:sp>
    </p:spTree>
    <p:extLst>
      <p:ext uri="{BB962C8B-B14F-4D97-AF65-F5344CB8AC3E}">
        <p14:creationId xmlns:p14="http://schemas.microsoft.com/office/powerpoint/2010/main" val="1048141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1" y="136479"/>
            <a:ext cx="10232408" cy="7219664"/>
          </a:xfrm>
        </p:spPr>
        <p:txBody>
          <a:bodyPr>
            <a:noAutofit/>
          </a:bodyPr>
          <a:lstStyle/>
          <a:p>
            <a:pPr>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Data Objects and Attributes</a:t>
            </a:r>
          </a:p>
          <a:p>
            <a:pPr>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Nominal Attributes</a:t>
            </a:r>
          </a:p>
          <a:p>
            <a:pPr>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Binary Attributes</a:t>
            </a:r>
          </a:p>
          <a:p>
            <a:pPr>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Ordinal Attributes</a:t>
            </a:r>
          </a:p>
          <a:p>
            <a:pPr>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Numeric Attributes</a:t>
            </a:r>
          </a:p>
          <a:p>
            <a:pPr>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Discrete versus Continues Attributes</a:t>
            </a:r>
          </a:p>
          <a:p>
            <a:pPr>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Introduction to Data </a:t>
            </a:r>
            <a:r>
              <a:rPr lang="en-IN" sz="4000" dirty="0" err="1">
                <a:latin typeface="Times New Roman" panose="02020603050405020304" pitchFamily="18" charset="0"/>
                <a:cs typeface="Times New Roman" panose="02020603050405020304" pitchFamily="18" charset="0"/>
              </a:rPr>
              <a:t>Preprocessing</a:t>
            </a:r>
            <a:endParaRPr lang="en-IN" sz="4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Data Cleaning: Missing values, Noisy data</a:t>
            </a:r>
          </a:p>
          <a:p>
            <a:endParaRPr lang="en-IN" sz="4000" dirty="0"/>
          </a:p>
        </p:txBody>
      </p:sp>
    </p:spTree>
    <p:extLst>
      <p:ext uri="{BB962C8B-B14F-4D97-AF65-F5344CB8AC3E}">
        <p14:creationId xmlns:p14="http://schemas.microsoft.com/office/powerpoint/2010/main" val="12537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latin typeface="Times New Roman" panose="02020603050405020304" pitchFamily="18" charset="0"/>
                <a:cs typeface="Times New Roman" panose="02020603050405020304" pitchFamily="18" charset="0"/>
              </a:rPr>
              <a:t>Data objects &amp; attributes</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Data Object – Logical Cluster of all tables in the data set containing data related to same entity.</a:t>
            </a:r>
          </a:p>
          <a:p>
            <a:pPr lvl="1"/>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Retail store – Employee, customer, items, sales are the objects. </a:t>
            </a:r>
          </a:p>
          <a:p>
            <a:pPr lvl="1"/>
            <a:r>
              <a:rPr lang="en-IN" sz="2400" dirty="0">
                <a:latin typeface="Times New Roman" panose="02020603050405020304" pitchFamily="18" charset="0"/>
                <a:cs typeface="Times New Roman" panose="02020603050405020304" pitchFamily="18" charset="0"/>
              </a:rPr>
              <a:t>Every data object described by its properties called as attributes and stored in database in the form of row or a tuple. </a:t>
            </a:r>
          </a:p>
          <a:p>
            <a:r>
              <a:rPr lang="en-IN" sz="2400" dirty="0">
                <a:latin typeface="Times New Roman" panose="02020603050405020304" pitchFamily="18" charset="0"/>
                <a:cs typeface="Times New Roman" panose="02020603050405020304" pitchFamily="18" charset="0"/>
              </a:rPr>
              <a:t>Attributes – It is a property or characteristics of a data object.</a:t>
            </a:r>
          </a:p>
          <a:p>
            <a:pPr lvl="1"/>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 chalk, duster, board, </a:t>
            </a:r>
            <a:r>
              <a:rPr lang="en-IN" sz="2400" dirty="0" err="1">
                <a:latin typeface="Times New Roman" panose="02020603050405020304" pitchFamily="18" charset="0"/>
                <a:cs typeface="Times New Roman" panose="02020603050405020304" pitchFamily="18" charset="0"/>
              </a:rPr>
              <a:t>students,teacher</a:t>
            </a:r>
            <a:r>
              <a:rPr lang="en-IN" sz="2400" dirty="0">
                <a:latin typeface="Times New Roman" panose="02020603050405020304" pitchFamily="18" charset="0"/>
                <a:cs typeface="Times New Roman" panose="02020603050405020304" pitchFamily="18" charset="0"/>
              </a:rPr>
              <a:t> are the characteristics of the Data Object Classroom.</a:t>
            </a:r>
          </a:p>
        </p:txBody>
      </p:sp>
    </p:spTree>
    <p:extLst>
      <p:ext uri="{BB962C8B-B14F-4D97-AF65-F5344CB8AC3E}">
        <p14:creationId xmlns:p14="http://schemas.microsoft.com/office/powerpoint/2010/main" val="52830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Course objectives &amp; course outcomes</a:t>
            </a:r>
            <a:endParaRPr lang="en-IN" dirty="0"/>
          </a:p>
        </p:txBody>
      </p:sp>
      <p:sp>
        <p:nvSpPr>
          <p:cNvPr id="3" name="Content Placeholder 2"/>
          <p:cNvSpPr>
            <a:spLocks noGrp="1"/>
          </p:cNvSpPr>
          <p:nvPr>
            <p:ph sz="half" idx="1"/>
          </p:nvPr>
        </p:nvSpPr>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COURSE OBJECTIVES:</a:t>
            </a:r>
          </a:p>
          <a:p>
            <a:pPr lvl="1"/>
            <a:r>
              <a:rPr lang="en-US" sz="1800" dirty="0">
                <a:latin typeface="Times New Roman" panose="02020603050405020304" pitchFamily="18" charset="0"/>
                <a:cs typeface="Times New Roman" panose="02020603050405020304" pitchFamily="18" charset="0"/>
              </a:rPr>
              <a:t>To understand the fundamentals of Data Mining</a:t>
            </a:r>
          </a:p>
          <a:p>
            <a:pPr lvl="1"/>
            <a:r>
              <a:rPr lang="en-US" sz="1800" dirty="0">
                <a:latin typeface="Times New Roman" panose="02020603050405020304" pitchFamily="18" charset="0"/>
                <a:cs typeface="Times New Roman" panose="02020603050405020304" pitchFamily="18" charset="0"/>
              </a:rPr>
              <a:t>To identify the </a:t>
            </a:r>
            <a:r>
              <a:rPr lang="en-US" sz="2000" dirty="0">
                <a:latin typeface="Times New Roman" panose="02020603050405020304" pitchFamily="18" charset="0"/>
                <a:cs typeface="Times New Roman" panose="02020603050405020304" pitchFamily="18" charset="0"/>
              </a:rPr>
              <a:t>appropriateness</a:t>
            </a:r>
            <a:r>
              <a:rPr lang="en-US" sz="1800" dirty="0">
                <a:latin typeface="Times New Roman" panose="02020603050405020304" pitchFamily="18" charset="0"/>
                <a:cs typeface="Times New Roman" panose="02020603050405020304" pitchFamily="18" charset="0"/>
              </a:rPr>
              <a:t> and need of mining the data </a:t>
            </a:r>
          </a:p>
          <a:p>
            <a:pPr lvl="1"/>
            <a:r>
              <a:rPr lang="en-US" sz="1800" dirty="0">
                <a:latin typeface="Times New Roman" panose="02020603050405020304" pitchFamily="18" charset="0"/>
                <a:cs typeface="Times New Roman" panose="02020603050405020304" pitchFamily="18" charset="0"/>
              </a:rPr>
              <a:t>To learn the preprocessing, mining and post processing of the data </a:t>
            </a:r>
          </a:p>
          <a:p>
            <a:pPr lvl="1"/>
            <a:r>
              <a:rPr lang="en-US" sz="1800" dirty="0">
                <a:latin typeface="Times New Roman" panose="02020603050405020304" pitchFamily="18" charset="0"/>
                <a:cs typeface="Times New Roman" panose="02020603050405020304" pitchFamily="18" charset="0"/>
              </a:rPr>
              <a:t>To understand various methods, techniques and algorithms in data mining</a:t>
            </a:r>
          </a:p>
          <a:p>
            <a:endParaRPr lang="en-IN" dirty="0"/>
          </a:p>
        </p:txBody>
      </p:sp>
      <p:sp>
        <p:nvSpPr>
          <p:cNvPr id="4" name="Content Placeholder 3"/>
          <p:cNvSpPr>
            <a:spLocks noGrp="1"/>
          </p:cNvSpPr>
          <p:nvPr>
            <p:ph sz="half" idx="2"/>
          </p:nvPr>
        </p:nvSpPr>
        <p:spPr/>
        <p:txBody>
          <a:bodyPr>
            <a:normAutofit/>
          </a:bodyPr>
          <a:lstStyle/>
          <a:p>
            <a:pPr marL="0" indent="0" algn="ctr">
              <a:buNone/>
            </a:pPr>
            <a:r>
              <a:rPr lang="en-US" sz="2000" dirty="0">
                <a:latin typeface="Times New Roman" panose="02020603050405020304" pitchFamily="18" charset="0"/>
                <a:cs typeface="Times New Roman" panose="02020603050405020304" pitchFamily="18" charset="0"/>
              </a:rPr>
              <a:t>COURSE OUTCOMES:</a:t>
            </a:r>
          </a:p>
          <a:p>
            <a:pPr lvl="1"/>
            <a:r>
              <a:rPr lang="en-US" sz="2000" dirty="0">
                <a:latin typeface="Times New Roman" panose="02020603050405020304" pitchFamily="18" charset="0"/>
                <a:cs typeface="Times New Roman" panose="02020603050405020304" pitchFamily="18" charset="0"/>
              </a:rPr>
              <a:t>Apply basic, intermediate and advanced techniques to mine the data </a:t>
            </a:r>
          </a:p>
          <a:p>
            <a:pPr lvl="1"/>
            <a:r>
              <a:rPr lang="en-US" sz="2000" dirty="0">
                <a:latin typeface="Times New Roman" panose="02020603050405020304" pitchFamily="18" charset="0"/>
                <a:cs typeface="Times New Roman" panose="02020603050405020304" pitchFamily="18" charset="0"/>
              </a:rPr>
              <a:t>Analyze the output generated by the process of data mining </a:t>
            </a:r>
          </a:p>
          <a:p>
            <a:pPr lvl="1"/>
            <a:r>
              <a:rPr lang="en-US" sz="2000" dirty="0">
                <a:latin typeface="Times New Roman" panose="02020603050405020304" pitchFamily="18" charset="0"/>
                <a:cs typeface="Times New Roman" panose="02020603050405020304" pitchFamily="18" charset="0"/>
              </a:rPr>
              <a:t>Explore the hidden patterns in the data </a:t>
            </a:r>
          </a:p>
          <a:p>
            <a:pPr lvl="1"/>
            <a:r>
              <a:rPr lang="en-US" sz="2000" dirty="0">
                <a:latin typeface="Times New Roman" panose="02020603050405020304" pitchFamily="18" charset="0"/>
                <a:cs typeface="Times New Roman" panose="02020603050405020304" pitchFamily="18" charset="0"/>
              </a:rPr>
              <a:t>Optimize the mining process by choosing best data mining technique</a:t>
            </a:r>
          </a:p>
          <a:p>
            <a:endParaRPr lang="en-IN" sz="2000" dirty="0"/>
          </a:p>
        </p:txBody>
      </p:sp>
    </p:spTree>
    <p:extLst>
      <p:ext uri="{BB962C8B-B14F-4D97-AF65-F5344CB8AC3E}">
        <p14:creationId xmlns:p14="http://schemas.microsoft.com/office/powerpoint/2010/main" val="310029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geeksforgeeks.org/wp-content/uploads/Capture-6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6745" y="600501"/>
            <a:ext cx="10751023" cy="559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29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mining :Concepts and Techniques Chapter 2,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6745" y="570444"/>
            <a:ext cx="10682784" cy="570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037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mining :Concepts and Techniques Chapter 2,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3221" y="687443"/>
            <a:ext cx="10396181" cy="543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704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ata mining :Concepts and Techniques Chapter 2,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356" y="791570"/>
            <a:ext cx="9730854" cy="534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643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Introduction to data </a:t>
            </a:r>
            <a:r>
              <a:rPr lang="en-IN" dirty="0" err="1">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pic>
        <p:nvPicPr>
          <p:cNvPr id="5122" name="Picture 2" descr="Data preprocess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0688" y="1856097"/>
            <a:ext cx="7847462" cy="446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404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Different forms of data pre-processing</a:t>
            </a:r>
          </a:p>
        </p:txBody>
      </p:sp>
      <p:pic>
        <p:nvPicPr>
          <p:cNvPr id="6148" name="Picture 4" descr="Data Preprocessing Steps.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8168" y="2333767"/>
            <a:ext cx="5336274" cy="4121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590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473958"/>
          </a:xfrm>
        </p:spPr>
        <p:txBody>
          <a:bodyPr>
            <a:normAutofit/>
          </a:bodyPr>
          <a:lstStyle/>
          <a:p>
            <a:pPr algn="ctr"/>
            <a:r>
              <a:rPr lang="en-IN" sz="4400" dirty="0">
                <a:latin typeface="Times New Roman" panose="02020603050405020304" pitchFamily="18" charset="0"/>
                <a:cs typeface="Times New Roman" panose="02020603050405020304" pitchFamily="18" charset="0"/>
              </a:rPr>
              <a:t>Data cleaning</a:t>
            </a:r>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Data cleaning is also known as scrubbing.</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This process detects and removes the errors and improves the quality of data.</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Data quality problems arise due to misspellings during data entry ,missing values or any invalid data.</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Reasons for “Dirty” Data</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Dummy values</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Absence of Data</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Multipurpose fields</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Contradicting data</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Reused primary keys</a:t>
            </a:r>
          </a:p>
        </p:txBody>
      </p:sp>
    </p:spTree>
    <p:extLst>
      <p:ext uri="{BB962C8B-B14F-4D97-AF65-F5344CB8AC3E}">
        <p14:creationId xmlns:p14="http://schemas.microsoft.com/office/powerpoint/2010/main" val="682737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Steps in data cleansing</a:t>
            </a:r>
          </a:p>
        </p:txBody>
      </p:sp>
      <p:sp>
        <p:nvSpPr>
          <p:cNvPr id="3" name="Content Placeholder 2"/>
          <p:cNvSpPr>
            <a:spLocks noGrp="1"/>
          </p:cNvSpPr>
          <p:nvPr>
            <p:ph idx="1"/>
          </p:nvPr>
        </p:nvSpPr>
        <p:spPr/>
        <p:txBody>
          <a:bodyPr>
            <a:noAutofit/>
          </a:bodyPr>
          <a:lstStyle/>
          <a:p>
            <a:pPr marL="342900" indent="-342900">
              <a:buFont typeface="+mj-lt"/>
              <a:buAutoNum type="arabicPeriod"/>
            </a:pPr>
            <a:r>
              <a:rPr lang="en-IN" sz="2800" dirty="0">
                <a:latin typeface="Times New Roman" panose="02020603050405020304" pitchFamily="18" charset="0"/>
                <a:cs typeface="Times New Roman" panose="02020603050405020304" pitchFamily="18" charset="0"/>
              </a:rPr>
              <a:t>Parsing</a:t>
            </a:r>
          </a:p>
          <a:p>
            <a:pPr marL="342900" indent="-342900">
              <a:buFont typeface="+mj-lt"/>
              <a:buAutoNum type="arabicPeriod"/>
            </a:pPr>
            <a:r>
              <a:rPr lang="en-IN" sz="2800" dirty="0">
                <a:latin typeface="Times New Roman" panose="02020603050405020304" pitchFamily="18" charset="0"/>
                <a:cs typeface="Times New Roman" panose="02020603050405020304" pitchFamily="18" charset="0"/>
              </a:rPr>
              <a:t>Correcting</a:t>
            </a:r>
          </a:p>
          <a:p>
            <a:pPr marL="342900" indent="-342900">
              <a:buFont typeface="+mj-lt"/>
              <a:buAutoNum type="arabicPeriod"/>
            </a:pPr>
            <a:r>
              <a:rPr lang="en-IN" sz="2800" dirty="0">
                <a:latin typeface="Times New Roman" panose="02020603050405020304" pitchFamily="18" charset="0"/>
                <a:cs typeface="Times New Roman" panose="02020603050405020304" pitchFamily="18" charset="0"/>
              </a:rPr>
              <a:t>Standardizing</a:t>
            </a:r>
          </a:p>
          <a:p>
            <a:pPr marL="342900" indent="-342900">
              <a:buFont typeface="+mj-lt"/>
              <a:buAutoNum type="arabicPeriod"/>
            </a:pPr>
            <a:r>
              <a:rPr lang="en-IN" sz="2800" dirty="0">
                <a:latin typeface="Times New Roman" panose="02020603050405020304" pitchFamily="18" charset="0"/>
                <a:cs typeface="Times New Roman" panose="02020603050405020304" pitchFamily="18" charset="0"/>
              </a:rPr>
              <a:t>Matching</a:t>
            </a:r>
          </a:p>
          <a:p>
            <a:pPr marL="342900" indent="-342900">
              <a:buFont typeface="+mj-lt"/>
              <a:buAutoNum type="arabicPeriod"/>
            </a:pPr>
            <a:r>
              <a:rPr lang="en-IN" sz="2800" dirty="0">
                <a:latin typeface="Times New Roman" panose="02020603050405020304" pitchFamily="18" charset="0"/>
                <a:cs typeface="Times New Roman" panose="02020603050405020304" pitchFamily="18" charset="0"/>
              </a:rPr>
              <a:t>Consolidating</a:t>
            </a:r>
          </a:p>
          <a:p>
            <a:pPr marL="342900" indent="-342900">
              <a:buFont typeface="+mj-lt"/>
              <a:buAutoNum type="arabicPeriod"/>
            </a:pPr>
            <a:r>
              <a:rPr lang="en-IN" sz="2800" dirty="0">
                <a:latin typeface="Times New Roman" panose="02020603050405020304" pitchFamily="18" charset="0"/>
                <a:cs typeface="Times New Roman" panose="02020603050405020304" pitchFamily="18" charset="0"/>
              </a:rPr>
              <a:t>Data Cleansing must with many types of possible errors</a:t>
            </a:r>
          </a:p>
          <a:p>
            <a:pPr marL="342900" indent="-342900">
              <a:buFont typeface="+mj-lt"/>
              <a:buAutoNum type="arabicPeriod"/>
            </a:pPr>
            <a:r>
              <a:rPr lang="en-IN" sz="2800" dirty="0">
                <a:latin typeface="Times New Roman" panose="02020603050405020304" pitchFamily="18" charset="0"/>
                <a:cs typeface="Times New Roman" panose="02020603050405020304" pitchFamily="18" charset="0"/>
              </a:rPr>
              <a:t>Data staging</a:t>
            </a:r>
          </a:p>
        </p:txBody>
      </p:sp>
    </p:spTree>
    <p:extLst>
      <p:ext uri="{BB962C8B-B14F-4D97-AF65-F5344CB8AC3E}">
        <p14:creationId xmlns:p14="http://schemas.microsoft.com/office/powerpoint/2010/main" val="2127997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226" y="-2115403"/>
            <a:ext cx="10131425" cy="7811353"/>
          </a:xfrm>
        </p:spPr>
        <p:txBody>
          <a:bodyPr>
            <a:normAutofit/>
          </a:bodyPr>
          <a:lstStyle/>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Parsing : It is a process in which individual data elements are located and identified in the source systems.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 Parsing of name into First name, Middle name and Last Name or Address into Street name, city, state and country.</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2050" name="Picture 2" descr="Parsed Data in Target File                                 First Name:       Beth                                 Middle 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4" y="2415654"/>
            <a:ext cx="7601803" cy="4094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80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1" y="-2115402"/>
            <a:ext cx="10131425" cy="604595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2. Correcting : Individual data are corrected using data algorithm and secondary data sources.</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1028" name="Picture 4" descr="Corrected DataParsed Data                              First Name:       BethFirst Name:     Beth                     Mi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776" y="1649318"/>
            <a:ext cx="9452449"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57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762000"/>
          </a:xfrm>
        </p:spPr>
        <p:txBody>
          <a:bodyPr>
            <a:normAutofit fontScale="90000"/>
          </a:bodyPr>
          <a:lstStyle/>
          <a:p>
            <a:pPr algn="ctr"/>
            <a:r>
              <a:rPr lang="en-IN" sz="4800" dirty="0">
                <a:latin typeface="Times New Roman" panose="02020603050405020304" pitchFamily="18" charset="0"/>
                <a:cs typeface="Times New Roman" panose="02020603050405020304" pitchFamily="18" charset="0"/>
              </a:rPr>
              <a:t>UNIT-1 INTRODUCTION</a:t>
            </a:r>
          </a:p>
        </p:txBody>
      </p:sp>
      <p:sp>
        <p:nvSpPr>
          <p:cNvPr id="3" name="Content Placeholder 2"/>
          <p:cNvSpPr>
            <a:spLocks noGrp="1"/>
          </p:cNvSpPr>
          <p:nvPr>
            <p:ph idx="1"/>
          </p:nvPr>
        </p:nvSpPr>
        <p:spPr/>
        <p:txBody>
          <a:bodyPr>
            <a:noAutofit/>
          </a:bodyPr>
          <a:lstStyle/>
          <a:p>
            <a:pPr algn="just"/>
            <a:r>
              <a:rPr lang="en-IN" sz="2400" dirty="0">
                <a:latin typeface="Times New Roman" panose="02020603050405020304" pitchFamily="18" charset="0"/>
                <a:cs typeface="Times New Roman" panose="02020603050405020304" pitchFamily="18" charset="0"/>
              </a:rPr>
              <a:t>Data Mining, Data Mining Task Primitives,</a:t>
            </a:r>
          </a:p>
          <a:p>
            <a:pPr algn="just"/>
            <a:r>
              <a:rPr lang="en-IN" sz="2400" dirty="0">
                <a:latin typeface="Times New Roman" panose="02020603050405020304" pitchFamily="18" charset="0"/>
                <a:cs typeface="Times New Roman" panose="02020603050405020304" pitchFamily="18" charset="0"/>
              </a:rPr>
              <a:t>Data: Data, Information and Knowledge; Attribute Types: Nominal, Binary, Ordinal and Numeric attributes,</a:t>
            </a:r>
          </a:p>
          <a:p>
            <a:pPr algn="just"/>
            <a:r>
              <a:rPr lang="en-IN" sz="2400" dirty="0">
                <a:latin typeface="Times New Roman" panose="02020603050405020304" pitchFamily="18" charset="0"/>
                <a:cs typeface="Times New Roman" panose="02020603050405020304" pitchFamily="18" charset="0"/>
              </a:rPr>
              <a:t>Discrete versus Continuous Attributes;</a:t>
            </a:r>
          </a:p>
          <a:p>
            <a:pPr algn="just"/>
            <a:r>
              <a:rPr lang="en-IN" sz="2400" dirty="0">
                <a:latin typeface="Times New Roman" panose="02020603050405020304" pitchFamily="18" charset="0"/>
                <a:cs typeface="Times New Roman" panose="02020603050405020304" pitchFamily="18" charset="0"/>
              </a:rPr>
              <a:t> Introduction to Data </a:t>
            </a:r>
            <a:r>
              <a:rPr lang="en-IN" sz="2400" dirty="0" err="1">
                <a:latin typeface="Times New Roman" panose="02020603050405020304" pitchFamily="18" charset="0"/>
                <a:cs typeface="Times New Roman" panose="02020603050405020304" pitchFamily="18" charset="0"/>
              </a:rPr>
              <a:t>Preprocessing</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Data Cleaning: Missing values, Noisy data;</a:t>
            </a:r>
          </a:p>
          <a:p>
            <a:pPr algn="just"/>
            <a:r>
              <a:rPr lang="en-IN" sz="2400" dirty="0">
                <a:latin typeface="Times New Roman" panose="02020603050405020304" pitchFamily="18" charset="0"/>
                <a:cs typeface="Times New Roman" panose="02020603050405020304" pitchFamily="18" charset="0"/>
              </a:rPr>
              <a:t>Data integration: Correlation analysis; transformation: Min-max normalization, z-score normalization and decimal scaling; </a:t>
            </a:r>
          </a:p>
          <a:p>
            <a:pPr algn="just"/>
            <a:r>
              <a:rPr lang="en-IN" sz="2400" dirty="0">
                <a:latin typeface="Times New Roman" panose="02020603050405020304" pitchFamily="18" charset="0"/>
                <a:cs typeface="Times New Roman" panose="02020603050405020304" pitchFamily="18" charset="0"/>
              </a:rPr>
              <a:t>Data reduction: Data Cube Aggregation, Attribute Subset </a:t>
            </a:r>
            <a:r>
              <a:rPr lang="en-IN" sz="2400" dirty="0" err="1">
                <a:latin typeface="Times New Roman" panose="02020603050405020304" pitchFamily="18" charset="0"/>
                <a:cs typeface="Times New Roman" panose="02020603050405020304" pitchFamily="18" charset="0"/>
              </a:rPr>
              <a:t>Selection,Sampling</a:t>
            </a:r>
            <a:r>
              <a:rPr lang="en-IN" sz="2400" dirty="0">
                <a:latin typeface="Times New Roman" panose="02020603050405020304" pitchFamily="18" charset="0"/>
                <a:cs typeface="Times New Roman" panose="02020603050405020304" pitchFamily="18" charset="0"/>
              </a:rPr>
              <a:t>; and Data Discretization: Binning, Histogram Analysis</a:t>
            </a:r>
          </a:p>
        </p:txBody>
      </p:sp>
    </p:spTree>
    <p:extLst>
      <p:ext uri="{BB962C8B-B14F-4D97-AF65-F5344CB8AC3E}">
        <p14:creationId xmlns:p14="http://schemas.microsoft.com/office/powerpoint/2010/main" val="92935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86603"/>
            <a:ext cx="10131425" cy="2456597"/>
          </a:xfrm>
        </p:spPr>
        <p:txBody>
          <a:bodyPr>
            <a:normAutofit/>
          </a:bodyPr>
          <a:lstStyle/>
          <a:p>
            <a:pPr algn="just"/>
            <a:r>
              <a:rPr lang="en-IN" sz="2400" dirty="0">
                <a:latin typeface="Times New Roman" panose="02020603050405020304" pitchFamily="18" charset="0"/>
                <a:cs typeface="Times New Roman" panose="02020603050405020304" pitchFamily="18" charset="0"/>
              </a:rPr>
              <a:t>3. Standardizing : In this, conversion routines are used to transform data into a consistent format using standard and custom business rules.</a:t>
            </a:r>
          </a:p>
        </p:txBody>
      </p:sp>
      <p:pic>
        <p:nvPicPr>
          <p:cNvPr id="3074" name="Picture 2" descr="Corrected DataCorrected Data                             Pre-name:        Ms.First Name:       Beth                     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731" y="1840102"/>
            <a:ext cx="8352429" cy="466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057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15403"/>
            <a:ext cx="10131425" cy="6018663"/>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4. Matching : It involves eliminating duplications by searching and matching records with parsed, corrected and standardised data using some standard business rules.</a:t>
            </a:r>
          </a:p>
        </p:txBody>
      </p:sp>
      <p:pic>
        <p:nvPicPr>
          <p:cNvPr id="4098" name="Picture 2" descr="Business    Street   Branch Customer   City    Vendor   Pattern   Pattern Name                 Type #/Tax ID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391" y="1853749"/>
            <a:ext cx="8284191" cy="486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239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rrected Data (Data Source #2)Corrected Data (Data Source #1)                Pre-name:        Ms.Pre-name:        Ms.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5594" y="1050878"/>
            <a:ext cx="9621672" cy="491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342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77672"/>
            <a:ext cx="10131425" cy="2606723"/>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5. Consolidating : It involves merging the records into one representation by analysing and identifying relationships between matched records.</a:t>
            </a:r>
          </a:p>
        </p:txBody>
      </p:sp>
      <p:pic>
        <p:nvPicPr>
          <p:cNvPr id="5122" name="Picture 2" descr="Consolidated Data                                  Name:            Ms. Beth (Elizabeth)Corrected Data (Data Source #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504" y="1730919"/>
            <a:ext cx="8611738" cy="472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636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378423"/>
            <a:ext cx="10131425" cy="7169624"/>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6. Data Cleansing must deal with many types of possible errors : Data can have many errors like missing data, or incorrect data at one source.</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7. Data Staging : It is an interim step between data extraction and remaining steps. For data staging, operational data store may be used.</a:t>
            </a:r>
          </a:p>
        </p:txBody>
      </p:sp>
    </p:spTree>
    <p:extLst>
      <p:ext uri="{BB962C8B-B14F-4D97-AF65-F5344CB8AC3E}">
        <p14:creationId xmlns:p14="http://schemas.microsoft.com/office/powerpoint/2010/main" val="3542147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700585"/>
          </a:xfrm>
        </p:spPr>
        <p:txBody>
          <a:bodyPr>
            <a:normAutofit fontScale="90000"/>
          </a:bodyPr>
          <a:lstStyle/>
          <a:p>
            <a:pPr algn="ctr"/>
            <a:r>
              <a:rPr lang="en-IN" sz="4400" dirty="0">
                <a:latin typeface="Times New Roman" panose="02020603050405020304" pitchFamily="18" charset="0"/>
                <a:cs typeface="Times New Roman" panose="02020603050405020304" pitchFamily="18" charset="0"/>
              </a:rPr>
              <a:t>Missing values</a:t>
            </a:r>
          </a:p>
        </p:txBody>
      </p:sp>
      <p:sp>
        <p:nvSpPr>
          <p:cNvPr id="3" name="Content Placeholder 2"/>
          <p:cNvSpPr>
            <a:spLocks noGrp="1"/>
          </p:cNvSpPr>
          <p:nvPr>
            <p:ph idx="1"/>
          </p:nvPr>
        </p:nvSpPr>
        <p:spPr/>
        <p:txBody>
          <a:bodyPr>
            <a:noAutofit/>
          </a:bodyPr>
          <a:lstStyle/>
          <a:p>
            <a:pPr algn="just"/>
            <a:r>
              <a:rPr lang="en-IN" sz="2400" dirty="0">
                <a:latin typeface="Times New Roman" panose="02020603050405020304" pitchFamily="18" charset="0"/>
                <a:cs typeface="Times New Roman" panose="02020603050405020304" pitchFamily="18" charset="0"/>
              </a:rPr>
              <a:t>Involves searching for empty fields where values should occur.</a:t>
            </a:r>
          </a:p>
          <a:p>
            <a:pPr algn="just"/>
            <a:r>
              <a:rPr lang="en-IN" sz="2400" dirty="0">
                <a:latin typeface="Times New Roman" panose="02020603050405020304" pitchFamily="18" charset="0"/>
                <a:cs typeface="Times New Roman" panose="02020603050405020304" pitchFamily="18" charset="0"/>
              </a:rPr>
              <a:t>Data is corrected in data pre-processing process by filling  out the missing values, smoothening out the noise and correcting inconsistencies.</a:t>
            </a:r>
          </a:p>
          <a:p>
            <a:pPr algn="just"/>
            <a:r>
              <a:rPr lang="en-IN" sz="2400" dirty="0">
                <a:latin typeface="Times New Roman" panose="02020603050405020304" pitchFamily="18" charset="0"/>
                <a:cs typeface="Times New Roman" panose="02020603050405020304" pitchFamily="18" charset="0"/>
              </a:rPr>
              <a:t>There are different ways to handle missing values in databases:</a:t>
            </a:r>
          </a:p>
          <a:p>
            <a:pPr marL="914400" lvl="1" indent="-457200" algn="just">
              <a:buFont typeface="+mj-lt"/>
              <a:buAutoNum type="arabicPeriod"/>
            </a:pPr>
            <a:r>
              <a:rPr lang="en-IN" sz="2400" dirty="0">
                <a:latin typeface="Times New Roman" panose="02020603050405020304" pitchFamily="18" charset="0"/>
                <a:cs typeface="Times New Roman" panose="02020603050405020304" pitchFamily="18" charset="0"/>
              </a:rPr>
              <a:t>Ignore the data row</a:t>
            </a:r>
          </a:p>
          <a:p>
            <a:pPr marL="914400" lvl="1" indent="-457200" algn="just">
              <a:buFont typeface="+mj-lt"/>
              <a:buAutoNum type="arabicPeriod"/>
            </a:pPr>
            <a:r>
              <a:rPr lang="en-IN" sz="2400" dirty="0">
                <a:latin typeface="Times New Roman" panose="02020603050405020304" pitchFamily="18" charset="0"/>
                <a:cs typeface="Times New Roman" panose="02020603050405020304" pitchFamily="18" charset="0"/>
              </a:rPr>
              <a:t>Fill the missing values manually</a:t>
            </a:r>
          </a:p>
          <a:p>
            <a:pPr marL="914400" lvl="1" indent="-457200" algn="just">
              <a:buFont typeface="+mj-lt"/>
              <a:buAutoNum type="arabicPeriod"/>
            </a:pPr>
            <a:r>
              <a:rPr lang="en-IN" sz="2400" dirty="0">
                <a:latin typeface="Times New Roman" panose="02020603050405020304" pitchFamily="18" charset="0"/>
                <a:cs typeface="Times New Roman" panose="02020603050405020304" pitchFamily="18" charset="0"/>
              </a:rPr>
              <a:t>Use a global  constant to fill in for missing values</a:t>
            </a:r>
          </a:p>
          <a:p>
            <a:pPr marL="914400" lvl="1" indent="-457200" algn="just">
              <a:buFont typeface="+mj-lt"/>
              <a:buAutoNum type="arabicPeriod"/>
            </a:pPr>
            <a:r>
              <a:rPr lang="en-IN" sz="2400" dirty="0">
                <a:latin typeface="Times New Roman" panose="02020603050405020304" pitchFamily="18" charset="0"/>
                <a:cs typeface="Times New Roman" panose="02020603050405020304" pitchFamily="18" charset="0"/>
              </a:rPr>
              <a:t>Use attribute mean</a:t>
            </a:r>
          </a:p>
          <a:p>
            <a:pPr marL="914400" lvl="1" indent="-457200" algn="just">
              <a:buFont typeface="+mj-lt"/>
              <a:buAutoNum type="arabicPeriod"/>
            </a:pPr>
            <a:r>
              <a:rPr lang="en-IN" sz="2400" dirty="0">
                <a:latin typeface="Times New Roman" panose="02020603050405020304" pitchFamily="18" charset="0"/>
                <a:cs typeface="Times New Roman" panose="02020603050405020304" pitchFamily="18" charset="0"/>
              </a:rPr>
              <a:t>Use attribute mean for all samples belonging to the same class.</a:t>
            </a:r>
          </a:p>
          <a:p>
            <a:pPr marL="914400" lvl="1" indent="-457200" algn="just">
              <a:buFont typeface="+mj-lt"/>
              <a:buAutoNum type="arabicPeriod"/>
            </a:pPr>
            <a:r>
              <a:rPr lang="en-IN" sz="2400" dirty="0">
                <a:latin typeface="Times New Roman" panose="02020603050405020304" pitchFamily="18" charset="0"/>
                <a:cs typeface="Times New Roman" panose="02020603050405020304" pitchFamily="18" charset="0"/>
              </a:rPr>
              <a:t>Use a data mining algorithm to predict the most probable value</a:t>
            </a:r>
          </a:p>
        </p:txBody>
      </p:sp>
    </p:spTree>
    <p:extLst>
      <p:ext uri="{BB962C8B-B14F-4D97-AF65-F5344CB8AC3E}">
        <p14:creationId xmlns:p14="http://schemas.microsoft.com/office/powerpoint/2010/main" val="4208894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22831"/>
            <a:ext cx="10131425" cy="7124130"/>
          </a:xfrm>
        </p:spPr>
        <p:txBody>
          <a:bodyPr>
            <a:noAutofit/>
          </a:bodyPr>
          <a:lstStyle/>
          <a:p>
            <a:pPr marL="457200" indent="-457200" algn="just">
              <a:buFont typeface="+mj-lt"/>
              <a:buAutoNum type="arabicParenR"/>
            </a:pPr>
            <a:r>
              <a:rPr lang="en-IN" sz="2000" b="1" u="sng" dirty="0">
                <a:latin typeface="Times New Roman" panose="02020603050405020304" pitchFamily="18" charset="0"/>
                <a:cs typeface="Times New Roman" panose="02020603050405020304" pitchFamily="18" charset="0"/>
              </a:rPr>
              <a:t>Ignore the data row </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(Students Performance in college) – Age,  score, address, Performance in college to “Low”, ”Medium” &amp; “High”. In this, if performance column is missing then remaining data is of no use and hence they can be ignored.</a:t>
            </a:r>
          </a:p>
          <a:p>
            <a:pPr marL="457200" indent="-457200" algn="just">
              <a:buFont typeface="+mj-lt"/>
              <a:buAutoNum type="arabicParenR"/>
            </a:pPr>
            <a:r>
              <a:rPr lang="en-IN" sz="2000" b="1" u="sng" dirty="0">
                <a:latin typeface="Times New Roman" panose="02020603050405020304" pitchFamily="18" charset="0"/>
                <a:cs typeface="Times New Roman" panose="02020603050405020304" pitchFamily="18" charset="0"/>
              </a:rPr>
              <a:t>Fill the missing values manually </a:t>
            </a:r>
            <a:r>
              <a:rPr lang="en-IN" sz="2000" dirty="0">
                <a:latin typeface="Times New Roman" panose="02020603050405020304" pitchFamily="18" charset="0"/>
                <a:cs typeface="Times New Roman" panose="02020603050405020304" pitchFamily="18" charset="0"/>
              </a:rPr>
              <a:t>– This is not feasible for large data set and also time consuming.</a:t>
            </a:r>
          </a:p>
          <a:p>
            <a:pPr marL="457200" indent="-457200" algn="just">
              <a:buFont typeface="+mj-lt"/>
              <a:buAutoNum type="arabicParenR"/>
            </a:pPr>
            <a:r>
              <a:rPr lang="en-IN" sz="2000" b="1" u="sng" dirty="0">
                <a:latin typeface="Times New Roman" panose="02020603050405020304" pitchFamily="18" charset="0"/>
                <a:cs typeface="Times New Roman" panose="02020603050405020304" pitchFamily="18" charset="0"/>
              </a:rPr>
              <a:t>Use a global constant to fill in for missing values </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(Student DB) If the address attribute is missing for some students then it does not makes sense in filling up these values and so global constant can be used as “unknown”, “N/A”.</a:t>
            </a:r>
          </a:p>
          <a:p>
            <a:pPr marL="457200" indent="-457200" algn="just">
              <a:buFont typeface="+mj-lt"/>
              <a:buAutoNum type="arabicParenR"/>
            </a:pPr>
            <a:r>
              <a:rPr lang="en-IN" sz="2000" b="1" u="sng" dirty="0">
                <a:latin typeface="Times New Roman" panose="02020603050405020304" pitchFamily="18" charset="0"/>
                <a:cs typeface="Times New Roman" panose="02020603050405020304" pitchFamily="18" charset="0"/>
              </a:rPr>
              <a:t>Use attribute mean </a:t>
            </a:r>
            <a:r>
              <a:rPr lang="en-IN" sz="2000" dirty="0">
                <a:latin typeface="Times New Roman" panose="02020603050405020304" pitchFamily="18" charset="0"/>
                <a:cs typeface="Times New Roman" panose="02020603050405020304" pitchFamily="18" charset="0"/>
              </a:rPr>
              <a:t>– Here mean or median of its discrete values may be used as replacement.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In family income, missing values may be replaced by its average income.</a:t>
            </a:r>
          </a:p>
          <a:p>
            <a:pPr marL="457200" indent="-457200" algn="just">
              <a:buFont typeface="+mj-lt"/>
              <a:buAutoNum type="arabicParenR"/>
            </a:pPr>
            <a:r>
              <a:rPr lang="en-IN" sz="2000" b="1" u="sng" dirty="0">
                <a:latin typeface="Times New Roman" panose="02020603050405020304" pitchFamily="18" charset="0"/>
                <a:cs typeface="Times New Roman" panose="02020603050405020304" pitchFamily="18" charset="0"/>
              </a:rPr>
              <a:t>Use attribute mean for all samples belonging to the same class </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Replacing the missing values by its mean or median considering class wise data makes it more relevant.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 Car Pricing database with classes “Luxury” and “Low budget”. Here, replacing missing cost of a luxury car with average cost of all luxury car makes the data more accurate.</a:t>
            </a:r>
          </a:p>
          <a:p>
            <a:pPr marL="457200" indent="-457200" algn="just">
              <a:buFont typeface="+mj-lt"/>
              <a:buAutoNum type="arabicParenR"/>
            </a:pPr>
            <a:r>
              <a:rPr lang="en-IN" sz="2000" b="1" u="sng" dirty="0">
                <a:latin typeface="Times New Roman" panose="02020603050405020304" pitchFamily="18" charset="0"/>
                <a:cs typeface="Times New Roman" panose="02020603050405020304" pitchFamily="18" charset="0"/>
              </a:rPr>
              <a:t>Use of a data-mining algorithm to predict the most probable value</a:t>
            </a:r>
            <a:r>
              <a:rPr lang="en-IN" sz="2000" dirty="0">
                <a:latin typeface="Times New Roman" panose="02020603050405020304" pitchFamily="18" charset="0"/>
                <a:cs typeface="Times New Roman" panose="02020603050405020304" pitchFamily="18" charset="0"/>
              </a:rPr>
              <a:t> – Missing values may be filled by using techniques like regression, decision trees, clustering algorithms.</a:t>
            </a:r>
          </a:p>
          <a:p>
            <a:pPr marL="457200" indent="-457200" algn="just">
              <a:buFont typeface="+mj-lt"/>
              <a:buAutoNum type="arabicParen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425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755176"/>
          </a:xfrm>
        </p:spPr>
        <p:txBody>
          <a:bodyPr>
            <a:normAutofit fontScale="90000"/>
          </a:bodyPr>
          <a:lstStyle/>
          <a:p>
            <a:pPr algn="ctr"/>
            <a:r>
              <a:rPr lang="en-IN" sz="4400" dirty="0">
                <a:latin typeface="Times New Roman" panose="02020603050405020304" pitchFamily="18" charset="0"/>
                <a:cs typeface="Times New Roman" panose="02020603050405020304" pitchFamily="18" charset="0"/>
              </a:rPr>
              <a:t>Noisy data</a:t>
            </a:r>
          </a:p>
        </p:txBody>
      </p:sp>
      <p:sp>
        <p:nvSpPr>
          <p:cNvPr id="3" name="Content Placeholder 2"/>
          <p:cNvSpPr>
            <a:spLocks noGrp="1"/>
          </p:cNvSpPr>
          <p:nvPr>
            <p:ph idx="1"/>
          </p:nvPr>
        </p:nvSpPr>
        <p:spPr>
          <a:xfrm>
            <a:off x="685801" y="1364777"/>
            <a:ext cx="10131425" cy="4426423"/>
          </a:xfrm>
        </p:spPr>
        <p:txBody>
          <a:bodyPr>
            <a:normAutofit/>
          </a:bodyPr>
          <a:lstStyle/>
          <a:p>
            <a:r>
              <a:rPr lang="en-IN" sz="2400" i="1" dirty="0">
                <a:latin typeface="Times New Roman" panose="02020603050405020304" pitchFamily="18" charset="0"/>
                <a:cs typeface="Times New Roman" panose="02020603050405020304" pitchFamily="18" charset="0"/>
              </a:rPr>
              <a:t>A random error or variance in a measure variable is known as Noise.</a:t>
            </a:r>
          </a:p>
          <a:p>
            <a:r>
              <a:rPr lang="en-IN" sz="2000" dirty="0">
                <a:latin typeface="Times New Roman" panose="02020603050405020304" pitchFamily="18" charset="0"/>
                <a:cs typeface="Times New Roman" panose="02020603050405020304" pitchFamily="18" charset="0"/>
              </a:rPr>
              <a:t>Noise in the data may be occurred due to:</a:t>
            </a:r>
          </a:p>
          <a:p>
            <a:pPr marL="0" indent="0">
              <a:buNone/>
            </a:pPr>
            <a:r>
              <a:rPr lang="en-IN" sz="2000" dirty="0">
                <a:latin typeface="Times New Roman" panose="02020603050405020304" pitchFamily="18" charset="0"/>
                <a:cs typeface="Times New Roman" panose="02020603050405020304" pitchFamily="18" charset="0"/>
              </a:rPr>
              <a:t>	1. Fault in data collection instruments</a:t>
            </a:r>
          </a:p>
          <a:p>
            <a:pPr marL="0" indent="0">
              <a:buNone/>
            </a:pPr>
            <a:r>
              <a:rPr lang="en-IN" sz="2000" dirty="0">
                <a:latin typeface="Times New Roman" panose="02020603050405020304" pitchFamily="18" charset="0"/>
                <a:cs typeface="Times New Roman" panose="02020603050405020304" pitchFamily="18" charset="0"/>
              </a:rPr>
              <a:t>	2. Error introduced at data entry by human or computer</a:t>
            </a:r>
          </a:p>
          <a:p>
            <a:pPr marL="0" indent="0">
              <a:buNone/>
            </a:pPr>
            <a:r>
              <a:rPr lang="en-IN" sz="2000" dirty="0">
                <a:latin typeface="Times New Roman" panose="02020603050405020304" pitchFamily="18" charset="0"/>
                <a:cs typeface="Times New Roman" panose="02020603050405020304" pitchFamily="18" charset="0"/>
              </a:rPr>
              <a:t>	3. Data transmission errors.</a:t>
            </a:r>
          </a:p>
          <a:p>
            <a:r>
              <a:rPr lang="en-IN" sz="2000" dirty="0">
                <a:latin typeface="Times New Roman" panose="02020603050405020304" pitchFamily="18" charset="0"/>
                <a:cs typeface="Times New Roman" panose="02020603050405020304" pitchFamily="18" charset="0"/>
              </a:rPr>
              <a:t>Different types of Noise in data:</a:t>
            </a:r>
          </a:p>
          <a:p>
            <a:pPr marL="0" indent="0">
              <a:buNone/>
            </a:pPr>
            <a:r>
              <a:rPr lang="en-IN" sz="2000" dirty="0">
                <a:latin typeface="Times New Roman" panose="02020603050405020304" pitchFamily="18" charset="0"/>
                <a:cs typeface="Times New Roman" panose="02020603050405020304" pitchFamily="18" charset="0"/>
              </a:rPr>
              <a:t>	1. Unknown encoding : Gender :E</a:t>
            </a:r>
          </a:p>
          <a:p>
            <a:pPr marL="0" indent="0">
              <a:buNone/>
            </a:pPr>
            <a:r>
              <a:rPr lang="en-IN" sz="2000" dirty="0">
                <a:latin typeface="Times New Roman" panose="02020603050405020304" pitchFamily="18" charset="0"/>
                <a:cs typeface="Times New Roman" panose="02020603050405020304" pitchFamily="18" charset="0"/>
              </a:rPr>
              <a:t>	2. Out of range values : Temperature : 1004,Age : 125</a:t>
            </a:r>
          </a:p>
          <a:p>
            <a:pPr marL="0" indent="0">
              <a:buNone/>
            </a:pPr>
            <a:r>
              <a:rPr lang="en-IN" sz="2000" dirty="0">
                <a:latin typeface="Times New Roman" panose="02020603050405020304" pitchFamily="18" charset="0"/>
                <a:cs typeface="Times New Roman" panose="02020603050405020304" pitchFamily="18" charset="0"/>
              </a:rPr>
              <a:t>	3. Inconsistent </a:t>
            </a:r>
            <a:r>
              <a:rPr lang="en-IN" sz="2000" dirty="0" err="1">
                <a:latin typeface="Times New Roman" panose="02020603050405020304" pitchFamily="18" charset="0"/>
                <a:cs typeface="Times New Roman" panose="02020603050405020304" pitchFamily="18" charset="0"/>
              </a:rPr>
              <a:t>enteries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DoB</a:t>
            </a:r>
            <a:r>
              <a:rPr lang="en-IN" sz="2000" dirty="0">
                <a:latin typeface="Times New Roman" panose="02020603050405020304" pitchFamily="18" charset="0"/>
                <a:cs typeface="Times New Roman" panose="02020603050405020304" pitchFamily="18" charset="0"/>
              </a:rPr>
              <a:t> : 10-Feb-2003; Age : 30</a:t>
            </a:r>
          </a:p>
          <a:p>
            <a:pPr marL="0" indent="0">
              <a:buNone/>
            </a:pPr>
            <a:r>
              <a:rPr lang="en-IN" sz="2000" dirty="0">
                <a:latin typeface="Times New Roman" panose="02020603050405020304" pitchFamily="18" charset="0"/>
                <a:cs typeface="Times New Roman" panose="02020603050405020304" pitchFamily="18" charset="0"/>
              </a:rPr>
              <a:t>	4. Inconsistent formats: </a:t>
            </a:r>
            <a:r>
              <a:rPr lang="en-IN" sz="2000" dirty="0" err="1">
                <a:latin typeface="Times New Roman" panose="02020603050405020304" pitchFamily="18" charset="0"/>
                <a:cs typeface="Times New Roman" panose="02020603050405020304" pitchFamily="18" charset="0"/>
              </a:rPr>
              <a:t>DoB</a:t>
            </a:r>
            <a:r>
              <a:rPr lang="en-IN" sz="2000" dirty="0">
                <a:latin typeface="Times New Roman" panose="02020603050405020304" pitchFamily="18" charset="0"/>
                <a:cs typeface="Times New Roman" panose="02020603050405020304" pitchFamily="18" charset="0"/>
              </a:rPr>
              <a:t> : 11- Feb-1984; </a:t>
            </a:r>
            <a:r>
              <a:rPr lang="en-IN" sz="2000" dirty="0" err="1">
                <a:latin typeface="Times New Roman" panose="02020603050405020304" pitchFamily="18" charset="0"/>
                <a:cs typeface="Times New Roman" panose="02020603050405020304" pitchFamily="18" charset="0"/>
              </a:rPr>
              <a:t>DoJ</a:t>
            </a:r>
            <a:r>
              <a:rPr lang="en-IN" sz="2000" dirty="0">
                <a:latin typeface="Times New Roman" panose="02020603050405020304" pitchFamily="18" charset="0"/>
                <a:cs typeface="Times New Roman" panose="02020603050405020304" pitchFamily="18" charset="0"/>
              </a:rPr>
              <a:t> : 2/11/2007</a:t>
            </a:r>
          </a:p>
        </p:txBody>
      </p:sp>
    </p:spTree>
    <p:extLst>
      <p:ext uri="{BB962C8B-B14F-4D97-AF65-F5344CB8AC3E}">
        <p14:creationId xmlns:p14="http://schemas.microsoft.com/office/powerpoint/2010/main" val="1366365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latin typeface="Times New Roman" panose="02020603050405020304" pitchFamily="18" charset="0"/>
                <a:cs typeface="Times New Roman" panose="02020603050405020304" pitchFamily="18" charset="0"/>
              </a:rPr>
              <a:t>How to handle noisy data</a:t>
            </a:r>
          </a:p>
        </p:txBody>
      </p:sp>
      <p:sp>
        <p:nvSpPr>
          <p:cNvPr id="3" name="Content Placeholder 2"/>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Three ways to handle Noisy Data:</a:t>
            </a:r>
          </a:p>
          <a:p>
            <a:pPr marL="0" indent="0">
              <a:buNone/>
            </a:pPr>
            <a:r>
              <a:rPr lang="en-IN" sz="2400" dirty="0">
                <a:latin typeface="Times New Roman" panose="02020603050405020304" pitchFamily="18" charset="0"/>
                <a:cs typeface="Times New Roman" panose="02020603050405020304" pitchFamily="18" charset="0"/>
              </a:rPr>
              <a:t>	1) Binning – </a:t>
            </a:r>
          </a:p>
          <a:p>
            <a:pPr lvl="2"/>
            <a:r>
              <a:rPr lang="en-IN" sz="2400" dirty="0">
                <a:latin typeface="Times New Roman" panose="02020603050405020304" pitchFamily="18" charset="0"/>
                <a:cs typeface="Times New Roman" panose="02020603050405020304" pitchFamily="18" charset="0"/>
              </a:rPr>
              <a:t>Equal –width (distance) partitioning</a:t>
            </a:r>
          </a:p>
          <a:p>
            <a:pPr lvl="2"/>
            <a:r>
              <a:rPr lang="en-IN" sz="2400" dirty="0">
                <a:latin typeface="Times New Roman" panose="02020603050405020304" pitchFamily="18" charset="0"/>
                <a:cs typeface="Times New Roman" panose="02020603050405020304" pitchFamily="18" charset="0"/>
              </a:rPr>
              <a:t>Equal – depth (frequency) partitioning or Equal height binning</a:t>
            </a:r>
          </a:p>
          <a:p>
            <a:pPr marL="0" indent="0">
              <a:buNone/>
            </a:pPr>
            <a:r>
              <a:rPr lang="en-IN" sz="2400" dirty="0">
                <a:latin typeface="Times New Roman" panose="02020603050405020304" pitchFamily="18" charset="0"/>
                <a:cs typeface="Times New Roman" panose="02020603050405020304" pitchFamily="18" charset="0"/>
              </a:rPr>
              <a:t>	2) Clustering</a:t>
            </a:r>
          </a:p>
          <a:p>
            <a:pPr marL="0" indent="0">
              <a:buNone/>
            </a:pPr>
            <a:r>
              <a:rPr lang="en-IN" sz="2400" dirty="0">
                <a:latin typeface="Times New Roman" panose="02020603050405020304" pitchFamily="18" charset="0"/>
                <a:cs typeface="Times New Roman" panose="02020603050405020304" pitchFamily="18" charset="0"/>
              </a:rPr>
              <a:t>	3) Regression</a:t>
            </a:r>
          </a:p>
        </p:txBody>
      </p:sp>
    </p:spTree>
    <p:extLst>
      <p:ext uri="{BB962C8B-B14F-4D97-AF65-F5344CB8AC3E}">
        <p14:creationId xmlns:p14="http://schemas.microsoft.com/office/powerpoint/2010/main" val="363647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009934"/>
          </a:xfrm>
        </p:spPr>
        <p:txBody>
          <a:bodyPr>
            <a:normAutofit/>
          </a:bodyPr>
          <a:lstStyle/>
          <a:p>
            <a:pPr algn="ctr"/>
            <a:r>
              <a:rPr lang="en-IN" sz="4400" dirty="0">
                <a:latin typeface="Times New Roman" panose="02020603050405020304" pitchFamily="18" charset="0"/>
                <a:cs typeface="Times New Roman" panose="02020603050405020304" pitchFamily="18" charset="0"/>
              </a:rPr>
              <a:t>Binning</a:t>
            </a:r>
          </a:p>
        </p:txBody>
      </p:sp>
      <p:sp>
        <p:nvSpPr>
          <p:cNvPr id="3" name="Content Placeholder 2"/>
          <p:cNvSpPr>
            <a:spLocks noGrp="1"/>
          </p:cNvSpPr>
          <p:nvPr>
            <p:ph idx="1"/>
          </p:nvPr>
        </p:nvSpPr>
        <p:spPr>
          <a:xfrm>
            <a:off x="685801" y="-409433"/>
            <a:ext cx="10131425" cy="8734567"/>
          </a:xfrm>
        </p:spPr>
        <p:txBody>
          <a:bodyPr>
            <a:normAutofit/>
          </a:bodyPr>
          <a:lstStyle/>
          <a:p>
            <a:r>
              <a:rPr lang="en-IN" sz="2000" dirty="0">
                <a:latin typeface="Times New Roman" panose="02020603050405020304" pitchFamily="18" charset="0"/>
                <a:cs typeface="Times New Roman" panose="02020603050405020304" pitchFamily="18" charset="0"/>
              </a:rPr>
              <a:t>Sorted data is placed into bins or buckets</a:t>
            </a:r>
          </a:p>
          <a:p>
            <a:r>
              <a:rPr lang="en-IN" sz="2000" dirty="0">
                <a:latin typeface="Times New Roman" panose="02020603050405020304" pitchFamily="18" charset="0"/>
                <a:cs typeface="Times New Roman" panose="02020603050405020304" pitchFamily="18" charset="0"/>
              </a:rPr>
              <a:t>Smoothening by Means</a:t>
            </a:r>
          </a:p>
          <a:p>
            <a:r>
              <a:rPr lang="en-IN" sz="2000" dirty="0">
                <a:latin typeface="Times New Roman" panose="02020603050405020304" pitchFamily="18" charset="0"/>
                <a:cs typeface="Times New Roman" panose="02020603050405020304" pitchFamily="18" charset="0"/>
              </a:rPr>
              <a:t>Smoothening by Medians</a:t>
            </a:r>
          </a:p>
          <a:p>
            <a:r>
              <a:rPr lang="en-IN" sz="2000" dirty="0">
                <a:latin typeface="Times New Roman" panose="02020603050405020304" pitchFamily="18" charset="0"/>
                <a:cs typeface="Times New Roman" panose="02020603050405020304" pitchFamily="18" charset="0"/>
              </a:rPr>
              <a:t>Smoothening by Boundaries</a:t>
            </a:r>
          </a:p>
          <a:p>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u="sng" dirty="0">
                <a:latin typeface="Times New Roman" panose="02020603050405020304" pitchFamily="18" charset="0"/>
                <a:cs typeface="Times New Roman" panose="02020603050405020304" pitchFamily="18" charset="0"/>
              </a:rPr>
              <a:t>Equal –width (Distance) Partitioning </a:t>
            </a:r>
            <a:r>
              <a:rPr lang="en-IN" sz="2000" dirty="0">
                <a:latin typeface="Times New Roman" panose="02020603050405020304" pitchFamily="18" charset="0"/>
                <a:cs typeface="Times New Roman" panose="02020603050405020304" pitchFamily="18" charset="0"/>
              </a:rPr>
              <a:t>– Divides the range into N intervals of equal size: Uniform Grid.</a:t>
            </a:r>
            <a:r>
              <a:rPr lang="en-IN" b="1" u="sng" dirty="0">
                <a:latin typeface="Times New Roman" panose="02020603050405020304" pitchFamily="18" charset="0"/>
                <a:cs typeface="Times New Roman" panose="02020603050405020304" pitchFamily="18" charset="0"/>
              </a:rPr>
              <a:t>	</a:t>
            </a:r>
          </a:p>
          <a:p>
            <a:pPr marL="1714500" lvl="4" indent="0">
              <a:buNone/>
            </a:pPr>
            <a:r>
              <a:rPr lang="en-IN" sz="2000" dirty="0">
                <a:latin typeface="Times New Roman" panose="02020603050405020304" pitchFamily="18" charset="0"/>
                <a:cs typeface="Times New Roman" panose="02020603050405020304" pitchFamily="18" charset="0"/>
              </a:rPr>
              <a:t>Bin width = (max value – min value) / N </a:t>
            </a:r>
          </a:p>
          <a:p>
            <a:pPr marL="1714500" lvl="4" indent="0">
              <a:buNone/>
            </a:pP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Consider a set of values in range from 0 to 100</a:t>
            </a:r>
          </a:p>
          <a:p>
            <a:pPr marL="1714500" lvl="4" indent="0">
              <a:buNone/>
            </a:pPr>
            <a:r>
              <a:rPr lang="en-IN" sz="2000" dirty="0">
                <a:latin typeface="Times New Roman" panose="02020603050405020304" pitchFamily="18" charset="0"/>
                <a:cs typeface="Times New Roman" panose="02020603050405020304" pitchFamily="18" charset="0"/>
              </a:rPr>
              <a:t>The data could be placed into 5 bins as follows:</a:t>
            </a:r>
          </a:p>
          <a:p>
            <a:pPr marL="1714500" lvl="4" indent="0">
              <a:buNone/>
            </a:pPr>
            <a:r>
              <a:rPr lang="en-IN" sz="2000" dirty="0">
                <a:latin typeface="Times New Roman" panose="02020603050405020304" pitchFamily="18" charset="0"/>
                <a:cs typeface="Times New Roman" panose="02020603050405020304" pitchFamily="18" charset="0"/>
              </a:rPr>
              <a:t>Width = (100-0)/5 = 20</a:t>
            </a:r>
          </a:p>
          <a:p>
            <a:pPr marL="1714500" lvl="4" indent="0">
              <a:buNone/>
            </a:pPr>
            <a:r>
              <a:rPr lang="en-IN" sz="2000" dirty="0">
                <a:latin typeface="Times New Roman" panose="02020603050405020304" pitchFamily="18" charset="0"/>
                <a:cs typeface="Times New Roman" panose="02020603050405020304" pitchFamily="18" charset="0"/>
              </a:rPr>
              <a:t>Bins formed are:</a:t>
            </a:r>
          </a:p>
          <a:p>
            <a:pPr marL="1714500" lvl="4" indent="0">
              <a:buNone/>
            </a:pPr>
            <a:r>
              <a:rPr lang="en-IN" sz="2000" dirty="0">
                <a:latin typeface="Times New Roman" panose="02020603050405020304" pitchFamily="18" charset="0"/>
                <a:cs typeface="Times New Roman" panose="02020603050405020304" pitchFamily="18" charset="0"/>
              </a:rPr>
              <a:t>[0-20],[20-40],[40-60],[60-80],[80-100] </a:t>
            </a:r>
          </a:p>
          <a:p>
            <a:pPr marL="1714500" lvl="4" indent="0">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9043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2" y="2142067"/>
            <a:ext cx="9754736" cy="4367915"/>
          </a:xfrm>
        </p:spPr>
        <p:txBody>
          <a:bodyPr>
            <a:noAutofit/>
          </a:bodyPr>
          <a:lstStyle/>
          <a:p>
            <a:r>
              <a:rPr lang="en-IN" sz="2400" dirty="0">
                <a:latin typeface="Times New Roman" panose="02020603050405020304" pitchFamily="18" charset="0"/>
                <a:cs typeface="Times New Roman" panose="02020603050405020304" pitchFamily="18" charset="0"/>
              </a:rPr>
              <a:t>Data Vs Information Vs Knowledge</a:t>
            </a:r>
          </a:p>
          <a:p>
            <a:r>
              <a:rPr lang="en-IN" sz="2400" dirty="0">
                <a:latin typeface="Times New Roman" panose="02020603050405020304" pitchFamily="18" charset="0"/>
                <a:cs typeface="Times New Roman" panose="02020603050405020304" pitchFamily="18" charset="0"/>
              </a:rPr>
              <a:t>What is Data Mining?</a:t>
            </a:r>
          </a:p>
          <a:p>
            <a:r>
              <a:rPr lang="en-IN" sz="2400" dirty="0">
                <a:latin typeface="Times New Roman" panose="02020603050405020304" pitchFamily="18" charset="0"/>
                <a:cs typeface="Times New Roman" panose="02020603050405020304" pitchFamily="18" charset="0"/>
              </a:rPr>
              <a:t>Confluence of Multiple disciplines</a:t>
            </a:r>
          </a:p>
          <a:p>
            <a:r>
              <a:rPr lang="en-IN" sz="2400" dirty="0">
                <a:latin typeface="Times New Roman" panose="02020603050405020304" pitchFamily="18" charset="0"/>
                <a:cs typeface="Times New Roman" panose="02020603050405020304" pitchFamily="18" charset="0"/>
              </a:rPr>
              <a:t>Why Data Mining?</a:t>
            </a:r>
          </a:p>
          <a:p>
            <a:r>
              <a:rPr lang="en-IN" sz="2400" dirty="0">
                <a:latin typeface="Times New Roman" panose="02020603050405020304" pitchFamily="18" charset="0"/>
                <a:cs typeface="Times New Roman" panose="02020603050405020304" pitchFamily="18" charset="0"/>
              </a:rPr>
              <a:t>Application of Data Mining</a:t>
            </a:r>
          </a:p>
          <a:p>
            <a:r>
              <a:rPr lang="en-IN" sz="2400" dirty="0">
                <a:latin typeface="Times New Roman" panose="02020603050405020304" pitchFamily="18" charset="0"/>
                <a:cs typeface="Times New Roman" panose="02020603050405020304" pitchFamily="18" charset="0"/>
              </a:rPr>
              <a:t>KDD Process (Knowledge discovery in Databases)</a:t>
            </a:r>
          </a:p>
          <a:p>
            <a:r>
              <a:rPr lang="en-IN" sz="2400" dirty="0">
                <a:latin typeface="Times New Roman" panose="02020603050405020304" pitchFamily="18" charset="0"/>
                <a:cs typeface="Times New Roman" panose="02020603050405020304" pitchFamily="18" charset="0"/>
              </a:rPr>
              <a:t>Data Mining Task Primitives</a:t>
            </a:r>
          </a:p>
          <a:p>
            <a:r>
              <a:rPr lang="en-IN" sz="2400" dirty="0">
                <a:latin typeface="Times New Roman" panose="02020603050405020304" pitchFamily="18" charset="0"/>
                <a:cs typeface="Times New Roman" panose="02020603050405020304" pitchFamily="18" charset="0"/>
              </a:rPr>
              <a:t>Steps of Data Mining</a:t>
            </a:r>
          </a:p>
          <a:p>
            <a:r>
              <a:rPr lang="en-IN" sz="2400" dirty="0">
                <a:latin typeface="Times New Roman" panose="02020603050405020304" pitchFamily="18" charset="0"/>
                <a:cs typeface="Times New Roman" panose="02020603050405020304" pitchFamily="18" charset="0"/>
              </a:rPr>
              <a:t>Data Mining Techniques</a:t>
            </a:r>
          </a:p>
          <a:p>
            <a:r>
              <a:rPr lang="en-IN" sz="2400" dirty="0">
                <a:latin typeface="Times New Roman" panose="02020603050405020304" pitchFamily="18" charset="0"/>
                <a:cs typeface="Times New Roman" panose="02020603050405020304" pitchFamily="18" charset="0"/>
              </a:rPr>
              <a:t>Attributes Types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786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879678"/>
            <a:ext cx="10131425" cy="2911522"/>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2. </a:t>
            </a:r>
            <a:r>
              <a:rPr lang="en-IN" sz="2000" b="1" u="sng" dirty="0">
                <a:latin typeface="Times New Roman" panose="02020603050405020304" pitchFamily="18" charset="0"/>
                <a:cs typeface="Times New Roman" panose="02020603050405020304" pitchFamily="18" charset="0"/>
              </a:rPr>
              <a:t>Equal-depth (frequency) partitioning or Equal-height binning</a:t>
            </a: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Entire range is divided into N intervals, each containing same number of samples. This results in good data scaling.</a:t>
            </a:r>
          </a:p>
          <a:p>
            <a:pPr marL="0" indent="0">
              <a:buNone/>
            </a:pP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Let us consider sorted data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Price in INR</a:t>
            </a:r>
          </a:p>
          <a:p>
            <a:pPr marL="0" indent="0">
              <a:buNone/>
            </a:pPr>
            <a:r>
              <a:rPr lang="en-IN" sz="2000" dirty="0">
                <a:latin typeface="Times New Roman" panose="02020603050405020304" pitchFamily="18" charset="0"/>
                <a:cs typeface="Times New Roman" panose="02020603050405020304" pitchFamily="18" charset="0"/>
              </a:rPr>
              <a:t>4,8,9,15,21,21,24,25,26,28,29,34</a:t>
            </a:r>
          </a:p>
          <a:p>
            <a:pPr marL="0" indent="0">
              <a:buNone/>
            </a:pPr>
            <a:r>
              <a:rPr lang="en-IN" sz="2000" dirty="0">
                <a:latin typeface="Times New Roman" panose="02020603050405020304" pitchFamily="18" charset="0"/>
                <a:cs typeface="Times New Roman" panose="02020603050405020304" pitchFamily="18" charset="0"/>
              </a:rPr>
              <a:t>Partition into (equal-depth) bins: (N=3)</a:t>
            </a:r>
          </a:p>
          <a:p>
            <a:pPr marL="0" indent="0">
              <a:buNone/>
            </a:pPr>
            <a:r>
              <a:rPr lang="en-IN" sz="2000" dirty="0">
                <a:latin typeface="Times New Roman" panose="02020603050405020304" pitchFamily="18" charset="0"/>
                <a:cs typeface="Times New Roman" panose="02020603050405020304" pitchFamily="18" charset="0"/>
              </a:rPr>
              <a:t>Bin 1: 4,8,9,15</a:t>
            </a:r>
          </a:p>
          <a:p>
            <a:pPr marL="0" indent="0">
              <a:buNone/>
            </a:pPr>
            <a:r>
              <a:rPr lang="en-IN" sz="2000" dirty="0">
                <a:latin typeface="Times New Roman" panose="02020603050405020304" pitchFamily="18" charset="0"/>
                <a:cs typeface="Times New Roman" panose="02020603050405020304" pitchFamily="18" charset="0"/>
              </a:rPr>
              <a:t>Bin 2 : 21,21,24,25</a:t>
            </a:r>
          </a:p>
          <a:p>
            <a:pPr marL="0" indent="0">
              <a:buNone/>
            </a:pPr>
            <a:r>
              <a:rPr lang="en-IN" sz="2000" dirty="0">
                <a:latin typeface="Times New Roman" panose="02020603050405020304" pitchFamily="18" charset="0"/>
                <a:cs typeface="Times New Roman" panose="02020603050405020304" pitchFamily="18" charset="0"/>
              </a:rPr>
              <a:t>Bin 3 : 26,28,29,34</a:t>
            </a:r>
          </a:p>
          <a:p>
            <a:r>
              <a:rPr lang="en-IN" sz="2000" b="1" u="sng" dirty="0">
                <a:latin typeface="Times New Roman" panose="02020603050405020304" pitchFamily="18" charset="0"/>
                <a:cs typeface="Times New Roman" panose="02020603050405020304" pitchFamily="18" charset="0"/>
              </a:rPr>
              <a:t>Smoothening by bin means</a:t>
            </a:r>
          </a:p>
          <a:p>
            <a:pPr marL="0" indent="0">
              <a:buNone/>
            </a:pPr>
            <a:r>
              <a:rPr lang="en-IN" sz="2000" dirty="0">
                <a:latin typeface="Times New Roman" panose="02020603050405020304" pitchFamily="18" charset="0"/>
                <a:cs typeface="Times New Roman" panose="02020603050405020304" pitchFamily="18" charset="0"/>
              </a:rPr>
              <a:t>Replace each value of bin with its mean value</a:t>
            </a:r>
          </a:p>
          <a:p>
            <a:pPr marL="0" indent="0">
              <a:buNone/>
            </a:pPr>
            <a:r>
              <a:rPr lang="en-IN" sz="2000" dirty="0">
                <a:latin typeface="Times New Roman" panose="02020603050405020304" pitchFamily="18" charset="0"/>
                <a:cs typeface="Times New Roman" panose="02020603050405020304" pitchFamily="18" charset="0"/>
              </a:rPr>
              <a:t>Bin 1 : 9,9,9,9</a:t>
            </a:r>
          </a:p>
          <a:p>
            <a:pPr marL="0" indent="0">
              <a:buNone/>
            </a:pPr>
            <a:r>
              <a:rPr lang="en-IN" sz="2000" dirty="0">
                <a:latin typeface="Times New Roman" panose="02020603050405020304" pitchFamily="18" charset="0"/>
                <a:cs typeface="Times New Roman" panose="02020603050405020304" pitchFamily="18" charset="0"/>
              </a:rPr>
              <a:t>Bin 2 : 23,23,23,23</a:t>
            </a:r>
          </a:p>
          <a:p>
            <a:pPr marL="0" indent="0">
              <a:buNone/>
            </a:pPr>
            <a:r>
              <a:rPr lang="en-IN" sz="2000" dirty="0">
                <a:latin typeface="Times New Roman" panose="02020603050405020304" pitchFamily="18" charset="0"/>
                <a:cs typeface="Times New Roman" panose="02020603050405020304" pitchFamily="18" charset="0"/>
              </a:rPr>
              <a:t>Bin 3 : 29,29,29,29</a:t>
            </a:r>
          </a:p>
          <a:p>
            <a:pPr marL="0" indent="0">
              <a:buNone/>
            </a:pPr>
            <a:endParaRPr lang="en-IN" sz="2000" b="1" u="sng"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245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04717"/>
            <a:ext cx="10131425" cy="6127844"/>
          </a:xfrm>
        </p:spPr>
        <p:txBody>
          <a:bodyPr>
            <a:noAutofit/>
          </a:bodyPr>
          <a:lstStyle/>
          <a:p>
            <a:r>
              <a:rPr lang="en-IN" sz="2800" b="1" u="sng" dirty="0">
                <a:latin typeface="Times New Roman" panose="02020603050405020304" pitchFamily="18" charset="0"/>
                <a:cs typeface="Times New Roman" panose="02020603050405020304" pitchFamily="18" charset="0"/>
              </a:rPr>
              <a:t>Smoothening by bin Medians</a:t>
            </a:r>
          </a:p>
          <a:p>
            <a:pPr marL="0" indent="0">
              <a:buNone/>
            </a:pPr>
            <a:r>
              <a:rPr lang="en-IN" sz="2800" dirty="0">
                <a:latin typeface="Times New Roman" panose="02020603050405020304" pitchFamily="18" charset="0"/>
                <a:cs typeface="Times New Roman" panose="02020603050405020304" pitchFamily="18" charset="0"/>
              </a:rPr>
              <a:t>Replace each value by bin median</a:t>
            </a:r>
          </a:p>
          <a:p>
            <a:pPr marL="0" indent="0">
              <a:buNone/>
            </a:pPr>
            <a:r>
              <a:rPr lang="en-IN" sz="2800" dirty="0">
                <a:latin typeface="Times New Roman" panose="02020603050405020304" pitchFamily="18" charset="0"/>
                <a:cs typeface="Times New Roman" panose="02020603050405020304" pitchFamily="18" charset="0"/>
              </a:rPr>
              <a:t>Bin 1 : 8.5,8.5,8.5,8.5</a:t>
            </a:r>
          </a:p>
          <a:p>
            <a:pPr marL="0" indent="0">
              <a:buNone/>
            </a:pPr>
            <a:r>
              <a:rPr lang="en-IN" sz="2800" dirty="0">
                <a:latin typeface="Times New Roman" panose="02020603050405020304" pitchFamily="18" charset="0"/>
                <a:cs typeface="Times New Roman" panose="02020603050405020304" pitchFamily="18" charset="0"/>
              </a:rPr>
              <a:t>Bin 2 : 22.5,22.5,22.5,22.5</a:t>
            </a:r>
          </a:p>
          <a:p>
            <a:pPr marL="0" indent="0">
              <a:buNone/>
            </a:pPr>
            <a:r>
              <a:rPr lang="en-IN" sz="2800" dirty="0">
                <a:latin typeface="Times New Roman" panose="02020603050405020304" pitchFamily="18" charset="0"/>
                <a:cs typeface="Times New Roman" panose="02020603050405020304" pitchFamily="18" charset="0"/>
              </a:rPr>
              <a:t>Bin 3 : 28.5,28.5,28.5,28.5</a:t>
            </a:r>
          </a:p>
          <a:p>
            <a:pPr marL="0" indent="0">
              <a:buNone/>
            </a:pPr>
            <a:endParaRPr lang="en-IN" sz="2800" dirty="0">
              <a:latin typeface="Times New Roman" panose="02020603050405020304" pitchFamily="18" charset="0"/>
              <a:cs typeface="Times New Roman" panose="02020603050405020304" pitchFamily="18" charset="0"/>
            </a:endParaRPr>
          </a:p>
          <a:p>
            <a:pPr algn="just"/>
            <a:r>
              <a:rPr lang="en-IN" sz="2800" b="1" u="sng" dirty="0">
                <a:latin typeface="Times New Roman" panose="02020603050405020304" pitchFamily="18" charset="0"/>
                <a:cs typeface="Times New Roman" panose="02020603050405020304" pitchFamily="18" charset="0"/>
              </a:rPr>
              <a:t>Smoothening by Bin Boundaries </a:t>
            </a:r>
            <a:r>
              <a:rPr lang="en-IN" sz="2800" dirty="0">
                <a:latin typeface="Times New Roman" panose="02020603050405020304" pitchFamily="18" charset="0"/>
                <a:cs typeface="Times New Roman" panose="02020603050405020304" pitchFamily="18" charset="0"/>
              </a:rPr>
              <a:t>– Each value is replaced with its nearest value either minimum or maximum</a:t>
            </a:r>
          </a:p>
          <a:p>
            <a:pPr marL="0" indent="0">
              <a:buNone/>
            </a:pPr>
            <a:r>
              <a:rPr lang="en-IN" sz="2800" dirty="0">
                <a:latin typeface="Times New Roman" panose="02020603050405020304" pitchFamily="18" charset="0"/>
                <a:cs typeface="Times New Roman" panose="02020603050405020304" pitchFamily="18" charset="0"/>
              </a:rPr>
              <a:t>Bin 1 : 4,4,4,15</a:t>
            </a:r>
          </a:p>
          <a:p>
            <a:pPr marL="0" indent="0">
              <a:buNone/>
            </a:pPr>
            <a:r>
              <a:rPr lang="en-IN" sz="2800" dirty="0">
                <a:latin typeface="Times New Roman" panose="02020603050405020304" pitchFamily="18" charset="0"/>
                <a:cs typeface="Times New Roman" panose="02020603050405020304" pitchFamily="18" charset="0"/>
              </a:rPr>
              <a:t>Bin 2 : 21,21,25,25</a:t>
            </a:r>
          </a:p>
          <a:p>
            <a:pPr marL="0" indent="0">
              <a:buNone/>
            </a:pPr>
            <a:r>
              <a:rPr lang="en-IN" sz="2800" dirty="0">
                <a:latin typeface="Times New Roman" panose="02020603050405020304" pitchFamily="18" charset="0"/>
                <a:cs typeface="Times New Roman" panose="02020603050405020304" pitchFamily="18" charset="0"/>
              </a:rPr>
              <a:t>Bin 3 : 26,26,26,34</a:t>
            </a:r>
          </a:p>
        </p:txBody>
      </p:sp>
    </p:spTree>
    <p:extLst>
      <p:ext uri="{BB962C8B-B14F-4D97-AF65-F5344CB8AC3E}">
        <p14:creationId xmlns:p14="http://schemas.microsoft.com/office/powerpoint/2010/main" val="1182146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clustering</a:t>
            </a:r>
          </a:p>
        </p:txBody>
      </p:sp>
      <p:sp>
        <p:nvSpPr>
          <p:cNvPr id="3" name="Content Placeholder 2"/>
          <p:cNvSpPr>
            <a:spLocks noGrp="1"/>
          </p:cNvSpPr>
          <p:nvPr>
            <p:ph sz="half" idx="1"/>
          </p:nvPr>
        </p:nvSpPr>
        <p:spPr/>
        <p:txBody>
          <a:bodyPr>
            <a:normAutofit/>
          </a:bodyPr>
          <a:lstStyle/>
          <a:p>
            <a:r>
              <a:rPr lang="en-IN" sz="2400" dirty="0">
                <a:latin typeface="Times New Roman" panose="02020603050405020304" pitchFamily="18" charset="0"/>
                <a:cs typeface="Times New Roman" panose="02020603050405020304" pitchFamily="18" charset="0"/>
              </a:rPr>
              <a:t>Outliers can be detected by using clustering techniques, where related values are organized into groups or clusters</a:t>
            </a:r>
          </a:p>
          <a:p>
            <a:r>
              <a:rPr lang="en-IN" sz="2400" dirty="0">
                <a:latin typeface="Times New Roman" panose="02020603050405020304" pitchFamily="18" charset="0"/>
                <a:cs typeface="Times New Roman" panose="02020603050405020304" pitchFamily="18" charset="0"/>
              </a:rPr>
              <a:t>Partition data set into clusters </a:t>
            </a:r>
            <a:r>
              <a:rPr lang="en-IN" sz="2400" dirty="0" err="1">
                <a:latin typeface="Times New Roman" panose="02020603050405020304" pitchFamily="18" charset="0"/>
                <a:cs typeface="Times New Roman" panose="02020603050405020304" pitchFamily="18" charset="0"/>
              </a:rPr>
              <a:t>i.e</a:t>
            </a:r>
            <a:r>
              <a:rPr lang="en-IN" sz="2400" dirty="0">
                <a:latin typeface="Times New Roman" panose="02020603050405020304" pitchFamily="18" charset="0"/>
                <a:cs typeface="Times New Roman" panose="02020603050405020304" pitchFamily="18" charset="0"/>
              </a:rPr>
              <a:t> replace all values of the cluster by that one value representing the cluster.</a:t>
            </a:r>
          </a:p>
        </p:txBody>
      </p:sp>
      <p:pic>
        <p:nvPicPr>
          <p:cNvPr id="2050" name="Picture 2" descr="Clustering and Dimensionality Reduction: Understanding the “Magic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07582" y="2141538"/>
            <a:ext cx="4823423"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31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regression</a:t>
            </a:r>
          </a:p>
        </p:txBody>
      </p:sp>
      <p:sp>
        <p:nvSpPr>
          <p:cNvPr id="3" name="Content Placeholder 2"/>
          <p:cNvSpPr>
            <a:spLocks noGrp="1"/>
          </p:cNvSpPr>
          <p:nvPr>
            <p:ph sz="half" idx="1"/>
          </p:nvPr>
        </p:nvSpPr>
        <p:spPr/>
        <p:txBody>
          <a:bodyPr>
            <a:normAutofit/>
          </a:bodyPr>
          <a:lstStyle/>
          <a:p>
            <a:r>
              <a:rPr lang="en-IN" sz="2000" dirty="0">
                <a:latin typeface="Times New Roman" panose="02020603050405020304" pitchFamily="18" charset="0"/>
                <a:cs typeface="Times New Roman" panose="02020603050405020304" pitchFamily="18" charset="0"/>
              </a:rPr>
              <a:t>Regression is a statistical measure used to determine strength of relationship between one dependent variable denoted by Y.</a:t>
            </a:r>
          </a:p>
          <a:p>
            <a:r>
              <a:rPr lang="en-IN" sz="2000" dirty="0">
                <a:latin typeface="Times New Roman" panose="02020603050405020304" pitchFamily="18" charset="0"/>
                <a:cs typeface="Times New Roman" panose="02020603050405020304" pitchFamily="18" charset="0"/>
              </a:rPr>
              <a:t>Use regression analysis on values of attributes to fill missing values.</a:t>
            </a:r>
          </a:p>
          <a:p>
            <a:r>
              <a:rPr lang="en-IN" sz="2000" dirty="0">
                <a:latin typeface="Times New Roman" panose="02020603050405020304" pitchFamily="18" charset="0"/>
                <a:cs typeface="Times New Roman" panose="02020603050405020304" pitchFamily="18" charset="0"/>
              </a:rPr>
              <a:t>Two types of regression:</a:t>
            </a:r>
          </a:p>
          <a:p>
            <a:pPr lvl="1"/>
            <a:r>
              <a:rPr lang="en-IN" sz="2000" dirty="0">
                <a:latin typeface="Times New Roman" panose="02020603050405020304" pitchFamily="18" charset="0"/>
                <a:cs typeface="Times New Roman" panose="02020603050405020304" pitchFamily="18" charset="0"/>
              </a:rPr>
              <a:t>Linear Regression</a:t>
            </a:r>
          </a:p>
          <a:p>
            <a:pPr lvl="1"/>
            <a:r>
              <a:rPr lang="en-IN" sz="2000" dirty="0">
                <a:latin typeface="Times New Roman" panose="02020603050405020304" pitchFamily="18" charset="0"/>
                <a:cs typeface="Times New Roman" panose="02020603050405020304" pitchFamily="18" charset="0"/>
              </a:rPr>
              <a:t>Multiple Regression</a:t>
            </a:r>
          </a:p>
        </p:txBody>
      </p:sp>
      <p:pic>
        <p:nvPicPr>
          <p:cNvPr id="3080" name="Picture 8" descr="How to do Linear Regression and Logistic Regression in Machine ..."/>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821363" y="2402498"/>
            <a:ext cx="4995862" cy="312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87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Data integration</a:t>
            </a:r>
          </a:p>
        </p:txBody>
      </p:sp>
      <p:sp>
        <p:nvSpPr>
          <p:cNvPr id="3" name="Content Placeholder 2"/>
          <p:cNvSpPr>
            <a:spLocks noGrp="1"/>
          </p:cNvSpPr>
          <p:nvPr>
            <p:ph sz="half" idx="1"/>
          </p:nvPr>
        </p:nvSpPr>
        <p:spPr>
          <a:xfrm>
            <a:off x="685802" y="2142067"/>
            <a:ext cx="4995334" cy="4422506"/>
          </a:xfrm>
        </p:spPr>
        <p:txBody>
          <a:bodyPr>
            <a:normAutofit/>
          </a:bodyPr>
          <a:lstStyle/>
          <a:p>
            <a:pPr marL="0" indent="0" algn="just">
              <a:lnSpc>
                <a:spcPct val="110000"/>
              </a:lnSpc>
              <a:spcAft>
                <a:spcPts val="0"/>
              </a:spcAft>
              <a:buNone/>
            </a:pPr>
            <a:r>
              <a:rPr lang="en-US" sz="2400" b="1" dirty="0">
                <a:latin typeface="Times New Roman" panose="02020603050405020304" pitchFamily="18" charset="0"/>
                <a:cs typeface="Times New Roman" panose="02020603050405020304" pitchFamily="18" charset="0"/>
              </a:rPr>
              <a:t>Data Integration</a:t>
            </a:r>
            <a:r>
              <a:rPr lang="en-US" sz="2400" dirty="0">
                <a:latin typeface="Times New Roman" panose="02020603050405020304" pitchFamily="18" charset="0"/>
                <a:cs typeface="Times New Roman" panose="02020603050405020304" pitchFamily="18" charset="0"/>
              </a:rPr>
              <a:t> is a </a:t>
            </a:r>
            <a:r>
              <a:rPr lang="en-US" sz="2400" b="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preprocessing technique that involves combining </a:t>
            </a:r>
            <a:r>
              <a:rPr lang="en-US" sz="2400" b="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from multiple heterogeneous </a:t>
            </a:r>
            <a:r>
              <a:rPr lang="en-US" sz="2400" b="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sources into a coherent </a:t>
            </a:r>
            <a:r>
              <a:rPr lang="en-US" sz="2400" b="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store and provide a unified view of the </a:t>
            </a:r>
            <a:r>
              <a:rPr lang="en-US" sz="2400" b="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These sources may include multiple </a:t>
            </a:r>
            <a:r>
              <a:rPr lang="en-US" sz="2400" b="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cubes, databases or flat files.</a:t>
            </a:r>
            <a:endParaRPr lang="en-IN" sz="2400" dirty="0">
              <a:latin typeface="Times New Roman" panose="02020603050405020304" pitchFamily="18" charset="0"/>
              <a:cs typeface="Times New Roman" panose="02020603050405020304" pitchFamily="18" charset="0"/>
            </a:endParaRPr>
          </a:p>
          <a:p>
            <a:pPr algn="just"/>
            <a:endParaRPr lang="en-IN" sz="2400" dirty="0"/>
          </a:p>
        </p:txBody>
      </p:sp>
      <p:pic>
        <p:nvPicPr>
          <p:cNvPr id="1026" name="Picture 2" descr="Data Integration In Data Mining - Last Night Stud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6084" y="2437606"/>
            <a:ext cx="5349922"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095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9182"/>
            <a:ext cx="10131425" cy="1187355"/>
          </a:xfrm>
        </p:spPr>
        <p:txBody>
          <a:bodyPr>
            <a:normAutofit/>
          </a:bodyPr>
          <a:lstStyle/>
          <a:p>
            <a:pPr algn="ctr"/>
            <a:r>
              <a:rPr lang="en-IN" sz="4000" dirty="0">
                <a:latin typeface="Times New Roman" panose="02020603050405020304" pitchFamily="18" charset="0"/>
                <a:cs typeface="Times New Roman" panose="02020603050405020304" pitchFamily="18" charset="0"/>
              </a:rPr>
              <a:t>Issues in data integration</a:t>
            </a:r>
          </a:p>
        </p:txBody>
      </p:sp>
      <p:pic>
        <p:nvPicPr>
          <p:cNvPr id="1026" name="Picture 2" descr="Data Mining: Concepts and Techniques (3rd ed.) - Chapter 3 prepr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0060" y="1419367"/>
            <a:ext cx="9657166" cy="5131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114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884"/>
            <a:ext cx="10131425" cy="45719"/>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Redundancy and correlation analysis</a:t>
            </a:r>
          </a:p>
        </p:txBody>
      </p:sp>
      <p:sp>
        <p:nvSpPr>
          <p:cNvPr id="3" name="Content Placeholder 2"/>
          <p:cNvSpPr>
            <a:spLocks noGrp="1"/>
          </p:cNvSpPr>
          <p:nvPr>
            <p:ph idx="1"/>
          </p:nvPr>
        </p:nvSpPr>
        <p:spPr>
          <a:xfrm>
            <a:off x="685801" y="609601"/>
            <a:ext cx="10131425" cy="5181600"/>
          </a:xfrm>
        </p:spPr>
        <p:txBody>
          <a:bodyPr>
            <a:normAutofit/>
          </a:bodyPr>
          <a:lstStyle/>
          <a:p>
            <a:pPr algn="just"/>
            <a:r>
              <a:rPr lang="en-IN" sz="2000" dirty="0">
                <a:latin typeface="Times New Roman" panose="02020603050405020304" pitchFamily="18" charset="0"/>
                <a:cs typeface="Times New Roman" panose="02020603050405020304" pitchFamily="18" charset="0"/>
              </a:rPr>
              <a:t>Data redundancy occurs when data from multiple sources is considered for integration.</a:t>
            </a:r>
          </a:p>
          <a:p>
            <a:pPr algn="just"/>
            <a:r>
              <a:rPr lang="en-US" sz="2000" dirty="0"/>
              <a:t>An attribute (column or feature of data set) is called redundant if it can be derived from any other attribute or set of attributes. </a:t>
            </a:r>
          </a:p>
          <a:p>
            <a:pPr algn="just"/>
            <a:r>
              <a:rPr lang="en-US" sz="2000" dirty="0" err="1"/>
              <a:t>E.g</a:t>
            </a:r>
            <a:r>
              <a:rPr lang="en-US" sz="2000" dirty="0"/>
              <a:t> if we have data set having 3 attributes-</a:t>
            </a:r>
            <a:r>
              <a:rPr lang="en-US" sz="2000" dirty="0" err="1"/>
              <a:t>person_name,is_male,is_female</a:t>
            </a:r>
            <a:r>
              <a:rPr lang="en-US" sz="2000" dirty="0"/>
              <a:t>.</a:t>
            </a:r>
          </a:p>
          <a:p>
            <a:pPr algn="just"/>
            <a:r>
              <a:rPr lang="en-US" sz="2000" dirty="0" err="1"/>
              <a:t>Is_male</a:t>
            </a:r>
            <a:r>
              <a:rPr lang="en-US" sz="2000" dirty="0"/>
              <a:t> is 1 if corresponding person is male else it is 0.</a:t>
            </a:r>
          </a:p>
          <a:p>
            <a:pPr algn="just"/>
            <a:r>
              <a:rPr lang="en-US" sz="2000" dirty="0" err="1"/>
              <a:t>Is_female</a:t>
            </a:r>
            <a:r>
              <a:rPr lang="en-US" sz="2000" dirty="0"/>
              <a:t> is 1 if corresponding person is female else it is 0.</a:t>
            </a:r>
          </a:p>
          <a:p>
            <a:pPr algn="just"/>
            <a:r>
              <a:rPr lang="en-US" sz="2000" dirty="0"/>
              <a:t>It implies that 2 attributes are highly correlated and one attribute can determine the other.</a:t>
            </a:r>
          </a:p>
          <a:p>
            <a:pPr algn="just"/>
            <a:endParaRPr lang="en-US" sz="2000" dirty="0"/>
          </a:p>
          <a:p>
            <a:pPr algn="just"/>
            <a:endParaRPr lang="en-US" sz="2000" dirty="0"/>
          </a:p>
          <a:p>
            <a:pPr algn="just"/>
            <a:endParaRPr lang="en-US" sz="2000" dirty="0"/>
          </a:p>
          <a:p>
            <a:pPr algn="just"/>
            <a:endParaRPr lang="en-IN" sz="2000" dirty="0">
              <a:latin typeface="Times New Roman" panose="02020603050405020304" pitchFamily="18" charset="0"/>
              <a:cs typeface="Times New Roman" panose="02020603050405020304" pitchFamily="18" charset="0"/>
            </a:endParaRPr>
          </a:p>
        </p:txBody>
      </p:sp>
      <p:pic>
        <p:nvPicPr>
          <p:cNvPr id="9" name="Picture 2" descr="https://media.geeksforgeeks.org/wp-content/uploads/20190416182411/data-redundanc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985" y="4025026"/>
            <a:ext cx="4564582" cy="270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608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902" y="1119116"/>
            <a:ext cx="10131425" cy="4794913"/>
          </a:xfrm>
        </p:spPr>
        <p:txBody>
          <a:bodyPr>
            <a:normAutofit/>
          </a:bodyPr>
          <a:lstStyle/>
          <a:p>
            <a:pPr algn="just"/>
            <a:r>
              <a:rPr lang="en-US" sz="2000" dirty="0">
                <a:latin typeface="Times New Roman" panose="02020603050405020304" pitchFamily="18" charset="0"/>
                <a:cs typeface="Times New Roman" panose="02020603050405020304" pitchFamily="18" charset="0"/>
              </a:rPr>
              <a:t>Hence, one of these become redundant. So one of these two attributes can be dropped without any information loss.</a:t>
            </a:r>
          </a:p>
          <a:p>
            <a:pPr algn="just"/>
            <a:r>
              <a:rPr lang="en-IN" sz="2000" dirty="0">
                <a:latin typeface="Times New Roman" panose="02020603050405020304" pitchFamily="18" charset="0"/>
                <a:cs typeface="Times New Roman" panose="02020603050405020304" pitchFamily="18" charset="0"/>
              </a:rPr>
              <a:t>To reduce or avoid redundancies Data Integration is important.</a:t>
            </a:r>
          </a:p>
          <a:p>
            <a:pPr algn="just"/>
            <a:r>
              <a:rPr lang="en-IN" sz="2000" dirty="0">
                <a:latin typeface="Times New Roman" panose="02020603050405020304" pitchFamily="18" charset="0"/>
                <a:cs typeface="Times New Roman" panose="02020603050405020304" pitchFamily="18" charset="0"/>
              </a:rPr>
              <a:t>X^2 (Chi-Square) can be carried out on nominal data to test how strongly the two attributes are related.</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566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The X^2 (Chi-Square)</a:t>
            </a:r>
          </a:p>
        </p:txBody>
      </p:sp>
      <p:sp>
        <p:nvSpPr>
          <p:cNvPr id="3" name="Content Placeholder 2"/>
          <p:cNvSpPr>
            <a:spLocks noGrp="1"/>
          </p:cNvSpPr>
          <p:nvPr>
            <p:ph sz="half" idx="1"/>
          </p:nvPr>
        </p:nvSpPr>
        <p:spPr>
          <a:xfrm>
            <a:off x="685801" y="2142067"/>
            <a:ext cx="7311787" cy="3649134"/>
          </a:xfrm>
        </p:spPr>
        <p:txBody>
          <a:bodyPr>
            <a:normAutofit/>
          </a:bodyPr>
          <a:lstStyle/>
          <a:p>
            <a:r>
              <a:rPr lang="en-IN" sz="2000" dirty="0">
                <a:latin typeface="Times New Roman" panose="02020603050405020304" pitchFamily="18" charset="0"/>
                <a:cs typeface="Times New Roman" panose="02020603050405020304" pitchFamily="18" charset="0"/>
              </a:rPr>
              <a:t>The Chi-square is used to test the probability of independence of a distribution of data but does not gives you any details about the relationships between them</a:t>
            </a:r>
          </a:p>
          <a:p>
            <a:r>
              <a:rPr lang="en-IN" sz="2000" dirty="0">
                <a:latin typeface="Times New Roman" panose="02020603050405020304" pitchFamily="18" charset="0"/>
                <a:cs typeface="Times New Roman" panose="02020603050405020304" pitchFamily="18" charset="0"/>
              </a:rPr>
              <a:t>For nominal </a:t>
            </a:r>
            <a:r>
              <a:rPr lang="en-IN" sz="2000" dirty="0" err="1">
                <a:latin typeface="Times New Roman" panose="02020603050405020304" pitchFamily="18" charset="0"/>
                <a:cs typeface="Times New Roman" panose="02020603050405020304" pitchFamily="18" charset="0"/>
              </a:rPr>
              <a:t>data,a</a:t>
            </a:r>
            <a:r>
              <a:rPr lang="en-IN" sz="2000" dirty="0">
                <a:latin typeface="Times New Roman" panose="02020603050405020304" pitchFamily="18" charset="0"/>
                <a:cs typeface="Times New Roman" panose="02020603050405020304" pitchFamily="18" charset="0"/>
              </a:rPr>
              <a:t> correlation relationship between two attributes p &amp; q can be discovered by an X^2 (Chi-Square)</a:t>
            </a:r>
          </a:p>
          <a:p>
            <a:r>
              <a:rPr lang="en-IN" sz="2000" dirty="0">
                <a:latin typeface="Times New Roman" panose="02020603050405020304" pitchFamily="18" charset="0"/>
                <a:cs typeface="Times New Roman" panose="02020603050405020304" pitchFamily="18" charset="0"/>
              </a:rPr>
              <a:t>It does not work for numeric data.</a:t>
            </a:r>
          </a:p>
          <a:p>
            <a:r>
              <a:rPr lang="en-IN" sz="2000" dirty="0">
                <a:latin typeface="Times New Roman" panose="02020603050405020304" pitchFamily="18" charset="0"/>
                <a:cs typeface="Times New Roman" panose="02020603050405020304" pitchFamily="18" charset="0"/>
              </a:rPr>
              <a:t>Examples of nominal variables include Gender (the possible values are Male or Female)etc.</a:t>
            </a:r>
          </a:p>
        </p:txBody>
      </p:sp>
      <p:pic>
        <p:nvPicPr>
          <p:cNvPr id="5" name="Picture 2" descr="Chi-Square Test for Feature Selection in Machine learni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229600" y="2415654"/>
            <a:ext cx="3212615" cy="308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98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Data transformation</a:t>
            </a:r>
          </a:p>
        </p:txBody>
      </p:sp>
      <p:sp>
        <p:nvSpPr>
          <p:cNvPr id="3" name="Content Placeholder 2"/>
          <p:cNvSpPr>
            <a:spLocks noGrp="1"/>
          </p:cNvSpPr>
          <p:nvPr>
            <p:ph idx="1"/>
          </p:nvPr>
        </p:nvSpPr>
        <p:spPr>
          <a:xfrm>
            <a:off x="685801" y="1433016"/>
            <a:ext cx="10131425" cy="5036024"/>
          </a:xfrm>
        </p:spPr>
        <p:txBody>
          <a:bodyPr>
            <a:normAutofit/>
          </a:bodyPr>
          <a:lstStyle/>
          <a:p>
            <a:pPr algn="just"/>
            <a:r>
              <a:rPr lang="en-IN" sz="2000" dirty="0">
                <a:latin typeface="Times New Roman" panose="02020603050405020304" pitchFamily="18" charset="0"/>
                <a:cs typeface="Times New Roman" panose="02020603050405020304" pitchFamily="18" charset="0"/>
              </a:rPr>
              <a:t>Operational databases keep changing with the requirements , so a data warehouse integrating data from these multiple sources facing the problem of inconsistency.</a:t>
            </a:r>
          </a:p>
          <a:p>
            <a:pPr algn="just"/>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Manager name may be MGM_NAME in one database ,MNAME  in the other.</a:t>
            </a:r>
          </a:p>
          <a:p>
            <a:pPr algn="just"/>
            <a:r>
              <a:rPr lang="en-IN" sz="2000" dirty="0">
                <a:latin typeface="Times New Roman" panose="02020603050405020304" pitchFamily="18" charset="0"/>
                <a:cs typeface="Times New Roman" panose="02020603050405020304" pitchFamily="18" charset="0"/>
              </a:rPr>
              <a:t>To deal with these inconsistent data, </a:t>
            </a:r>
            <a:r>
              <a:rPr lang="en-IN" sz="2000" b="1" dirty="0">
                <a:latin typeface="Times New Roman" panose="02020603050405020304" pitchFamily="18" charset="0"/>
                <a:cs typeface="Times New Roman" panose="02020603050405020304" pitchFamily="18" charset="0"/>
              </a:rPr>
              <a:t>“Transformation” </a:t>
            </a:r>
            <a:r>
              <a:rPr lang="en-IN" sz="2000" dirty="0">
                <a:latin typeface="Times New Roman" panose="02020603050405020304" pitchFamily="18" charset="0"/>
                <a:cs typeface="Times New Roman" panose="02020603050405020304" pitchFamily="18" charset="0"/>
              </a:rPr>
              <a:t>process is used.</a:t>
            </a:r>
          </a:p>
          <a:p>
            <a:pPr algn="just"/>
            <a:r>
              <a:rPr lang="en-IN" sz="2000" b="1" dirty="0">
                <a:latin typeface="Times New Roman" panose="02020603050405020304" pitchFamily="18" charset="0"/>
                <a:cs typeface="Times New Roman" panose="02020603050405020304" pitchFamily="18" charset="0"/>
              </a:rPr>
              <a:t>Data Transformation </a:t>
            </a:r>
            <a:r>
              <a:rPr lang="en-IN" sz="2000" dirty="0">
                <a:latin typeface="Times New Roman" panose="02020603050405020304" pitchFamily="18" charset="0"/>
                <a:cs typeface="Times New Roman" panose="02020603050405020304" pitchFamily="18" charset="0"/>
              </a:rPr>
              <a:t>can have following activities:</a:t>
            </a:r>
          </a:p>
          <a:p>
            <a:pPr lvl="1" algn="just"/>
            <a:r>
              <a:rPr lang="en-IN" sz="2000" b="1" dirty="0">
                <a:latin typeface="Times New Roman" panose="02020603050405020304" pitchFamily="18" charset="0"/>
                <a:cs typeface="Times New Roman" panose="02020603050405020304" pitchFamily="18" charset="0"/>
              </a:rPr>
              <a:t>Smoothing: </a:t>
            </a:r>
            <a:r>
              <a:rPr lang="en-IN" sz="2000" dirty="0">
                <a:latin typeface="Times New Roman" panose="02020603050405020304" pitchFamily="18" charset="0"/>
                <a:cs typeface="Times New Roman" panose="02020603050405020304" pitchFamily="18" charset="0"/>
              </a:rPr>
              <a:t>It involves removal of noise from the data.</a:t>
            </a:r>
          </a:p>
          <a:p>
            <a:pPr lvl="1" algn="just"/>
            <a:r>
              <a:rPr lang="en-IN" sz="2000" b="1" dirty="0">
                <a:latin typeface="Times New Roman" panose="02020603050405020304" pitchFamily="18" charset="0"/>
                <a:cs typeface="Times New Roman" panose="02020603050405020304" pitchFamily="18" charset="0"/>
              </a:rPr>
              <a:t>Aggregation: </a:t>
            </a:r>
            <a:r>
              <a:rPr lang="en-IN" sz="2000" dirty="0">
                <a:latin typeface="Times New Roman" panose="02020603050405020304" pitchFamily="18" charset="0"/>
                <a:cs typeface="Times New Roman" panose="02020603050405020304" pitchFamily="18" charset="0"/>
              </a:rPr>
              <a:t> It involves summarisation and data cube construction</a:t>
            </a:r>
          </a:p>
          <a:p>
            <a:pPr lvl="1" algn="just"/>
            <a:r>
              <a:rPr lang="en-IN" sz="2000" b="1" dirty="0">
                <a:latin typeface="Times New Roman" panose="02020603050405020304" pitchFamily="18" charset="0"/>
                <a:cs typeface="Times New Roman" panose="02020603050405020304" pitchFamily="18" charset="0"/>
              </a:rPr>
              <a:t>Generalization: </a:t>
            </a:r>
            <a:r>
              <a:rPr lang="en-IN" sz="2000" dirty="0">
                <a:latin typeface="Times New Roman" panose="02020603050405020304" pitchFamily="18" charset="0"/>
                <a:cs typeface="Times New Roman" panose="02020603050405020304" pitchFamily="18" charset="0"/>
              </a:rPr>
              <a:t> Data is replaced by higher level concepts using concepts hierarchy.</a:t>
            </a:r>
          </a:p>
          <a:p>
            <a:pPr lvl="1" algn="just"/>
            <a:r>
              <a:rPr lang="en-IN" sz="2000" b="1" dirty="0">
                <a:latin typeface="Times New Roman" panose="02020603050405020304" pitchFamily="18" charset="0"/>
                <a:cs typeface="Times New Roman" panose="02020603050405020304" pitchFamily="18" charset="0"/>
              </a:rPr>
              <a:t>Normalization: </a:t>
            </a:r>
            <a:r>
              <a:rPr lang="en-IN" sz="2000" dirty="0">
                <a:latin typeface="Times New Roman" panose="02020603050405020304" pitchFamily="18" charset="0"/>
                <a:cs typeface="Times New Roman" panose="02020603050405020304" pitchFamily="18" charset="0"/>
              </a:rPr>
              <a:t> Attribute scaling is performed for a specified range.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18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latin typeface="Times New Roman" panose="02020603050405020304" pitchFamily="18" charset="0"/>
                <a:cs typeface="Times New Roman" panose="02020603050405020304" pitchFamily="18" charset="0"/>
              </a:rPr>
              <a:t>DATa</a:t>
            </a:r>
            <a:r>
              <a:rPr lang="en-IN" dirty="0">
                <a:latin typeface="Times New Roman" panose="02020603050405020304" pitchFamily="18" charset="0"/>
                <a:cs typeface="Times New Roman" panose="02020603050405020304" pitchFamily="18" charset="0"/>
              </a:rPr>
              <a:t> vs information vs knowledge</a:t>
            </a:r>
          </a:p>
        </p:txBody>
      </p:sp>
      <p:sp>
        <p:nvSpPr>
          <p:cNvPr id="3" name="Content Placeholder 2"/>
          <p:cNvSpPr>
            <a:spLocks noGrp="1"/>
          </p:cNvSpPr>
          <p:nvPr>
            <p:ph idx="1"/>
          </p:nvPr>
        </p:nvSpPr>
        <p:spPr/>
        <p:txBody>
          <a:bodyPr>
            <a:noAutofit/>
          </a:bodyPr>
          <a:lstStyle/>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Data: - a "given" or a fact; number; picture - Data has no meaning when it has not been interpreted. - raw materials in production of information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Information: -Information is processed data (i.e. Data after manipulation). - Information is the meaning that has been formed with the help of data - Information cannot be generated without the help of data.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Knowledge: - Our personal map/model of the World - Acquired through experience or learning - Awareness and understanding of someone or something </a:t>
            </a:r>
          </a:p>
          <a:p>
            <a:pPr marL="0" indent="0" algn="just">
              <a:buNone/>
            </a:pPr>
            <a:r>
              <a:rPr lang="en-US" sz="2000" dirty="0">
                <a:latin typeface="Times New Roman" panose="02020603050405020304" pitchFamily="18" charset="0"/>
                <a:cs typeface="Times New Roman" panose="02020603050405020304" pitchFamily="18" charset="0"/>
              </a:rPr>
              <a:t>Conclusion: </a:t>
            </a:r>
          </a:p>
          <a:p>
            <a:pPr marL="0" indent="0" algn="just">
              <a:buNone/>
            </a:pPr>
            <a:r>
              <a:rPr lang="en-US" sz="2000" dirty="0">
                <a:latin typeface="Times New Roman" panose="02020603050405020304" pitchFamily="18" charset="0"/>
                <a:cs typeface="Times New Roman" panose="02020603050405020304" pitchFamily="18" charset="0"/>
              </a:rPr>
              <a:t>➢ Data is all data that can be processed, it can be structured or unstructured. </a:t>
            </a:r>
          </a:p>
          <a:p>
            <a:pPr marL="0" indent="0" algn="just">
              <a:buNone/>
            </a:pPr>
            <a:r>
              <a:rPr lang="en-US" sz="2000" dirty="0">
                <a:latin typeface="Times New Roman" panose="02020603050405020304" pitchFamily="18" charset="0"/>
                <a:cs typeface="Times New Roman" panose="02020603050405020304" pitchFamily="18" charset="0"/>
              </a:rPr>
              <a:t>➢ Information is processed data, like a report.</a:t>
            </a:r>
          </a:p>
          <a:p>
            <a:pPr marL="0" indent="0" algn="just">
              <a:buNone/>
            </a:pPr>
            <a:r>
              <a:rPr lang="en-US" sz="2000" dirty="0">
                <a:latin typeface="Times New Roman" panose="02020603050405020304" pitchFamily="18" charset="0"/>
                <a:cs typeface="Times New Roman" panose="02020603050405020304" pitchFamily="18" charset="0"/>
              </a:rPr>
              <a:t>➢ Knowledge is understanding of the information (learned information).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888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transformation by normalization</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It is the process of making an entire set of values have a particular property.</a:t>
            </a:r>
          </a:p>
          <a:p>
            <a:r>
              <a:rPr lang="en-IN" sz="2400" dirty="0">
                <a:latin typeface="Times New Roman" panose="02020603050405020304" pitchFamily="18" charset="0"/>
                <a:cs typeface="Times New Roman" panose="02020603050405020304" pitchFamily="18" charset="0"/>
              </a:rPr>
              <a:t>Methods for Normalization:</a:t>
            </a:r>
          </a:p>
          <a:p>
            <a:pPr marL="800100" lvl="1" indent="-342900">
              <a:buFont typeface="+mj-lt"/>
              <a:buAutoNum type="arabicPeriod"/>
            </a:pPr>
            <a:r>
              <a:rPr lang="en-IN" sz="2400" dirty="0">
                <a:latin typeface="Times New Roman" panose="02020603050405020304" pitchFamily="18" charset="0"/>
                <a:cs typeface="Times New Roman" panose="02020603050405020304" pitchFamily="18" charset="0"/>
              </a:rPr>
              <a:t>Min-Max Normalization</a:t>
            </a:r>
          </a:p>
          <a:p>
            <a:pPr marL="800100" lvl="1" indent="-342900">
              <a:buFont typeface="+mj-lt"/>
              <a:buAutoNum type="arabicPeriod"/>
            </a:pPr>
            <a:r>
              <a:rPr lang="en-IN" sz="2400" dirty="0">
                <a:latin typeface="Times New Roman" panose="02020603050405020304" pitchFamily="18" charset="0"/>
                <a:cs typeface="Times New Roman" panose="02020603050405020304" pitchFamily="18" charset="0"/>
              </a:rPr>
              <a:t>Z-score</a:t>
            </a:r>
          </a:p>
          <a:p>
            <a:pPr marL="800100" lvl="1" indent="-342900">
              <a:buFont typeface="+mj-lt"/>
              <a:buAutoNum type="arabicPeriod"/>
            </a:pPr>
            <a:r>
              <a:rPr lang="en-IN" sz="2400" dirty="0">
                <a:latin typeface="Times New Roman" panose="02020603050405020304" pitchFamily="18" charset="0"/>
                <a:cs typeface="Times New Roman" panose="02020603050405020304" pitchFamily="18" charset="0"/>
              </a:rPr>
              <a:t>Decimal Scaling</a:t>
            </a:r>
          </a:p>
        </p:txBody>
      </p:sp>
    </p:spTree>
    <p:extLst>
      <p:ext uri="{BB962C8B-B14F-4D97-AF65-F5344CB8AC3E}">
        <p14:creationId xmlns:p14="http://schemas.microsoft.com/office/powerpoint/2010/main" val="1485937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Min-max normalization</a:t>
            </a:r>
          </a:p>
        </p:txBody>
      </p:sp>
      <p:sp>
        <p:nvSpPr>
          <p:cNvPr id="3" name="Content Placeholder 2"/>
          <p:cNvSpPr>
            <a:spLocks noGrp="1"/>
          </p:cNvSpPr>
          <p:nvPr>
            <p:ph idx="1"/>
          </p:nvPr>
        </p:nvSpPr>
        <p:spPr>
          <a:xfrm>
            <a:off x="685801" y="2142067"/>
            <a:ext cx="11119512" cy="4013073"/>
          </a:xfrm>
        </p:spPr>
        <p:txBody>
          <a:bodyPr>
            <a:noAutofit/>
          </a:bodyPr>
          <a:lstStyle/>
          <a:p>
            <a:pPr algn="just"/>
            <a:r>
              <a:rPr lang="en-IN" sz="2800" dirty="0">
                <a:latin typeface="Times New Roman" panose="02020603050405020304" pitchFamily="18" charset="0"/>
                <a:cs typeface="Times New Roman" panose="02020603050405020304" pitchFamily="18" charset="0"/>
              </a:rPr>
              <a:t>Min Max normalization results in a linear alteration of the original data. The values are within a given range.</a:t>
            </a:r>
          </a:p>
          <a:p>
            <a:pPr algn="just"/>
            <a:r>
              <a:rPr lang="en-IN" sz="2800" dirty="0">
                <a:latin typeface="Times New Roman" panose="02020603050405020304" pitchFamily="18" charset="0"/>
                <a:cs typeface="Times New Roman" panose="02020603050405020304" pitchFamily="18" charset="0"/>
              </a:rPr>
              <a:t>Formula is as below:</a:t>
            </a:r>
          </a:p>
          <a:p>
            <a:pPr lvl="1" algn="just"/>
            <a:r>
              <a:rPr lang="en-IN" sz="2800" dirty="0">
                <a:latin typeface="Times New Roman" panose="02020603050405020304" pitchFamily="18" charset="0"/>
                <a:cs typeface="Times New Roman" panose="02020603050405020304" pitchFamily="18" charset="0"/>
              </a:rPr>
              <a:t>V’=(V-</a:t>
            </a:r>
            <a:r>
              <a:rPr lang="en-IN" sz="2800" dirty="0" err="1">
                <a:latin typeface="Times New Roman" panose="02020603050405020304" pitchFamily="18" charset="0"/>
                <a:cs typeface="Times New Roman" panose="02020603050405020304" pitchFamily="18" charset="0"/>
              </a:rPr>
              <a:t>minA</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maxA-minA</a:t>
            </a:r>
            <a:r>
              <a:rPr lang="en-IN" sz="2800" dirty="0">
                <a:latin typeface="Times New Roman" panose="02020603050405020304" pitchFamily="18" charset="0"/>
                <a:cs typeface="Times New Roman" panose="02020603050405020304" pitchFamily="18" charset="0"/>
              </a:rPr>
              <a:t>) * (</a:t>
            </a:r>
            <a:r>
              <a:rPr lang="en-IN" sz="2800" dirty="0" err="1">
                <a:latin typeface="Times New Roman" panose="02020603050405020304" pitchFamily="18" charset="0"/>
                <a:cs typeface="Times New Roman" panose="02020603050405020304" pitchFamily="18" charset="0"/>
              </a:rPr>
              <a:t>new_maxA-new_minA</a:t>
            </a:r>
            <a:r>
              <a:rPr lang="en-IN" sz="2800" dirty="0">
                <a:latin typeface="Times New Roman" panose="02020603050405020304" pitchFamily="18" charset="0"/>
                <a:cs typeface="Times New Roman" panose="02020603050405020304" pitchFamily="18" charset="0"/>
              </a:rPr>
              <a:t>) + </a:t>
            </a:r>
            <a:r>
              <a:rPr lang="en-IN" sz="2800" dirty="0" err="1">
                <a:latin typeface="Times New Roman" panose="02020603050405020304" pitchFamily="18" charset="0"/>
                <a:cs typeface="Times New Roman" panose="02020603050405020304" pitchFamily="18" charset="0"/>
              </a:rPr>
              <a:t>new_minA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241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1" y="2142067"/>
            <a:ext cx="7393673" cy="3649134"/>
          </a:xfrm>
        </p:spPr>
        <p:txBody>
          <a:bodyPr>
            <a:noAutofit/>
          </a:bodyPr>
          <a:lstStyle/>
          <a:p>
            <a:r>
              <a:rPr lang="en-IN" sz="2400" dirty="0">
                <a:latin typeface="Times New Roman" panose="02020603050405020304" pitchFamily="18" charset="0"/>
                <a:cs typeface="Times New Roman" panose="02020603050405020304" pitchFamily="18" charset="0"/>
              </a:rPr>
              <a:t>Example: Consider the following group of data : 200,300,400,600,1000</a:t>
            </a:r>
          </a:p>
          <a:p>
            <a:pPr marL="400050" indent="-400050">
              <a:buAutoNum type="romanLcParenBoth"/>
            </a:pPr>
            <a:r>
              <a:rPr lang="en-IN" sz="2400" dirty="0">
                <a:latin typeface="Times New Roman" panose="02020603050405020304" pitchFamily="18" charset="0"/>
                <a:cs typeface="Times New Roman" panose="02020603050405020304" pitchFamily="18" charset="0"/>
              </a:rPr>
              <a:t>Use the min-max normalization to transform value 600 onto the range [0.0,1.0]</a:t>
            </a:r>
          </a:p>
          <a:p>
            <a:pPr marL="400050" indent="-400050">
              <a:buAutoNum type="romanLcParenBoth"/>
            </a:pPr>
            <a:r>
              <a:rPr lang="en-IN" sz="2400" dirty="0">
                <a:latin typeface="Times New Roman" panose="02020603050405020304" pitchFamily="18" charset="0"/>
                <a:cs typeface="Times New Roman" panose="02020603050405020304" pitchFamily="18" charset="0"/>
              </a:rPr>
              <a:t>Use the decimal scaling to transfer the value 600.</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Solution:</a:t>
            </a:r>
          </a:p>
          <a:p>
            <a:pPr marL="400050" indent="-400050">
              <a:buAutoNum type="romanLcParenBoth"/>
            </a:pPr>
            <a:r>
              <a:rPr lang="en-IN" sz="2400" dirty="0">
                <a:latin typeface="Times New Roman" panose="02020603050405020304" pitchFamily="18" charset="0"/>
                <a:cs typeface="Times New Roman" panose="02020603050405020304" pitchFamily="18" charset="0"/>
              </a:rPr>
              <a:t>Min : Min value of given data =200</a:t>
            </a:r>
          </a:p>
          <a:p>
            <a:pPr marL="0" indent="0">
              <a:buNone/>
            </a:pPr>
            <a:r>
              <a:rPr lang="en-IN" sz="2400" dirty="0">
                <a:latin typeface="Times New Roman" panose="02020603050405020304" pitchFamily="18" charset="0"/>
                <a:cs typeface="Times New Roman" panose="02020603050405020304" pitchFamily="18" charset="0"/>
              </a:rPr>
              <a:t>	Max : Max value of </a:t>
            </a:r>
            <a:r>
              <a:rPr lang="en-IN" sz="2400" dirty="0" err="1">
                <a:latin typeface="Times New Roman" panose="02020603050405020304" pitchFamily="18" charset="0"/>
                <a:cs typeface="Times New Roman" panose="02020603050405020304" pitchFamily="18" charset="0"/>
              </a:rPr>
              <a:t>givrn</a:t>
            </a:r>
            <a:r>
              <a:rPr lang="en-IN" sz="2400" dirty="0">
                <a:latin typeface="Times New Roman" panose="02020603050405020304" pitchFamily="18" charset="0"/>
                <a:cs typeface="Times New Roman" panose="02020603050405020304" pitchFamily="18" charset="0"/>
              </a:rPr>
              <a:t> data =1000</a:t>
            </a:r>
          </a:p>
          <a:p>
            <a:pPr marL="0" indent="0">
              <a:buNone/>
            </a:pPr>
            <a:r>
              <a:rPr lang="en-IN" sz="2400" dirty="0">
                <a:latin typeface="Times New Roman" panose="02020603050405020304" pitchFamily="18" charset="0"/>
                <a:cs typeface="Times New Roman" panose="02020603050405020304" pitchFamily="18" charset="0"/>
              </a:rPr>
              <a:t>	V= 600 = ((V-min) / (max-min) * (1-0)+0</a:t>
            </a:r>
          </a:p>
          <a:p>
            <a:pPr marL="0" indent="0">
              <a:buNone/>
            </a:pPr>
            <a:r>
              <a:rPr lang="en-IN" sz="2400" dirty="0">
                <a:latin typeface="Times New Roman" panose="02020603050405020304" pitchFamily="18" charset="0"/>
                <a:cs typeface="Times New Roman" panose="02020603050405020304" pitchFamily="18" charset="0"/>
              </a:rPr>
              <a:t>	  = (600-200)/(1000-200) * (1-0)+0</a:t>
            </a:r>
          </a:p>
          <a:p>
            <a:pPr marL="0" indent="0">
              <a:buNone/>
            </a:pPr>
            <a:r>
              <a:rPr lang="en-IN" sz="2400" dirty="0">
                <a:latin typeface="Times New Roman" panose="02020603050405020304" pitchFamily="18" charset="0"/>
                <a:cs typeface="Times New Roman" panose="02020603050405020304" pitchFamily="18" charset="0"/>
              </a:rPr>
              <a:t>	  = (400/800) * 1</a:t>
            </a:r>
          </a:p>
          <a:p>
            <a:pPr marL="0" indent="0">
              <a:buNone/>
            </a:pPr>
            <a:r>
              <a:rPr lang="en-IN" sz="2400" dirty="0">
                <a:latin typeface="Times New Roman" panose="02020603050405020304" pitchFamily="18" charset="0"/>
                <a:cs typeface="Times New Roman" panose="02020603050405020304" pitchFamily="18" charset="0"/>
              </a:rPr>
              <a:t>	  = 0.5</a:t>
            </a:r>
          </a:p>
          <a:p>
            <a:endParaRPr lang="en-IN" sz="2400" dirty="0"/>
          </a:p>
        </p:txBody>
      </p:sp>
      <p:sp>
        <p:nvSpPr>
          <p:cNvPr id="4" name="Content Placeholder 3"/>
          <p:cNvSpPr>
            <a:spLocks noGrp="1"/>
          </p:cNvSpPr>
          <p:nvPr>
            <p:ph sz="half" idx="2"/>
          </p:nvPr>
        </p:nvSpPr>
        <p:spPr>
          <a:xfrm>
            <a:off x="7069539" y="2142067"/>
            <a:ext cx="3747687" cy="3649133"/>
          </a:xfrm>
        </p:spPr>
        <p:txBody>
          <a:bodyPr>
            <a:normAutofit fontScale="92500" lnSpcReduction="10000"/>
          </a:bodyPr>
          <a:lstStyle/>
          <a:p>
            <a:pPr marL="0" indent="0" algn="r">
              <a:buNone/>
            </a:pPr>
            <a:endParaRPr lang="en-IN" sz="2400" dirty="0">
              <a:latin typeface="Times New Roman" panose="02020603050405020304" pitchFamily="18" charset="0"/>
              <a:cs typeface="Times New Roman" panose="02020603050405020304" pitchFamily="18" charset="0"/>
            </a:endParaRPr>
          </a:p>
          <a:p>
            <a:pPr marL="0" indent="0" algn="r">
              <a:buNone/>
            </a:pPr>
            <a:endParaRPr lang="en-IN" sz="2400" dirty="0">
              <a:latin typeface="Times New Roman" panose="02020603050405020304" pitchFamily="18" charset="0"/>
              <a:cs typeface="Times New Roman" panose="02020603050405020304" pitchFamily="18" charset="0"/>
            </a:endParaRPr>
          </a:p>
          <a:p>
            <a:pPr marL="0" indent="0" algn="r">
              <a:buNone/>
            </a:pPr>
            <a:endParaRPr lang="en-IN" sz="2400" dirty="0">
              <a:latin typeface="Times New Roman" panose="02020603050405020304" pitchFamily="18" charset="0"/>
              <a:cs typeface="Times New Roman" panose="02020603050405020304" pitchFamily="18" charset="0"/>
            </a:endParaRPr>
          </a:p>
          <a:p>
            <a:pPr marL="0" indent="0" algn="r">
              <a:buNone/>
            </a:pPr>
            <a:endParaRPr lang="en-IN" sz="2400" dirty="0">
              <a:latin typeface="Times New Roman" panose="02020603050405020304" pitchFamily="18" charset="0"/>
              <a:cs typeface="Times New Roman" panose="02020603050405020304" pitchFamily="18" charset="0"/>
            </a:endParaRPr>
          </a:p>
          <a:p>
            <a:pPr marL="0" indent="0" algn="r">
              <a:buNone/>
            </a:pPr>
            <a:endParaRPr lang="en-IN" sz="2400" dirty="0">
              <a:latin typeface="Times New Roman" panose="02020603050405020304" pitchFamily="18" charset="0"/>
              <a:cs typeface="Times New Roman" panose="02020603050405020304" pitchFamily="18" charset="0"/>
            </a:endParaRPr>
          </a:p>
          <a:p>
            <a:pPr marL="0" indent="0" algn="r">
              <a:buNone/>
            </a:pPr>
            <a:r>
              <a:rPr lang="en-IN" sz="2400" dirty="0">
                <a:latin typeface="Times New Roman" panose="02020603050405020304" pitchFamily="18" charset="0"/>
                <a:cs typeface="Times New Roman" panose="02020603050405020304" pitchFamily="18" charset="0"/>
              </a:rPr>
              <a:t>ii) Decimal Scaling for 600</a:t>
            </a:r>
          </a:p>
          <a:p>
            <a:pPr marL="457200" lvl="1" indent="0" algn="r">
              <a:buNone/>
            </a:pPr>
            <a:r>
              <a:rPr lang="en-IN" sz="2400" dirty="0">
                <a:latin typeface="Times New Roman" panose="02020603050405020304" pitchFamily="18" charset="0"/>
                <a:cs typeface="Times New Roman" panose="02020603050405020304" pitchFamily="18" charset="0"/>
              </a:rPr>
              <a:t>10^K is 10”3=1000</a:t>
            </a:r>
          </a:p>
          <a:p>
            <a:pPr marL="457200" lvl="1" indent="0" algn="r">
              <a:buNone/>
            </a:pPr>
            <a:r>
              <a:rPr lang="en-IN" sz="2400" dirty="0">
                <a:latin typeface="Times New Roman" panose="02020603050405020304" pitchFamily="18" charset="0"/>
                <a:cs typeface="Times New Roman" panose="02020603050405020304" pitchFamily="18" charset="0"/>
              </a:rPr>
              <a:t>600/1000 = 0.6</a:t>
            </a:r>
          </a:p>
          <a:p>
            <a:pPr marL="457200" lvl="1" indent="0" algn="r">
              <a:buNone/>
            </a:pPr>
            <a:endParaRPr lang="en-IN" sz="2400" dirty="0">
              <a:latin typeface="Times New Roman" panose="02020603050405020304" pitchFamily="18" charset="0"/>
              <a:cs typeface="Times New Roman" panose="02020603050405020304" pitchFamily="18" charset="0"/>
            </a:endParaRPr>
          </a:p>
          <a:p>
            <a:pPr algn="r"/>
            <a:endParaRPr lang="en-IN" sz="2400" dirty="0">
              <a:latin typeface="Times New Roman" panose="02020603050405020304" pitchFamily="18" charset="0"/>
              <a:cs typeface="Times New Roman" panose="02020603050405020304" pitchFamily="18" charset="0"/>
            </a:endParaRPr>
          </a:p>
          <a:p>
            <a:pPr algn="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181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146413"/>
            <a:ext cx="10131425" cy="4644788"/>
          </a:xfrm>
        </p:spPr>
        <p:txBody>
          <a:bodyPr>
            <a:noAutofit/>
          </a:bodyPr>
          <a:lstStyle/>
          <a:p>
            <a:r>
              <a:rPr lang="en-IN" sz="2800" dirty="0">
                <a:latin typeface="Times New Roman" panose="02020603050405020304" pitchFamily="18" charset="0"/>
                <a:cs typeface="Times New Roman" panose="02020603050405020304" pitchFamily="18" charset="0"/>
              </a:rPr>
              <a:t>Example : Suppose that the minimum and maximum value for the </a:t>
            </a:r>
            <a:r>
              <a:rPr lang="en-IN" sz="2800" dirty="0" err="1">
                <a:latin typeface="Times New Roman" panose="02020603050405020304" pitchFamily="18" charset="0"/>
                <a:cs typeface="Times New Roman" panose="02020603050405020304" pitchFamily="18" charset="0"/>
              </a:rPr>
              <a:t>atttibute</a:t>
            </a:r>
            <a:r>
              <a:rPr lang="en-IN" sz="2800" dirty="0">
                <a:latin typeface="Times New Roman" panose="02020603050405020304" pitchFamily="18" charset="0"/>
                <a:cs typeface="Times New Roman" panose="02020603050405020304" pitchFamily="18" charset="0"/>
              </a:rPr>
              <a:t> income are $12,000 and $98,000 respectively. Normalize income value $73,600 to range [0.0,1.0] using min-max Normalization method.</a:t>
            </a:r>
          </a:p>
          <a:p>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Solution: Min = 12000</a:t>
            </a:r>
          </a:p>
          <a:p>
            <a:pPr marL="0" indent="0">
              <a:buNone/>
            </a:pPr>
            <a:r>
              <a:rPr lang="en-IN" sz="2800" dirty="0">
                <a:latin typeface="Times New Roman" panose="02020603050405020304" pitchFamily="18" charset="0"/>
                <a:cs typeface="Times New Roman" panose="02020603050405020304" pitchFamily="18" charset="0"/>
              </a:rPr>
              <a:t>		 Max = 98000</a:t>
            </a:r>
          </a:p>
          <a:p>
            <a:pPr marL="0" indent="0">
              <a:buNone/>
            </a:pPr>
            <a:r>
              <a:rPr lang="en-IN" sz="2800" dirty="0">
                <a:latin typeface="Times New Roman" panose="02020603050405020304" pitchFamily="18" charset="0"/>
                <a:cs typeface="Times New Roman" panose="02020603050405020304" pitchFamily="18" charset="0"/>
              </a:rPr>
              <a:t>		     V  = 73600</a:t>
            </a:r>
          </a:p>
          <a:p>
            <a:pPr marL="0" indent="0">
              <a:buNone/>
            </a:pPr>
            <a:r>
              <a:rPr lang="en-IN" sz="2800" dirty="0">
                <a:latin typeface="Times New Roman" panose="02020603050405020304" pitchFamily="18" charset="0"/>
                <a:cs typeface="Times New Roman" panose="02020603050405020304" pitchFamily="18" charset="0"/>
              </a:rPr>
              <a:t>V’ = (v-min A)/(</a:t>
            </a:r>
            <a:r>
              <a:rPr lang="en-IN" sz="2800" dirty="0" err="1">
                <a:latin typeface="Times New Roman" panose="02020603050405020304" pitchFamily="18" charset="0"/>
                <a:cs typeface="Times New Roman" panose="02020603050405020304" pitchFamily="18" charset="0"/>
              </a:rPr>
              <a:t>maxA</a:t>
            </a:r>
            <a:r>
              <a:rPr lang="en-IN" sz="2800" dirty="0">
                <a:latin typeface="Times New Roman" panose="02020603050405020304" pitchFamily="18" charset="0"/>
                <a:cs typeface="Times New Roman" panose="02020603050405020304" pitchFamily="18" charset="0"/>
              </a:rPr>
              <a:t>-mina)*(</a:t>
            </a:r>
            <a:r>
              <a:rPr lang="en-IN" sz="2800" dirty="0" err="1">
                <a:latin typeface="Times New Roman" panose="02020603050405020304" pitchFamily="18" charset="0"/>
                <a:cs typeface="Times New Roman" panose="02020603050405020304" pitchFamily="18" charset="0"/>
              </a:rPr>
              <a:t>new_maxA</a:t>
            </a:r>
            <a:r>
              <a:rPr lang="en-IN" sz="2800" dirty="0">
                <a:latin typeface="Times New Roman" panose="02020603050405020304" pitchFamily="18" charset="0"/>
                <a:cs typeface="Times New Roman" panose="02020603050405020304" pitchFamily="18" charset="0"/>
              </a:rPr>
              <a:t>-new _mina)+</a:t>
            </a:r>
            <a:r>
              <a:rPr lang="en-IN" sz="2800" dirty="0" err="1">
                <a:latin typeface="Times New Roman" panose="02020603050405020304" pitchFamily="18" charset="0"/>
                <a:cs typeface="Times New Roman" panose="02020603050405020304" pitchFamily="18" charset="0"/>
              </a:rPr>
              <a:t>new_mina</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=(73600-12000)/(98000 – 12000) * (1-0) +0</a:t>
            </a:r>
          </a:p>
          <a:p>
            <a:pPr marL="0" indent="0">
              <a:buNone/>
            </a:pPr>
            <a:r>
              <a:rPr lang="en-IN" sz="2800" dirty="0">
                <a:latin typeface="Times New Roman" panose="02020603050405020304" pitchFamily="18" charset="0"/>
                <a:cs typeface="Times New Roman" panose="02020603050405020304" pitchFamily="18" charset="0"/>
              </a:rPr>
              <a:t>     = (61600/86000)*1</a:t>
            </a:r>
          </a:p>
          <a:p>
            <a:pPr marL="0" indent="0">
              <a:buNone/>
            </a:pPr>
            <a:r>
              <a:rPr lang="en-IN" sz="2800" dirty="0">
                <a:latin typeface="Times New Roman" panose="02020603050405020304" pitchFamily="18" charset="0"/>
                <a:cs typeface="Times New Roman" panose="02020603050405020304" pitchFamily="18" charset="0"/>
              </a:rPr>
              <a:t>     = 0.7</a:t>
            </a:r>
          </a:p>
        </p:txBody>
      </p:sp>
    </p:spTree>
    <p:extLst>
      <p:ext uri="{BB962C8B-B14F-4D97-AF65-F5344CB8AC3E}">
        <p14:creationId xmlns:p14="http://schemas.microsoft.com/office/powerpoint/2010/main" val="2240895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Z-score</a:t>
            </a:r>
          </a:p>
        </p:txBody>
      </p:sp>
      <p:sp>
        <p:nvSpPr>
          <p:cNvPr id="3" name="Content Placeholder 2"/>
          <p:cNvSpPr>
            <a:spLocks noGrp="1"/>
          </p:cNvSpPr>
          <p:nvPr>
            <p:ph sz="half" idx="1"/>
          </p:nvPr>
        </p:nvSpPr>
        <p:spPr>
          <a:xfrm>
            <a:off x="685802" y="2142067"/>
            <a:ext cx="5237326" cy="3649134"/>
          </a:xfrm>
        </p:spPr>
        <p:txBody>
          <a:bodyPr>
            <a:normAutofit/>
          </a:bodyPr>
          <a:lstStyle/>
          <a:p>
            <a:r>
              <a:rPr lang="en-IN" sz="2000" dirty="0">
                <a:latin typeface="Times New Roman" panose="02020603050405020304" pitchFamily="18" charset="0"/>
                <a:cs typeface="Times New Roman" panose="02020603050405020304" pitchFamily="18" charset="0"/>
              </a:rPr>
              <a:t>In Z-score </a:t>
            </a:r>
            <a:r>
              <a:rPr lang="en-IN" sz="2000" dirty="0" err="1">
                <a:latin typeface="Times New Roman" panose="02020603050405020304" pitchFamily="18" charset="0"/>
                <a:cs typeface="Times New Roman" panose="02020603050405020304" pitchFamily="18" charset="0"/>
              </a:rPr>
              <a:t>normalization,data</a:t>
            </a:r>
            <a:r>
              <a:rPr lang="en-IN" sz="2000" dirty="0">
                <a:latin typeface="Times New Roman" panose="02020603050405020304" pitchFamily="18" charset="0"/>
                <a:cs typeface="Times New Roman" panose="02020603050405020304" pitchFamily="18" charset="0"/>
              </a:rPr>
              <a:t> is normalized based on the men and standard </a:t>
            </a:r>
            <a:r>
              <a:rPr lang="en-IN" sz="2000" dirty="0" err="1">
                <a:latin typeface="Times New Roman" panose="02020603050405020304" pitchFamily="18" charset="0"/>
                <a:cs typeface="Times New Roman" panose="02020603050405020304" pitchFamily="18" charset="0"/>
              </a:rPr>
              <a:t>deviation.Z</a:t>
            </a:r>
            <a:r>
              <a:rPr lang="en-IN" sz="2000" dirty="0">
                <a:latin typeface="Times New Roman" panose="02020603050405020304" pitchFamily="18" charset="0"/>
                <a:cs typeface="Times New Roman" panose="02020603050405020304" pitchFamily="18" charset="0"/>
              </a:rPr>
              <a:t>-score is also known as Zero mean normalization.</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Formula is : V’= (V- mean A)/</a:t>
            </a:r>
            <a:r>
              <a:rPr lang="en-IN" sz="2000" b="1" dirty="0" err="1">
                <a:latin typeface="Times New Roman" panose="02020603050405020304" pitchFamily="18" charset="0"/>
                <a:cs typeface="Times New Roman" panose="02020603050405020304" pitchFamily="18" charset="0"/>
              </a:rPr>
              <a:t>std_devA</a:t>
            </a:r>
            <a:endParaRPr lang="en-IN" sz="2000" b="1"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Where, Mean A = sum of all attribute value of A</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Std_Dev</a:t>
            </a:r>
            <a:r>
              <a:rPr lang="en-IN" sz="2000" dirty="0">
                <a:latin typeface="Times New Roman" panose="02020603050405020304" pitchFamily="18" charset="0"/>
                <a:cs typeface="Times New Roman" panose="02020603050405020304" pitchFamily="18" charset="0"/>
              </a:rPr>
              <a:t> A = Standard deviation of all values of A</a:t>
            </a:r>
          </a:p>
          <a:p>
            <a:endParaRPr lang="en-IN" sz="2000" dirty="0"/>
          </a:p>
        </p:txBody>
      </p:sp>
      <p:sp>
        <p:nvSpPr>
          <p:cNvPr id="4" name="Content Placeholder 3"/>
          <p:cNvSpPr>
            <a:spLocks noGrp="1"/>
          </p:cNvSpPr>
          <p:nvPr>
            <p:ph sz="half" idx="2"/>
          </p:nvPr>
        </p:nvSpPr>
        <p:spPr>
          <a:xfrm>
            <a:off x="6141493" y="1050879"/>
            <a:ext cx="4675734" cy="4740322"/>
          </a:xfrm>
        </p:spPr>
        <p:txBody>
          <a:bodyPr>
            <a:normAutofit/>
          </a:bodyPr>
          <a:lstStyle/>
          <a:p>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–If Data given {10,20,30},then </a:t>
            </a:r>
          </a:p>
          <a:p>
            <a:pPr marL="0" indent="0">
              <a:buNone/>
            </a:pPr>
            <a:r>
              <a:rPr lang="en-IN" sz="2400" dirty="0">
                <a:latin typeface="Times New Roman" panose="02020603050405020304" pitchFamily="18" charset="0"/>
                <a:cs typeface="Times New Roman" panose="02020603050405020304" pitchFamily="18" charset="0"/>
              </a:rPr>
              <a:t>	Mean = 20</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Std_Dev</a:t>
            </a:r>
            <a:r>
              <a:rPr lang="en-IN" sz="2400" dirty="0">
                <a:latin typeface="Times New Roman" panose="02020603050405020304" pitchFamily="18" charset="0"/>
                <a:cs typeface="Times New Roman" panose="02020603050405020304" pitchFamily="18" charset="0"/>
              </a:rPr>
              <a:t> = 10</a:t>
            </a:r>
          </a:p>
          <a:p>
            <a:pPr marL="0" indent="0">
              <a:buNone/>
            </a:pPr>
            <a:r>
              <a:rPr lang="en-IN" sz="2400" dirty="0">
                <a:latin typeface="Times New Roman" panose="02020603050405020304" pitchFamily="18" charset="0"/>
                <a:cs typeface="Times New Roman" panose="02020603050405020304" pitchFamily="18" charset="0"/>
              </a:rPr>
              <a:t>	So V’= (-1,0,1)</a:t>
            </a:r>
          </a:p>
        </p:txBody>
      </p:sp>
    </p:spTree>
    <p:extLst>
      <p:ext uri="{BB962C8B-B14F-4D97-AF65-F5344CB8AC3E}">
        <p14:creationId xmlns:p14="http://schemas.microsoft.com/office/powerpoint/2010/main" val="1945306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Decimal Scaling</a:t>
            </a:r>
          </a:p>
        </p:txBody>
      </p:sp>
      <p:sp>
        <p:nvSpPr>
          <p:cNvPr id="3" name="Content Placeholder 2"/>
          <p:cNvSpPr>
            <a:spLocks noGrp="1"/>
          </p:cNvSpPr>
          <p:nvPr>
            <p:ph sz="half" idx="1"/>
          </p:nvPr>
        </p:nvSpPr>
        <p:spPr/>
        <p:txBody>
          <a:bodyPr>
            <a:normAutofit/>
          </a:bodyPr>
          <a:lstStyle/>
          <a:p>
            <a:r>
              <a:rPr lang="en-IN" sz="2400" dirty="0">
                <a:latin typeface="Times New Roman" panose="02020603050405020304" pitchFamily="18" charset="0"/>
                <a:cs typeface="Times New Roman" panose="02020603050405020304" pitchFamily="18" charset="0"/>
              </a:rPr>
              <a:t>Based on the maximum value of the attributes the decimal point is </a:t>
            </a:r>
            <a:r>
              <a:rPr lang="en-IN" sz="2400" dirty="0" err="1">
                <a:latin typeface="Times New Roman" panose="02020603050405020304" pitchFamily="18" charset="0"/>
                <a:cs typeface="Times New Roman" panose="02020603050405020304" pitchFamily="18" charset="0"/>
              </a:rPr>
              <a:t>moved.This</a:t>
            </a:r>
            <a:r>
              <a:rPr lang="en-IN" sz="2400" dirty="0">
                <a:latin typeface="Times New Roman" panose="02020603050405020304" pitchFamily="18" charset="0"/>
                <a:cs typeface="Times New Roman" panose="02020603050405020304" pitchFamily="18" charset="0"/>
              </a:rPr>
              <a:t> process is known as “Decimal Scale Normalization”</a:t>
            </a:r>
          </a:p>
          <a:p>
            <a:pPr marL="0" indent="0">
              <a:buNone/>
            </a:pPr>
            <a:r>
              <a:rPr lang="en-IN" sz="2400" dirty="0">
                <a:latin typeface="Times New Roman" panose="02020603050405020304" pitchFamily="18" charset="0"/>
                <a:cs typeface="Times New Roman" panose="02020603050405020304" pitchFamily="18" charset="0"/>
              </a:rPr>
              <a:t>Formula: </a:t>
            </a:r>
          </a:p>
          <a:p>
            <a:pPr marL="0" indent="0">
              <a:buNone/>
            </a:pPr>
            <a:r>
              <a:rPr lang="en-IN" sz="2400" dirty="0">
                <a:latin typeface="Times New Roman" panose="02020603050405020304" pitchFamily="18" charset="0"/>
                <a:cs typeface="Times New Roman" panose="02020603050405020304" pitchFamily="18" charset="0"/>
              </a:rPr>
              <a:t>V’(</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v(</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)/10^k for the smallest k such that max(|v’(</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)|&lt;1</a:t>
            </a:r>
          </a:p>
        </p:txBody>
      </p:sp>
      <p:sp>
        <p:nvSpPr>
          <p:cNvPr id="4" name="Content Placeholder 3"/>
          <p:cNvSpPr>
            <a:spLocks noGrp="1"/>
          </p:cNvSpPr>
          <p:nvPr>
            <p:ph sz="half" idx="2"/>
          </p:nvPr>
        </p:nvSpPr>
        <p:spPr>
          <a:xfrm>
            <a:off x="5821893" y="1964646"/>
            <a:ext cx="5423861" cy="3649133"/>
          </a:xfrm>
        </p:spPr>
        <p:txBody>
          <a:bodyPr>
            <a:normAutofit/>
          </a:bodyPr>
          <a:lstStyle/>
          <a:p>
            <a:pPr algn="just"/>
            <a:r>
              <a:rPr lang="en-IN" sz="2400" dirty="0">
                <a:latin typeface="Times New Roman" panose="02020603050405020304" pitchFamily="18" charset="0"/>
                <a:cs typeface="Times New Roman" panose="02020603050405020304" pitchFamily="18" charset="0"/>
              </a:rPr>
              <a:t>Example: For the range between -991 and 99,</a:t>
            </a:r>
          </a:p>
          <a:p>
            <a:pPr marL="0" indent="0" algn="just">
              <a:buNone/>
            </a:pPr>
            <a:r>
              <a:rPr lang="en-IN" sz="2400" dirty="0">
                <a:latin typeface="Times New Roman" panose="02020603050405020304" pitchFamily="18" charset="0"/>
                <a:cs typeface="Times New Roman" panose="02020603050405020304" pitchFamily="18" charset="0"/>
              </a:rPr>
              <a:t>10^k is 1000 (k=3 as we have maximum 3 digit number in the range)</a:t>
            </a:r>
          </a:p>
          <a:p>
            <a:pPr marL="0" indent="0" algn="just">
              <a:buNone/>
            </a:pPr>
            <a:r>
              <a:rPr lang="en-IN" sz="2400" dirty="0">
                <a:latin typeface="Times New Roman" panose="02020603050405020304" pitchFamily="18" charset="0"/>
                <a:cs typeface="Times New Roman" panose="02020603050405020304" pitchFamily="18" charset="0"/>
              </a:rPr>
              <a:t>V’(-991) = -0.991 and ‘’V’(99) = 0.099</a:t>
            </a:r>
          </a:p>
        </p:txBody>
      </p:sp>
    </p:spTree>
    <p:extLst>
      <p:ext uri="{BB962C8B-B14F-4D97-AF65-F5344CB8AC3E}">
        <p14:creationId xmlns:p14="http://schemas.microsoft.com/office/powerpoint/2010/main" val="3373063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45719"/>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Data reduction</a:t>
            </a: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Why data reduction?</a:t>
            </a:r>
          </a:p>
          <a:p>
            <a:pPr marL="0" indent="0">
              <a:buNone/>
            </a:pPr>
            <a:r>
              <a:rPr lang="en-US" sz="2400" dirty="0">
                <a:latin typeface="Times New Roman" panose="02020603050405020304" pitchFamily="18" charset="0"/>
                <a:cs typeface="Times New Roman" panose="02020603050405020304" pitchFamily="18" charset="0"/>
              </a:rPr>
              <a:t> ➢ A database/data warehouse may store terabytes of data. Complex data analysis/mining may take a very long time to run on the complete data set.</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reduction</a:t>
            </a:r>
            <a:r>
              <a:rPr lang="en-US" sz="2400" dirty="0">
                <a:latin typeface="Times New Roman" panose="02020603050405020304" pitchFamily="18" charset="0"/>
                <a:cs typeface="Times New Roman" panose="02020603050405020304" pitchFamily="18" charset="0"/>
              </a:rPr>
              <a:t>: Obtain a reduced representation of the data set that is much smaller in volume but yet produce the same (or almost the same) analytical results.</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Data reduction strategies:</a:t>
            </a:r>
          </a:p>
          <a:p>
            <a:pPr marL="0" indent="0">
              <a:buNone/>
            </a:pPr>
            <a:r>
              <a:rPr lang="en-US" sz="2400" dirty="0">
                <a:latin typeface="Times New Roman" panose="02020603050405020304" pitchFamily="18" charset="0"/>
                <a:cs typeface="Times New Roman" panose="02020603050405020304" pitchFamily="18" charset="0"/>
              </a:rPr>
              <a:t>➔ Data cube aggregation </a:t>
            </a:r>
          </a:p>
          <a:p>
            <a:pPr marL="0" indent="0">
              <a:buNone/>
            </a:pPr>
            <a:r>
              <a:rPr lang="en-US" sz="2400" dirty="0">
                <a:latin typeface="Times New Roman" panose="02020603050405020304" pitchFamily="18" charset="0"/>
                <a:cs typeface="Times New Roman" panose="02020603050405020304" pitchFamily="18" charset="0"/>
              </a:rPr>
              <a:t>➔ Dimensionality reduction </a:t>
            </a:r>
          </a:p>
          <a:p>
            <a:pPr marL="0" indent="0">
              <a:buNone/>
            </a:pPr>
            <a:r>
              <a:rPr lang="en-US" sz="2400" dirty="0">
                <a:latin typeface="Times New Roman" panose="02020603050405020304" pitchFamily="18" charset="0"/>
                <a:cs typeface="Times New Roman" panose="02020603050405020304" pitchFamily="18" charset="0"/>
              </a:rPr>
              <a:t>➔ Data Compression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Numerosity</a:t>
            </a:r>
            <a:r>
              <a:rPr lang="en-US" sz="2400" dirty="0">
                <a:latin typeface="Times New Roman" panose="02020603050405020304" pitchFamily="18" charset="0"/>
                <a:cs typeface="Times New Roman" panose="02020603050405020304" pitchFamily="18" charset="0"/>
              </a:rPr>
              <a:t> reduction </a:t>
            </a:r>
          </a:p>
          <a:p>
            <a:pPr marL="0" indent="0">
              <a:buNone/>
            </a:pPr>
            <a:r>
              <a:rPr lang="en-US" sz="2400" dirty="0">
                <a:latin typeface="Times New Roman" panose="02020603050405020304" pitchFamily="18" charset="0"/>
                <a:cs typeface="Times New Roman" panose="02020603050405020304" pitchFamily="18" charset="0"/>
              </a:rPr>
              <a:t>➔ Discretization and concept hierarchy generation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6119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741528"/>
          </a:xfrm>
        </p:spPr>
        <p:txBody>
          <a:bodyPr/>
          <a:lstStyle/>
          <a:p>
            <a:pPr algn="ctr"/>
            <a:r>
              <a:rPr lang="en-IN" dirty="0">
                <a:latin typeface="Times New Roman" panose="02020603050405020304" pitchFamily="18" charset="0"/>
                <a:cs typeface="Times New Roman" panose="02020603050405020304" pitchFamily="18" charset="0"/>
              </a:rPr>
              <a:t>Data cube aggregation</a:t>
            </a:r>
            <a:endParaRPr lang="en-IN" dirty="0"/>
          </a:p>
        </p:txBody>
      </p:sp>
      <p:sp>
        <p:nvSpPr>
          <p:cNvPr id="3" name="Content Placeholder 2"/>
          <p:cNvSpPr>
            <a:spLocks noGrp="1"/>
          </p:cNvSpPr>
          <p:nvPr>
            <p:ph sz="half" idx="1"/>
          </p:nvPr>
        </p:nvSpPr>
        <p:spPr>
          <a:xfrm>
            <a:off x="204716" y="2142067"/>
            <a:ext cx="3630305" cy="3649134"/>
          </a:xfrm>
        </p:spPr>
        <p:txBody>
          <a:bodyPr>
            <a:normAutofit/>
          </a:bodyPr>
          <a:lstStyle/>
          <a:p>
            <a:pPr algn="just"/>
            <a:r>
              <a:rPr lang="en-IN" sz="2800" dirty="0">
                <a:latin typeface="Times New Roman" panose="02020603050405020304" pitchFamily="18" charset="0"/>
                <a:cs typeface="Times New Roman" panose="02020603050405020304" pitchFamily="18" charset="0"/>
              </a:rPr>
              <a:t>It reduces the data to the concept level needed in the analysis and uses the smallest level necessary to solve the problem.</a:t>
            </a:r>
          </a:p>
        </p:txBody>
      </p:sp>
      <p:pic>
        <p:nvPicPr>
          <p:cNvPr id="2050" name="Picture 2" descr="List and explain various OLAP operations – Engineers201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89863" y="2141538"/>
            <a:ext cx="7410734" cy="428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61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Attribute subset selection</a:t>
            </a:r>
          </a:p>
        </p:txBody>
      </p:sp>
      <p:sp>
        <p:nvSpPr>
          <p:cNvPr id="3" name="Content Placeholder 2"/>
          <p:cNvSpPr>
            <a:spLocks noGrp="1"/>
          </p:cNvSpPr>
          <p:nvPr>
            <p:ph idx="1"/>
          </p:nvPr>
        </p:nvSpPr>
        <p:spPr/>
        <p:txBody>
          <a:bodyPr>
            <a:normAutofit fontScale="92500" lnSpcReduction="10000"/>
          </a:bodyPr>
          <a:lstStyle/>
          <a:p>
            <a:pPr marL="0" indent="0" algn="just">
              <a:buNone/>
            </a:pPr>
            <a:r>
              <a:rPr lang="en-IN" sz="2400" dirty="0">
                <a:latin typeface="Times New Roman" panose="02020603050405020304" pitchFamily="18" charset="0"/>
                <a:cs typeface="Times New Roman" panose="02020603050405020304" pitchFamily="18" charset="0"/>
              </a:rPr>
              <a:t>It refers to a process in which minimum set of attributes are selected in such a way that their distribution represents the same as the original data set distribution considering all the attributes. </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Different attribute subset selection techniques:</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Forward selection</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Stepwise backward elimination</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Combination of forward selection and backward elimination</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Decision Tree Induction</a:t>
            </a:r>
          </a:p>
        </p:txBody>
      </p:sp>
    </p:spTree>
    <p:extLst>
      <p:ext uri="{BB962C8B-B14F-4D97-AF65-F5344CB8AC3E}">
        <p14:creationId xmlns:p14="http://schemas.microsoft.com/office/powerpoint/2010/main" val="183481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078173"/>
            <a:ext cx="10131425" cy="4713027"/>
          </a:xfrm>
        </p:spPr>
        <p:txBody>
          <a:bodyPr>
            <a:noAutofit/>
          </a:bodyPr>
          <a:lstStyle/>
          <a:p>
            <a:pPr marL="342900" indent="-342900">
              <a:buFont typeface="+mj-lt"/>
              <a:buAutoNum type="arabicPeriod"/>
            </a:pPr>
            <a:r>
              <a:rPr lang="en-IN" sz="2000" b="1" u="sng" dirty="0">
                <a:latin typeface="Times New Roman" panose="02020603050405020304" pitchFamily="18" charset="0"/>
                <a:cs typeface="Times New Roman" panose="02020603050405020304" pitchFamily="18" charset="0"/>
              </a:rPr>
              <a:t>Forward Selection:</a:t>
            </a:r>
            <a:r>
              <a:rPr lang="en-IN" sz="20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Start with empty set of attributes.</a:t>
            </a:r>
          </a:p>
          <a:p>
            <a:pPr lvl="1">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Determine the best of the original attributes and add it to the set.</a:t>
            </a:r>
          </a:p>
          <a:p>
            <a:pPr lvl="1">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At each step, it finds the best original attributes and add it to the set.</a:t>
            </a:r>
          </a:p>
          <a:p>
            <a:pPr marL="342900" indent="-342900">
              <a:buAutoNum type="arabicPeriod" startAt="2"/>
            </a:pPr>
            <a:r>
              <a:rPr lang="en-IN" sz="2000" b="1" u="sng" dirty="0">
                <a:latin typeface="Times New Roman" panose="02020603050405020304" pitchFamily="18" charset="0"/>
                <a:cs typeface="Times New Roman" panose="02020603050405020304" pitchFamily="18" charset="0"/>
              </a:rPr>
              <a:t>Stepwise backward Selection:</a:t>
            </a:r>
          </a:p>
          <a:p>
            <a:pPr lvl="1">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Starts with full set of attributes.</a:t>
            </a:r>
          </a:p>
          <a:p>
            <a:pPr lvl="1">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At each </a:t>
            </a:r>
            <a:r>
              <a:rPr lang="en-IN" sz="2000" dirty="0" err="1">
                <a:latin typeface="Times New Roman" panose="02020603050405020304" pitchFamily="18" charset="0"/>
                <a:cs typeface="Times New Roman" panose="02020603050405020304" pitchFamily="18" charset="0"/>
              </a:rPr>
              <a:t>step.It</a:t>
            </a:r>
            <a:r>
              <a:rPr lang="en-IN" sz="2000" dirty="0">
                <a:latin typeface="Times New Roman" panose="02020603050405020304" pitchFamily="18" charset="0"/>
                <a:cs typeface="Times New Roman" panose="02020603050405020304" pitchFamily="18" charset="0"/>
              </a:rPr>
              <a:t> removes the worst attribute remaining the set.</a:t>
            </a:r>
          </a:p>
          <a:p>
            <a:pPr marL="342900" indent="-342900">
              <a:buAutoNum type="arabicPeriod" startAt="3"/>
            </a:pPr>
            <a:r>
              <a:rPr lang="en-IN" sz="2000" b="1" u="sng" dirty="0">
                <a:latin typeface="Times New Roman" panose="02020603050405020304" pitchFamily="18" charset="0"/>
                <a:cs typeface="Times New Roman" panose="02020603050405020304" pitchFamily="18" charset="0"/>
              </a:rPr>
              <a:t>Combination of </a:t>
            </a:r>
            <a:r>
              <a:rPr lang="en-IN" sz="2000" b="1" u="sng" dirty="0" err="1">
                <a:latin typeface="Times New Roman" panose="02020603050405020304" pitchFamily="18" charset="0"/>
                <a:cs typeface="Times New Roman" panose="02020603050405020304" pitchFamily="18" charset="0"/>
              </a:rPr>
              <a:t>Forwad</a:t>
            </a:r>
            <a:r>
              <a:rPr lang="en-IN" sz="2000" b="1" u="sng" dirty="0">
                <a:latin typeface="Times New Roman" panose="02020603050405020304" pitchFamily="18" charset="0"/>
                <a:cs typeface="Times New Roman" panose="02020603050405020304" pitchFamily="18" charset="0"/>
              </a:rPr>
              <a:t> Selection and Backward Selection:</a:t>
            </a:r>
          </a:p>
          <a:p>
            <a:pPr lvl="1">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combines and selects the best attribute and removes the worst among the remaining attributes.</a:t>
            </a:r>
          </a:p>
          <a:p>
            <a:pPr marL="342900" indent="-342900">
              <a:buAutoNum type="arabicPeriod" startAt="4"/>
            </a:pPr>
            <a:r>
              <a:rPr lang="en-IN" sz="2000" b="1" u="sng" dirty="0">
                <a:latin typeface="Times New Roman" panose="02020603050405020304" pitchFamily="18" charset="0"/>
                <a:cs typeface="Times New Roman" panose="02020603050405020304" pitchFamily="18" charset="0"/>
              </a:rPr>
              <a:t>Decision Tree Induction:</a:t>
            </a:r>
            <a:endParaRPr lang="en-IN" sz="2000" i="1"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Construct a flow chart like structure.</a:t>
            </a:r>
          </a:p>
          <a:p>
            <a:pPr lvl="1">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Decision tree is a tree in which:</a:t>
            </a:r>
          </a:p>
          <a:p>
            <a:pPr lvl="2">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Each node tests an attribute</a:t>
            </a:r>
          </a:p>
          <a:p>
            <a:pPr lvl="2">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Each branch corresponds to attribute value</a:t>
            </a:r>
          </a:p>
          <a:p>
            <a:pPr lvl="2">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Each leaf node assigns a classification.</a:t>
            </a:r>
          </a:p>
        </p:txBody>
      </p:sp>
    </p:spTree>
    <p:extLst>
      <p:ext uri="{BB962C8B-B14F-4D97-AF65-F5344CB8AC3E}">
        <p14:creationId xmlns:p14="http://schemas.microsoft.com/office/powerpoint/2010/main" val="361309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latin typeface="Times New Roman" panose="02020603050405020304" pitchFamily="18" charset="0"/>
                <a:cs typeface="Times New Roman" panose="02020603050405020304" pitchFamily="18" charset="0"/>
              </a:rPr>
              <a:t>What is data Mining?</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Definition: Extraction of interesting (non-trivial, implicit, previously unknown and potentially useful) patterns or knowledge from huge amount of data. </a:t>
            </a:r>
          </a:p>
        </p:txBody>
      </p:sp>
    </p:spTree>
    <p:extLst>
      <p:ext uri="{BB962C8B-B14F-4D97-AF65-F5344CB8AC3E}">
        <p14:creationId xmlns:p14="http://schemas.microsoft.com/office/powerpoint/2010/main" val="479606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36478"/>
            <a:ext cx="10131425" cy="1132765"/>
          </a:xfrm>
        </p:spPr>
        <p:txBody>
          <a:bodyPr>
            <a:normAutofit/>
          </a:bodyPr>
          <a:lstStyle/>
          <a:p>
            <a:pPr algn="ctr"/>
            <a:r>
              <a:rPr lang="en-IN" sz="4000" dirty="0">
                <a:latin typeface="Times New Roman" panose="02020603050405020304" pitchFamily="18" charset="0"/>
                <a:cs typeface="Times New Roman" panose="02020603050405020304" pitchFamily="18" charset="0"/>
              </a:rPr>
              <a:t>sampling</a:t>
            </a:r>
          </a:p>
        </p:txBody>
      </p:sp>
      <p:sp>
        <p:nvSpPr>
          <p:cNvPr id="3" name="Content Placeholder 2"/>
          <p:cNvSpPr>
            <a:spLocks noGrp="1"/>
          </p:cNvSpPr>
          <p:nvPr>
            <p:ph idx="1"/>
          </p:nvPr>
        </p:nvSpPr>
        <p:spPr>
          <a:xfrm>
            <a:off x="685801" y="900752"/>
            <a:ext cx="10131425" cy="5240741"/>
          </a:xfrm>
        </p:spPr>
        <p:txBody>
          <a:bodyPr>
            <a:noAutofit/>
          </a:bodyPr>
          <a:lstStyle/>
          <a:p>
            <a:pPr algn="just"/>
            <a:r>
              <a:rPr lang="en-US" sz="2400" dirty="0">
                <a:latin typeface="Times New Roman" panose="02020603050405020304" pitchFamily="18" charset="0"/>
                <a:cs typeface="Times New Roman" panose="02020603050405020304" pitchFamily="18" charset="0"/>
              </a:rPr>
              <a:t>Sampling is the process of selecting units from a population of interest so that by studying the sample we may fairly generalize our results back to the population from which they were chosen.</a:t>
            </a:r>
          </a:p>
          <a:p>
            <a:pPr algn="just"/>
            <a:r>
              <a:rPr lang="en-US" sz="2400" dirty="0">
                <a:latin typeface="Times New Roman" panose="02020603050405020304" pitchFamily="18" charset="0"/>
                <a:cs typeface="Times New Roman" panose="02020603050405020304" pitchFamily="18" charset="0"/>
              </a:rPr>
              <a:t>It is important in data mining as processing the entire data set is expensive and time consuming.</a:t>
            </a:r>
          </a:p>
          <a:p>
            <a:pPr algn="just"/>
            <a:r>
              <a:rPr lang="en-US" sz="2400" dirty="0">
                <a:latin typeface="Times New Roman" panose="02020603050405020304" pitchFamily="18" charset="0"/>
                <a:cs typeface="Times New Roman" panose="02020603050405020304" pitchFamily="18" charset="0"/>
              </a:rPr>
              <a:t>Types of Sampling:</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Simple random sampling</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Sampling without replacement</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Sampling with replacement</a:t>
            </a:r>
          </a:p>
          <a:p>
            <a:pPr marL="914400" lvl="1" indent="-457200" algn="just">
              <a:buFont typeface="+mj-lt"/>
              <a:buAutoNum type="arabicPeriod"/>
            </a:pPr>
            <a:r>
              <a:rPr lang="en-US" sz="2400" dirty="0">
                <a:latin typeface="Times New Roman" panose="02020603050405020304" pitchFamily="18" charset="0"/>
                <a:cs typeface="Times New Roman" panose="02020603050405020304" pitchFamily="18" charset="0"/>
              </a:rPr>
              <a:t>Stratified Sampling</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1089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PT - Data Mining: Data PowerPoint Presentation, free download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4777" y="423081"/>
            <a:ext cx="9771796" cy="610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965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Data discretization</a:t>
            </a:r>
          </a:p>
        </p:txBody>
      </p:sp>
      <p:sp>
        <p:nvSpPr>
          <p:cNvPr id="3" name="Content Placeholder 2"/>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Discretization techniques can be used to reduce the number of values for a given continuous attribute, by dividing the attribute into a range of intervals.</a:t>
            </a:r>
          </a:p>
          <a:p>
            <a:pPr algn="just"/>
            <a:r>
              <a:rPr lang="en-US" sz="2800" dirty="0">
                <a:latin typeface="Times New Roman" panose="02020603050405020304" pitchFamily="18" charset="0"/>
                <a:cs typeface="Times New Roman" panose="02020603050405020304" pitchFamily="18" charset="0"/>
              </a:rPr>
              <a:t>Interval labels can then be used to replace actual data values.</a:t>
            </a:r>
          </a:p>
          <a:p>
            <a:pPr algn="just"/>
            <a:r>
              <a:rPr lang="en-US" sz="2800" dirty="0">
                <a:latin typeface="Times New Roman" panose="02020603050405020304" pitchFamily="18" charset="0"/>
                <a:cs typeface="Times New Roman" panose="02020603050405020304" pitchFamily="18" charset="0"/>
              </a:rPr>
              <a:t>Many discretization techniques can be applied recursively in order to provide a hierarchical partitioning of the attribute values known as concept hierarchy.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0922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Discretization by binning</a:t>
            </a:r>
          </a:p>
        </p:txBody>
      </p:sp>
      <p:sp>
        <p:nvSpPr>
          <p:cNvPr id="3" name="Content Placeholder 2"/>
          <p:cNvSpPr>
            <a:spLocks noGrp="1"/>
          </p:cNvSpPr>
          <p:nvPr>
            <p:ph idx="1"/>
          </p:nvPr>
        </p:nvSpPr>
        <p:spPr/>
        <p:txBody>
          <a:bodyPr>
            <a:normAutofit lnSpcReduction="10000"/>
          </a:bodyPr>
          <a:lstStyle/>
          <a:p>
            <a:r>
              <a:rPr lang="en-IN" sz="2800" dirty="0">
                <a:latin typeface="Times New Roman" panose="02020603050405020304" pitchFamily="18" charset="0"/>
                <a:cs typeface="Times New Roman" panose="02020603050405020304" pitchFamily="18" charset="0"/>
              </a:rPr>
              <a:t>This is Data Smoothing Technique.</a:t>
            </a:r>
          </a:p>
          <a:p>
            <a:r>
              <a:rPr lang="en-IN" sz="2800" dirty="0">
                <a:latin typeface="Times New Roman" panose="02020603050405020304" pitchFamily="18" charset="0"/>
                <a:cs typeface="Times New Roman" panose="02020603050405020304" pitchFamily="18" charset="0"/>
              </a:rPr>
              <a:t>It has two </a:t>
            </a:r>
            <a:r>
              <a:rPr lang="en-IN" sz="2800" dirty="0" err="1">
                <a:latin typeface="Times New Roman" panose="02020603050405020304" pitchFamily="18" charset="0"/>
                <a:cs typeface="Times New Roman" panose="02020603050405020304" pitchFamily="18" charset="0"/>
              </a:rPr>
              <a:t>Approches</a:t>
            </a:r>
            <a:r>
              <a:rPr lang="en-IN" sz="2800" dirty="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IN" sz="2800" dirty="0">
                <a:latin typeface="Times New Roman" panose="02020603050405020304" pitchFamily="18" charset="0"/>
                <a:cs typeface="Times New Roman" panose="02020603050405020304" pitchFamily="18" charset="0"/>
              </a:rPr>
              <a:t>Equal-width (distance) partitioning</a:t>
            </a:r>
          </a:p>
          <a:p>
            <a:pPr marL="800100" lvl="1" indent="-342900">
              <a:buFont typeface="+mj-lt"/>
              <a:buAutoNum type="arabicPeriod"/>
            </a:pPr>
            <a:r>
              <a:rPr lang="en-IN" sz="2800" dirty="0">
                <a:latin typeface="Times New Roman" panose="02020603050405020304" pitchFamily="18" charset="0"/>
                <a:cs typeface="Times New Roman" panose="02020603050405020304" pitchFamily="18" charset="0"/>
              </a:rPr>
              <a:t>Equal-depth (frequency )partitioning or Equal – height binning.</a:t>
            </a:r>
          </a:p>
          <a:p>
            <a:pPr marL="800100" lvl="1" indent="-342900">
              <a:buFont typeface="+mj-lt"/>
              <a:buAutoNum type="arabicPeriod"/>
            </a:pPr>
            <a:endParaRPr lang="en-IN" sz="2800" dirty="0">
              <a:latin typeface="Times New Roman" panose="02020603050405020304" pitchFamily="18" charset="0"/>
              <a:cs typeface="Times New Roman" panose="02020603050405020304" pitchFamily="18" charset="0"/>
            </a:endParaRPr>
          </a:p>
          <a:p>
            <a:pPr marL="457200" lvl="1" indent="0">
              <a:buNone/>
            </a:pPr>
            <a:endParaRPr lang="en-IN" sz="2800" dirty="0">
              <a:latin typeface="Times New Roman" panose="02020603050405020304" pitchFamily="18" charset="0"/>
              <a:cs typeface="Times New Roman" panose="02020603050405020304" pitchFamily="18" charset="0"/>
            </a:endParaRPr>
          </a:p>
          <a:p>
            <a:pPr marL="457200" lvl="1" indent="0">
              <a:buNone/>
            </a:pPr>
            <a:r>
              <a:rPr lang="en-IN" sz="3200" b="1" dirty="0">
                <a:latin typeface="Times New Roman" panose="02020603050405020304" pitchFamily="18" charset="0"/>
                <a:cs typeface="Times New Roman" panose="02020603050405020304" pitchFamily="18" charset="0"/>
              </a:rPr>
              <a:t>NOTE</a:t>
            </a:r>
            <a:r>
              <a:rPr lang="en-IN" sz="3200" b="1">
                <a:latin typeface="Times New Roman" panose="02020603050405020304" pitchFamily="18" charset="0"/>
                <a:cs typeface="Times New Roman" panose="02020603050405020304" pitchFamily="18" charset="0"/>
              </a:rPr>
              <a:t>: Already </a:t>
            </a:r>
            <a:r>
              <a:rPr lang="en-IN" sz="3200" b="1" dirty="0">
                <a:latin typeface="Times New Roman" panose="02020603050405020304" pitchFamily="18" charset="0"/>
                <a:cs typeface="Times New Roman" panose="02020603050405020304" pitchFamily="18" charset="0"/>
              </a:rPr>
              <a:t>seen in (Noisy Data)</a:t>
            </a:r>
          </a:p>
        </p:txBody>
      </p:sp>
    </p:spTree>
    <p:extLst>
      <p:ext uri="{BB962C8B-B14F-4D97-AF65-F5344CB8AC3E}">
        <p14:creationId xmlns:p14="http://schemas.microsoft.com/office/powerpoint/2010/main" val="29516532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932597"/>
          </a:xfrm>
        </p:spPr>
        <p:txBody>
          <a:bodyPr/>
          <a:lstStyle/>
          <a:p>
            <a:pPr algn="ctr"/>
            <a:r>
              <a:rPr lang="en-IN" dirty="0">
                <a:latin typeface="Times New Roman" panose="02020603050405020304" pitchFamily="18" charset="0"/>
                <a:cs typeface="Times New Roman" panose="02020603050405020304" pitchFamily="18" charset="0"/>
              </a:rPr>
              <a:t>Discretization by Histogram analysis</a:t>
            </a:r>
          </a:p>
        </p:txBody>
      </p:sp>
      <p:sp>
        <p:nvSpPr>
          <p:cNvPr id="3" name="Content Placeholder 2"/>
          <p:cNvSpPr>
            <a:spLocks noGrp="1"/>
          </p:cNvSpPr>
          <p:nvPr>
            <p:ph sz="half" idx="1"/>
          </p:nvPr>
        </p:nvSpPr>
        <p:spPr/>
        <p:txBody>
          <a:bodyPr>
            <a:normAutofit/>
          </a:bodyPr>
          <a:lstStyle/>
          <a:p>
            <a:r>
              <a:rPr lang="en-US" sz="2000" dirty="0">
                <a:latin typeface="Times New Roman" panose="02020603050405020304" pitchFamily="18" charset="0"/>
                <a:cs typeface="Times New Roman" panose="02020603050405020304" pitchFamily="18" charset="0"/>
              </a:rPr>
              <a:t>A histogram is a graphical representation of the distribution of numerical data. </a:t>
            </a:r>
          </a:p>
          <a:p>
            <a:r>
              <a:rPr lang="en-US" sz="2000" dirty="0">
                <a:latin typeface="Times New Roman" panose="02020603050405020304" pitchFamily="18" charset="0"/>
                <a:cs typeface="Times New Roman" panose="02020603050405020304" pitchFamily="18" charset="0"/>
              </a:rPr>
              <a:t>Divide data into buckets and store average (sum) for each bucket.</a:t>
            </a:r>
          </a:p>
          <a:p>
            <a:r>
              <a:rPr lang="en-US" sz="2000" dirty="0">
                <a:latin typeface="Times New Roman" panose="02020603050405020304" pitchFamily="18" charset="0"/>
                <a:cs typeface="Times New Roman" panose="02020603050405020304" pitchFamily="18" charset="0"/>
              </a:rPr>
              <a:t>Types of Histogram: -</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Equal-width</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Equal-depth (frequency) partitioning</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V-optimal</a:t>
            </a:r>
          </a:p>
          <a:p>
            <a:pPr marL="800100" lvl="1" indent="-342900">
              <a:buFont typeface="+mj-lt"/>
              <a:buAutoNum type="arabicPeriod"/>
            </a:pPr>
            <a:r>
              <a:rPr lang="en-US" sz="2000" dirty="0" err="1">
                <a:latin typeface="Times New Roman" panose="02020603050405020304" pitchFamily="18" charset="0"/>
                <a:cs typeface="Times New Roman" panose="02020603050405020304" pitchFamily="18" charset="0"/>
              </a:rPr>
              <a:t>MaxDiff</a:t>
            </a:r>
            <a:endParaRPr lang="en-IN"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IN"/>
          </a:p>
        </p:txBody>
      </p:sp>
      <p:pic>
        <p:nvPicPr>
          <p:cNvPr id="4098" name="Picture 2" descr="What is histogram? - Definition from WhatI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135" y="2142067"/>
            <a:ext cx="5332607"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0001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187355"/>
            <a:ext cx="10131425" cy="4603845"/>
          </a:xfrm>
        </p:spPr>
        <p:txBody>
          <a:bodyPr>
            <a:normAutofit/>
          </a:bodyPr>
          <a:lstStyle/>
          <a:p>
            <a:pPr marL="0" indent="0" algn="ctr">
              <a:buNone/>
            </a:pP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867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37062"/>
          </a:xfrm>
        </p:spPr>
        <p:txBody>
          <a:bodyPr>
            <a:normAutofit/>
          </a:bodyPr>
          <a:lstStyle/>
          <a:p>
            <a:pPr algn="ctr"/>
            <a:r>
              <a:rPr lang="en-IN" dirty="0">
                <a:latin typeface="Times New Roman" panose="02020603050405020304" pitchFamily="18" charset="0"/>
                <a:cs typeface="Times New Roman" panose="02020603050405020304" pitchFamily="18" charset="0"/>
              </a:rPr>
              <a:t>Architecture of data mining system</a:t>
            </a:r>
          </a:p>
        </p:txBody>
      </p:sp>
      <p:pic>
        <p:nvPicPr>
          <p:cNvPr id="3" name="Picture 2"/>
          <p:cNvPicPr>
            <a:picLocks noChangeAspect="1"/>
          </p:cNvPicPr>
          <p:nvPr/>
        </p:nvPicPr>
        <p:blipFill>
          <a:blip r:embed="rId2"/>
          <a:stretch>
            <a:fillRect/>
          </a:stretch>
        </p:blipFill>
        <p:spPr>
          <a:xfrm>
            <a:off x="2674962" y="1705970"/>
            <a:ext cx="7042244" cy="5055145"/>
          </a:xfrm>
          <a:prstGeom prst="rect">
            <a:avLst/>
          </a:prstGeom>
        </p:spPr>
      </p:pic>
    </p:spTree>
    <p:extLst>
      <p:ext uri="{BB962C8B-B14F-4D97-AF65-F5344CB8AC3E}">
        <p14:creationId xmlns:p14="http://schemas.microsoft.com/office/powerpoint/2010/main" val="253537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Confluence of multiple disciplines(Application Domains)</a:t>
            </a:r>
          </a:p>
        </p:txBody>
      </p:sp>
      <p:pic>
        <p:nvPicPr>
          <p:cNvPr id="2050" name="Picture 2" descr="https://www.sas.com/en_us/insights/analytics/data-mining/_jcr_content/socialShareImage.im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9832" y="2141538"/>
            <a:ext cx="3543361"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79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Data everywhere yet … &lt;ul&gt;&lt;li&gt;I can’t find the data I need &lt;/li&gt;&lt;/ul&gt;&lt;ul&gt;&lt;li&gt;I can’t get the data I need &lt;/li&gt;&lt;/ul&gt;&l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6287" y="395785"/>
            <a:ext cx="10208525" cy="605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19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1730</TotalTime>
  <Words>3241</Words>
  <Application>Microsoft Office PowerPoint</Application>
  <PresentationFormat>Widescreen</PresentationFormat>
  <Paragraphs>341</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Calibri Light</vt:lpstr>
      <vt:lpstr>Courier New</vt:lpstr>
      <vt:lpstr>Times New Roman</vt:lpstr>
      <vt:lpstr>Wingdings</vt:lpstr>
      <vt:lpstr>Celestial</vt:lpstr>
      <vt:lpstr>Subject: Elective – 1  Data Mining and Warehousing</vt:lpstr>
      <vt:lpstr>Course objectives &amp; course outcomes</vt:lpstr>
      <vt:lpstr>UNIT-1 INTRODUCTION</vt:lpstr>
      <vt:lpstr>PowerPoint Presentation</vt:lpstr>
      <vt:lpstr>DATa vs information vs knowledge</vt:lpstr>
      <vt:lpstr>What is data Mining?</vt:lpstr>
      <vt:lpstr>Architecture of data mining system</vt:lpstr>
      <vt:lpstr>Confluence of multiple disciplines(Application Domains)</vt:lpstr>
      <vt:lpstr>PowerPoint Presentation</vt:lpstr>
      <vt:lpstr>Why data mining?</vt:lpstr>
      <vt:lpstr>Application of data mining</vt:lpstr>
      <vt:lpstr>KDD Process (Knowledge discovery in Databases) </vt:lpstr>
      <vt:lpstr>PowerPoint Presentation</vt:lpstr>
      <vt:lpstr>Data mining task primitives</vt:lpstr>
      <vt:lpstr>Steps of data mining</vt:lpstr>
      <vt:lpstr>Data mining techniques</vt:lpstr>
      <vt:lpstr>Attributes types</vt:lpstr>
      <vt:lpstr>PowerPoint Presentation</vt:lpstr>
      <vt:lpstr>Data objects &amp; attributes</vt:lpstr>
      <vt:lpstr>PowerPoint Presentation</vt:lpstr>
      <vt:lpstr>PowerPoint Presentation</vt:lpstr>
      <vt:lpstr>PowerPoint Presentation</vt:lpstr>
      <vt:lpstr>PowerPoint Presentation</vt:lpstr>
      <vt:lpstr>Introduction to data preprocessing</vt:lpstr>
      <vt:lpstr>Different forms of data pre-processing</vt:lpstr>
      <vt:lpstr>Data cleaning</vt:lpstr>
      <vt:lpstr>Steps in data cleansing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Missing values</vt:lpstr>
      <vt:lpstr>PowerPoint Presentation</vt:lpstr>
      <vt:lpstr>Noisy data</vt:lpstr>
      <vt:lpstr>How to handle noisy data</vt:lpstr>
      <vt:lpstr>Binning</vt:lpstr>
      <vt:lpstr>PowerPoint Presentation</vt:lpstr>
      <vt:lpstr>PowerPoint Presentation</vt:lpstr>
      <vt:lpstr>clustering</vt:lpstr>
      <vt:lpstr>regression</vt:lpstr>
      <vt:lpstr>Data integration</vt:lpstr>
      <vt:lpstr>Issues in data integration</vt:lpstr>
      <vt:lpstr>Redundancy and correlation analysis</vt:lpstr>
      <vt:lpstr>PowerPoint Presentation</vt:lpstr>
      <vt:lpstr>The X^2 (Chi-Square)</vt:lpstr>
      <vt:lpstr>Data transformation</vt:lpstr>
      <vt:lpstr>Data transformation by normalization</vt:lpstr>
      <vt:lpstr>Min-max normalization</vt:lpstr>
      <vt:lpstr>PowerPoint Presentation</vt:lpstr>
      <vt:lpstr>PowerPoint Presentation</vt:lpstr>
      <vt:lpstr>Z-score</vt:lpstr>
      <vt:lpstr>Decimal Scaling</vt:lpstr>
      <vt:lpstr>Data reduction</vt:lpstr>
      <vt:lpstr>Data cube aggregation</vt:lpstr>
      <vt:lpstr>Attribute subset selection</vt:lpstr>
      <vt:lpstr>PowerPoint Presentation</vt:lpstr>
      <vt:lpstr>sampling</vt:lpstr>
      <vt:lpstr>PowerPoint Presentation</vt:lpstr>
      <vt:lpstr>Data discretization</vt:lpstr>
      <vt:lpstr>Discretization by binning</vt:lpstr>
      <vt:lpstr>Discretization by Histogram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INTRODUCTION</dc:title>
  <dc:creator>Kedar Phutane</dc:creator>
  <cp:lastModifiedBy>Trupti Deshmukh</cp:lastModifiedBy>
  <cp:revision>217</cp:revision>
  <dcterms:created xsi:type="dcterms:W3CDTF">2020-06-15T16:06:44Z</dcterms:created>
  <dcterms:modified xsi:type="dcterms:W3CDTF">2021-07-28T05:28:37Z</dcterms:modified>
</cp:coreProperties>
</file>