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200" b="0" i="0">
                <a:solidFill>
                  <a:srgbClr val="FF0000"/>
                </a:solidFill>
                <a:latin typeface="Roboto"/>
                <a:cs typeface="Roboto"/>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400" b="0" i="0">
                <a:solidFill>
                  <a:srgbClr val="001F5F"/>
                </a:solidFill>
                <a:latin typeface="Roboto"/>
                <a:cs typeface="Robo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FF0000"/>
                </a:solidFill>
                <a:latin typeface="Roboto"/>
                <a:cs typeface="Roboto"/>
              </a:defRPr>
            </a:lvl1pPr>
          </a:lstStyle>
          <a:p>
            <a:endParaRPr/>
          </a:p>
        </p:txBody>
      </p:sp>
      <p:sp>
        <p:nvSpPr>
          <p:cNvPr id="3" name="Holder 3"/>
          <p:cNvSpPr>
            <a:spLocks noGrp="1"/>
          </p:cNvSpPr>
          <p:nvPr>
            <p:ph type="body" idx="1"/>
          </p:nvPr>
        </p:nvSpPr>
        <p:spPr/>
        <p:txBody>
          <a:bodyPr lIns="0" tIns="0" rIns="0" bIns="0"/>
          <a:lstStyle>
            <a:lvl1pPr>
              <a:defRPr sz="2400" b="0" i="0">
                <a:solidFill>
                  <a:srgbClr val="001F5F"/>
                </a:solidFill>
                <a:latin typeface="Roboto"/>
                <a:cs typeface="Robo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FF0000"/>
                </a:solidFill>
                <a:latin typeface="Roboto"/>
                <a:cs typeface="Roboto"/>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FF0000"/>
                </a:solidFill>
                <a:latin typeface="Roboto"/>
                <a:cs typeface="Robo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0668" y="5196840"/>
            <a:ext cx="2915920" cy="568960"/>
          </a:xfrm>
          <a:custGeom>
            <a:avLst/>
            <a:gdLst/>
            <a:ahLst/>
            <a:cxnLst/>
            <a:rect l="l" t="t" r="r" b="b"/>
            <a:pathLst>
              <a:path w="2915920" h="568960">
                <a:moveTo>
                  <a:pt x="2915412" y="0"/>
                </a:moveTo>
                <a:lnTo>
                  <a:pt x="0" y="0"/>
                </a:lnTo>
                <a:lnTo>
                  <a:pt x="0" y="568452"/>
                </a:lnTo>
                <a:lnTo>
                  <a:pt x="2915412" y="568452"/>
                </a:lnTo>
                <a:lnTo>
                  <a:pt x="2915412" y="0"/>
                </a:lnTo>
                <a:close/>
              </a:path>
            </a:pathLst>
          </a:custGeom>
          <a:solidFill>
            <a:srgbClr val="A4A4A4"/>
          </a:solidFill>
        </p:spPr>
        <p:txBody>
          <a:bodyPr wrap="square" lIns="0" tIns="0" rIns="0" bIns="0" rtlCol="0"/>
          <a:lstStyle/>
          <a:p>
            <a:endParaRPr/>
          </a:p>
        </p:txBody>
      </p:sp>
      <p:sp>
        <p:nvSpPr>
          <p:cNvPr id="17" name="bg object 17"/>
          <p:cNvSpPr/>
          <p:nvPr/>
        </p:nvSpPr>
        <p:spPr>
          <a:xfrm>
            <a:off x="10668" y="5196840"/>
            <a:ext cx="2915920" cy="568960"/>
          </a:xfrm>
          <a:custGeom>
            <a:avLst/>
            <a:gdLst/>
            <a:ahLst/>
            <a:cxnLst/>
            <a:rect l="l" t="t" r="r" b="b"/>
            <a:pathLst>
              <a:path w="2915920" h="568960">
                <a:moveTo>
                  <a:pt x="0" y="568452"/>
                </a:moveTo>
                <a:lnTo>
                  <a:pt x="2915412" y="568452"/>
                </a:lnTo>
                <a:lnTo>
                  <a:pt x="2915412" y="0"/>
                </a:lnTo>
                <a:lnTo>
                  <a:pt x="0" y="0"/>
                </a:lnTo>
                <a:lnTo>
                  <a:pt x="0" y="568452"/>
                </a:lnTo>
                <a:close/>
              </a:path>
            </a:pathLst>
          </a:custGeom>
          <a:ln w="12700">
            <a:solidFill>
              <a:srgbClr val="787878"/>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9220" y="84531"/>
            <a:ext cx="11272520" cy="635000"/>
          </a:xfrm>
          <a:prstGeom prst="rect">
            <a:avLst/>
          </a:prstGeom>
        </p:spPr>
        <p:txBody>
          <a:bodyPr wrap="square" lIns="0" tIns="0" rIns="0" bIns="0">
            <a:spAutoFit/>
          </a:bodyPr>
          <a:lstStyle>
            <a:lvl1pPr>
              <a:defRPr sz="3200" b="0" i="0">
                <a:solidFill>
                  <a:srgbClr val="FF0000"/>
                </a:solidFill>
                <a:latin typeface="Roboto"/>
                <a:cs typeface="Roboto"/>
              </a:defRPr>
            </a:lvl1pPr>
          </a:lstStyle>
          <a:p>
            <a:endParaRPr/>
          </a:p>
        </p:txBody>
      </p:sp>
      <p:sp>
        <p:nvSpPr>
          <p:cNvPr id="3" name="Holder 3"/>
          <p:cNvSpPr>
            <a:spLocks noGrp="1"/>
          </p:cNvSpPr>
          <p:nvPr>
            <p:ph type="body" idx="1"/>
          </p:nvPr>
        </p:nvSpPr>
        <p:spPr>
          <a:xfrm>
            <a:off x="344525" y="1259205"/>
            <a:ext cx="11457305" cy="4653280"/>
          </a:xfrm>
          <a:prstGeom prst="rect">
            <a:avLst/>
          </a:prstGeom>
        </p:spPr>
        <p:txBody>
          <a:bodyPr wrap="square" lIns="0" tIns="0" rIns="0" bIns="0">
            <a:spAutoFit/>
          </a:bodyPr>
          <a:lstStyle>
            <a:lvl1pPr>
              <a:defRPr sz="2400" b="0" i="0">
                <a:solidFill>
                  <a:srgbClr val="001F5F"/>
                </a:solidFill>
                <a:latin typeface="Roboto"/>
                <a:cs typeface="Roboto"/>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276600" y="185014"/>
            <a:ext cx="5410200" cy="973343"/>
          </a:xfrm>
          <a:prstGeom prst="rect">
            <a:avLst/>
          </a:prstGeom>
        </p:spPr>
        <p:txBody>
          <a:bodyPr vert="horz" wrap="square" lIns="0" tIns="87630" rIns="0" bIns="0" rtlCol="0">
            <a:spAutoFit/>
          </a:bodyPr>
          <a:lstStyle/>
          <a:p>
            <a:pPr marL="12700">
              <a:lnSpc>
                <a:spcPct val="100000"/>
              </a:lnSpc>
              <a:spcBef>
                <a:spcPts val="690"/>
              </a:spcBef>
            </a:pPr>
            <a:r>
              <a:rPr lang="en-IN" sz="3700" dirty="0">
                <a:latin typeface="Segoe UI Semibold" panose="020B0702040204020203" pitchFamily="34" charset="0"/>
                <a:ea typeface="Sans Serif Collection" panose="020B0502040504020204" pitchFamily="34" charset="0"/>
                <a:cs typeface="Segoe UI Semibold" panose="020B0702040204020203" pitchFamily="34" charset="0"/>
              </a:rPr>
              <a:t>    AI Sentiment Utility</a:t>
            </a:r>
            <a:endParaRPr sz="3700" dirty="0">
              <a:latin typeface="Segoe UI Semibold" panose="020B0702040204020203" pitchFamily="34" charset="0"/>
              <a:ea typeface="Sans Serif Collection" panose="020B0502040504020204" pitchFamily="34" charset="0"/>
              <a:cs typeface="Segoe UI Semibold" panose="020B0702040204020203" pitchFamily="34" charset="0"/>
            </a:endParaRPr>
          </a:p>
          <a:p>
            <a:pPr marL="114300">
              <a:lnSpc>
                <a:spcPct val="100000"/>
              </a:lnSpc>
              <a:spcBef>
                <a:spcPts val="290"/>
              </a:spcBef>
            </a:pPr>
            <a:r>
              <a:rPr lang="en-US" sz="1800" b="1" dirty="0">
                <a:solidFill>
                  <a:srgbClr val="006FC0"/>
                </a:solidFill>
                <a:latin typeface="Bell MT" panose="02020503060305020303" pitchFamily="18" charset="0"/>
                <a:cs typeface="Calibri"/>
              </a:rPr>
              <a:t>Gen Ai &amp;Machine Learning :</a:t>
            </a:r>
            <a:r>
              <a:rPr lang="en-US" sz="1800" b="1" spc="-35" dirty="0">
                <a:solidFill>
                  <a:srgbClr val="006FC0"/>
                </a:solidFill>
                <a:latin typeface="Bell MT" panose="02020503060305020303" pitchFamily="18" charset="0"/>
                <a:cs typeface="Calibri"/>
              </a:rPr>
              <a:t> Social Media Insight</a:t>
            </a:r>
            <a:endParaRPr sz="1800" dirty="0">
              <a:latin typeface="Bell MT" panose="02020503060305020303" pitchFamily="18" charset="0"/>
              <a:cs typeface="Calibri"/>
            </a:endParaRPr>
          </a:p>
        </p:txBody>
      </p:sp>
      <p:pic>
        <p:nvPicPr>
          <p:cNvPr id="4" name="object 4"/>
          <p:cNvPicPr/>
          <p:nvPr/>
        </p:nvPicPr>
        <p:blipFill>
          <a:blip r:embed="rId2" cstate="print"/>
          <a:stretch>
            <a:fillRect/>
          </a:stretch>
        </p:blipFill>
        <p:spPr>
          <a:xfrm>
            <a:off x="9829800" y="6231938"/>
            <a:ext cx="2229890" cy="474877"/>
          </a:xfrm>
          <a:prstGeom prst="rect">
            <a:avLst/>
          </a:prstGeom>
        </p:spPr>
      </p:pic>
      <p:pic>
        <p:nvPicPr>
          <p:cNvPr id="10" name="Picture 9">
            <a:extLst>
              <a:ext uri="{FF2B5EF4-FFF2-40B4-BE49-F238E27FC236}">
                <a16:creationId xmlns:a16="http://schemas.microsoft.com/office/drawing/2014/main" id="{D6B6397E-53A5-2B63-219E-BA3225EB08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7900" y="1453922"/>
            <a:ext cx="7467599" cy="481672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241918"/>
            <a:ext cx="11272520" cy="627736"/>
          </a:xfrm>
          <a:prstGeom prst="rect">
            <a:avLst/>
          </a:prstGeom>
        </p:spPr>
        <p:txBody>
          <a:bodyPr vert="horz" wrap="square" lIns="0" tIns="12065" rIns="0" bIns="0" rtlCol="0">
            <a:spAutoFit/>
          </a:bodyPr>
          <a:lstStyle/>
          <a:p>
            <a:pPr marL="12700">
              <a:lnSpc>
                <a:spcPct val="100000"/>
              </a:lnSpc>
              <a:spcBef>
                <a:spcPts val="95"/>
              </a:spcBef>
            </a:pPr>
            <a:r>
              <a:rPr lang="en-IN" sz="4000" dirty="0"/>
              <a:t>Problem Statement:</a:t>
            </a:r>
            <a:endParaRPr sz="4000" dirty="0">
              <a:latin typeface="Roboto"/>
              <a:cs typeface="Roboto"/>
            </a:endParaRPr>
          </a:p>
        </p:txBody>
      </p:sp>
      <p:sp>
        <p:nvSpPr>
          <p:cNvPr id="3" name="object 3"/>
          <p:cNvSpPr txBox="1"/>
          <p:nvPr/>
        </p:nvSpPr>
        <p:spPr>
          <a:xfrm>
            <a:off x="585927" y="1540205"/>
            <a:ext cx="11189970" cy="3746025"/>
          </a:xfrm>
          <a:prstGeom prst="rect">
            <a:avLst/>
          </a:prstGeom>
        </p:spPr>
        <p:txBody>
          <a:bodyPr vert="horz" wrap="square" lIns="0" tIns="12700" rIns="0" bIns="0" rtlCol="0">
            <a:spAutoFit/>
          </a:bodyPr>
          <a:lstStyle/>
          <a:p>
            <a:pPr marL="393065" indent="-380365">
              <a:lnSpc>
                <a:spcPct val="100000"/>
              </a:lnSpc>
              <a:spcBef>
                <a:spcPts val="100"/>
              </a:spcBef>
              <a:buClr>
                <a:srgbClr val="000000"/>
              </a:buClr>
              <a:buSzPct val="75000"/>
              <a:buFont typeface="Wingdings"/>
              <a:buChar char=""/>
              <a:tabLst>
                <a:tab pos="393065" algn="l"/>
              </a:tabLst>
            </a:pPr>
            <a:r>
              <a:rPr lang="en-US" sz="2400" dirty="0">
                <a:solidFill>
                  <a:srgbClr val="001F5F"/>
                </a:solidFill>
                <a:latin typeface="Roboto"/>
                <a:cs typeface="Roboto"/>
              </a:rPr>
              <a:t>Social media platforms host a vast array of opinions and sentiments, making sentiment analysis a critical task for various stakeholders.</a:t>
            </a:r>
          </a:p>
          <a:p>
            <a:pPr marL="393065" indent="-380365">
              <a:lnSpc>
                <a:spcPct val="100000"/>
              </a:lnSpc>
              <a:spcBef>
                <a:spcPts val="100"/>
              </a:spcBef>
              <a:buClr>
                <a:srgbClr val="000000"/>
              </a:buClr>
              <a:buSzPct val="75000"/>
              <a:buFont typeface="Wingdings"/>
              <a:buChar char=""/>
              <a:tabLst>
                <a:tab pos="393065" algn="l"/>
              </a:tabLst>
            </a:pPr>
            <a:endParaRPr sz="2400" dirty="0">
              <a:latin typeface="Roboto"/>
              <a:cs typeface="Roboto"/>
            </a:endParaRPr>
          </a:p>
          <a:p>
            <a:pPr marL="393065" marR="5080" indent="-381000" algn="just">
              <a:lnSpc>
                <a:spcPct val="102099"/>
              </a:lnSpc>
              <a:buClr>
                <a:srgbClr val="000000"/>
              </a:buClr>
              <a:buSzPct val="75000"/>
              <a:buFont typeface="Wingdings"/>
              <a:buChar char=""/>
              <a:tabLst>
                <a:tab pos="393065" algn="l"/>
              </a:tabLst>
            </a:pPr>
            <a:r>
              <a:rPr lang="en-US" sz="2400" spc="-10" dirty="0">
                <a:solidFill>
                  <a:srgbClr val="001F5F"/>
                </a:solidFill>
                <a:latin typeface="Roboto"/>
                <a:cs typeface="Roboto"/>
              </a:rPr>
              <a:t>However, effectively analyzing sentiment across different domains like politics, product feedback, and brand perception is challenging due to the volume and diversity of social media data.</a:t>
            </a:r>
            <a:endParaRPr sz="2400" dirty="0">
              <a:latin typeface="Roboto"/>
              <a:cs typeface="Roboto"/>
            </a:endParaRPr>
          </a:p>
          <a:p>
            <a:pPr>
              <a:lnSpc>
                <a:spcPct val="100000"/>
              </a:lnSpc>
              <a:spcBef>
                <a:spcPts val="45"/>
              </a:spcBef>
              <a:buFont typeface="Wingdings"/>
              <a:buChar char=""/>
            </a:pPr>
            <a:endParaRPr sz="2400" dirty="0">
              <a:latin typeface="Roboto"/>
              <a:cs typeface="Roboto"/>
            </a:endParaRPr>
          </a:p>
          <a:p>
            <a:pPr marL="393065" marR="8255" indent="-381000" algn="just">
              <a:lnSpc>
                <a:spcPct val="102099"/>
              </a:lnSpc>
              <a:spcBef>
                <a:spcPts val="5"/>
              </a:spcBef>
              <a:buClr>
                <a:srgbClr val="000000"/>
              </a:buClr>
              <a:buSzPct val="75000"/>
              <a:buFont typeface="Wingdings"/>
              <a:buChar char=""/>
              <a:tabLst>
                <a:tab pos="393065" algn="l"/>
              </a:tabLst>
            </a:pPr>
            <a:r>
              <a:rPr lang="en-US" sz="2400" dirty="0">
                <a:solidFill>
                  <a:srgbClr val="001F5F"/>
                </a:solidFill>
                <a:latin typeface="Roboto"/>
                <a:cs typeface="Roboto"/>
              </a:rPr>
              <a:t>Imagine a utility powered by AI and General AI (</a:t>
            </a:r>
            <a:r>
              <a:rPr lang="en-US" sz="2400" dirty="0" err="1">
                <a:solidFill>
                  <a:srgbClr val="001F5F"/>
                </a:solidFill>
                <a:latin typeface="Roboto"/>
                <a:cs typeface="Roboto"/>
              </a:rPr>
              <a:t>GenAI</a:t>
            </a:r>
            <a:r>
              <a:rPr lang="en-US" sz="2400" dirty="0">
                <a:solidFill>
                  <a:srgbClr val="001F5F"/>
                </a:solidFill>
                <a:latin typeface="Roboto"/>
                <a:cs typeface="Roboto"/>
              </a:rPr>
              <a:t>) that can conduct sentiment analysis on social media data comprehensively and flexibly.</a:t>
            </a:r>
          </a:p>
          <a:p>
            <a:pPr marL="393065" marR="8255" indent="-381000" algn="just">
              <a:lnSpc>
                <a:spcPct val="102099"/>
              </a:lnSpc>
              <a:spcBef>
                <a:spcPts val="5"/>
              </a:spcBef>
              <a:buClr>
                <a:srgbClr val="000000"/>
              </a:buClr>
              <a:buSzPct val="75000"/>
              <a:buFont typeface="Wingdings"/>
              <a:buChar char=""/>
              <a:tabLst>
                <a:tab pos="393065" algn="l"/>
              </a:tabLst>
            </a:pPr>
            <a:endParaRPr sz="2400" dirty="0">
              <a:latin typeface="Roboto"/>
              <a:cs typeface="Roboto"/>
            </a:endParaRPr>
          </a:p>
        </p:txBody>
      </p:sp>
      <p:pic>
        <p:nvPicPr>
          <p:cNvPr id="4" name="object 4"/>
          <p:cNvPicPr/>
          <p:nvPr/>
        </p:nvPicPr>
        <p:blipFill>
          <a:blip r:embed="rId2" cstate="print"/>
          <a:stretch>
            <a:fillRect/>
          </a:stretch>
        </p:blipFill>
        <p:spPr>
          <a:xfrm>
            <a:off x="9829800" y="6141205"/>
            <a:ext cx="2229890" cy="47487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20" y="84531"/>
            <a:ext cx="2405379" cy="627736"/>
          </a:xfrm>
          <a:prstGeom prst="rect">
            <a:avLst/>
          </a:prstGeom>
        </p:spPr>
        <p:txBody>
          <a:bodyPr vert="horz" wrap="square" lIns="0" tIns="12065" rIns="0" bIns="0" rtlCol="0">
            <a:spAutoFit/>
          </a:bodyPr>
          <a:lstStyle/>
          <a:p>
            <a:pPr marL="12700">
              <a:lnSpc>
                <a:spcPct val="100000"/>
              </a:lnSpc>
              <a:spcBef>
                <a:spcPts val="95"/>
              </a:spcBef>
            </a:pPr>
            <a:r>
              <a:rPr sz="4000" b="1" spc="-10" dirty="0">
                <a:latin typeface="Roboto"/>
                <a:cs typeface="Roboto"/>
              </a:rPr>
              <a:t>Statistics</a:t>
            </a:r>
            <a:r>
              <a:rPr lang="en-IN" sz="4000" b="1" spc="-10" dirty="0">
                <a:latin typeface="Roboto"/>
                <a:cs typeface="Roboto"/>
              </a:rPr>
              <a:t>:</a:t>
            </a:r>
            <a:endParaRPr sz="4000" dirty="0">
              <a:latin typeface="Roboto"/>
              <a:cs typeface="Roboto"/>
            </a:endParaRPr>
          </a:p>
        </p:txBody>
      </p:sp>
      <p:sp>
        <p:nvSpPr>
          <p:cNvPr id="3" name="object 3"/>
          <p:cNvSpPr txBox="1"/>
          <p:nvPr/>
        </p:nvSpPr>
        <p:spPr>
          <a:xfrm>
            <a:off x="1213205" y="1907010"/>
            <a:ext cx="3639185" cy="1264449"/>
          </a:xfrm>
          <a:prstGeom prst="rect">
            <a:avLst/>
          </a:prstGeom>
        </p:spPr>
        <p:txBody>
          <a:bodyPr vert="horz" wrap="square" lIns="0" tIns="12065" rIns="0" bIns="0" rtlCol="0">
            <a:spAutoFit/>
          </a:bodyPr>
          <a:lstStyle/>
          <a:p>
            <a:pPr marL="12700" marR="5080">
              <a:lnSpc>
                <a:spcPct val="114999"/>
              </a:lnSpc>
              <a:spcBef>
                <a:spcPts val="95"/>
              </a:spcBef>
            </a:pPr>
            <a:r>
              <a:rPr lang="en-US" b="1" dirty="0">
                <a:solidFill>
                  <a:srgbClr val="001F5F"/>
                </a:solidFill>
                <a:latin typeface="Roboto"/>
                <a:cs typeface="Roboto"/>
              </a:rPr>
              <a:t>Sentiment analysis helps businesses identify common pain points and issues faced by customers.</a:t>
            </a:r>
            <a:endParaRPr dirty="0">
              <a:latin typeface="Roboto"/>
              <a:cs typeface="Roboto"/>
            </a:endParaRPr>
          </a:p>
        </p:txBody>
      </p:sp>
      <p:sp>
        <p:nvSpPr>
          <p:cNvPr id="4" name="object 4"/>
          <p:cNvSpPr txBox="1"/>
          <p:nvPr/>
        </p:nvSpPr>
        <p:spPr>
          <a:xfrm>
            <a:off x="7171969" y="1763753"/>
            <a:ext cx="3381725" cy="2857192"/>
          </a:xfrm>
          <a:prstGeom prst="rect">
            <a:avLst/>
          </a:prstGeom>
        </p:spPr>
        <p:txBody>
          <a:bodyPr vert="horz" wrap="square" lIns="0" tIns="12065" rIns="0" bIns="0" rtlCol="0">
            <a:spAutoFit/>
          </a:bodyPr>
          <a:lstStyle/>
          <a:p>
            <a:pPr marL="12700" marR="5080">
              <a:lnSpc>
                <a:spcPct val="114999"/>
              </a:lnSpc>
              <a:spcBef>
                <a:spcPts val="95"/>
              </a:spcBef>
            </a:pPr>
            <a:r>
              <a:rPr lang="en-US" b="1" dirty="0">
                <a:solidFill>
                  <a:srgbClr val="001F5F"/>
                </a:solidFill>
                <a:latin typeface="Roboto"/>
                <a:cs typeface="Roboto"/>
              </a:rPr>
              <a:t>At the core of sentiment analysis’ promising future lies the potency of AI. Machine Learning (ML) and Deep Learning have elevated sentiment analysis models, enabling them to grasp context, idiomatic expressions, and even cultural nuances.</a:t>
            </a:r>
            <a:endParaRPr dirty="0">
              <a:latin typeface="Roboto"/>
              <a:cs typeface="Roboto"/>
            </a:endParaRPr>
          </a:p>
        </p:txBody>
      </p:sp>
      <p:sp>
        <p:nvSpPr>
          <p:cNvPr id="5" name="object 5"/>
          <p:cNvSpPr/>
          <p:nvPr/>
        </p:nvSpPr>
        <p:spPr>
          <a:xfrm>
            <a:off x="6031229" y="1126997"/>
            <a:ext cx="0" cy="665480"/>
          </a:xfrm>
          <a:custGeom>
            <a:avLst/>
            <a:gdLst/>
            <a:ahLst/>
            <a:cxnLst/>
            <a:rect l="l" t="t" r="r" b="b"/>
            <a:pathLst>
              <a:path h="665480">
                <a:moveTo>
                  <a:pt x="0" y="0"/>
                </a:moveTo>
                <a:lnTo>
                  <a:pt x="0" y="665226"/>
                </a:lnTo>
              </a:path>
            </a:pathLst>
          </a:custGeom>
          <a:ln w="19050">
            <a:solidFill>
              <a:srgbClr val="434343"/>
            </a:solidFill>
          </a:ln>
        </p:spPr>
        <p:txBody>
          <a:bodyPr wrap="square" lIns="0" tIns="0" rIns="0" bIns="0" rtlCol="0"/>
          <a:lstStyle/>
          <a:p>
            <a:endParaRPr/>
          </a:p>
        </p:txBody>
      </p:sp>
      <p:sp>
        <p:nvSpPr>
          <p:cNvPr id="6" name="object 6"/>
          <p:cNvSpPr/>
          <p:nvPr/>
        </p:nvSpPr>
        <p:spPr>
          <a:xfrm>
            <a:off x="6031229" y="2081022"/>
            <a:ext cx="0" cy="665480"/>
          </a:xfrm>
          <a:custGeom>
            <a:avLst/>
            <a:gdLst/>
            <a:ahLst/>
            <a:cxnLst/>
            <a:rect l="l" t="t" r="r" b="b"/>
            <a:pathLst>
              <a:path h="665480">
                <a:moveTo>
                  <a:pt x="0" y="0"/>
                </a:moveTo>
                <a:lnTo>
                  <a:pt x="0" y="665226"/>
                </a:lnTo>
              </a:path>
            </a:pathLst>
          </a:custGeom>
          <a:ln w="19050">
            <a:solidFill>
              <a:srgbClr val="434343"/>
            </a:solidFill>
          </a:ln>
        </p:spPr>
        <p:txBody>
          <a:bodyPr wrap="square" lIns="0" tIns="0" rIns="0" bIns="0" rtlCol="0"/>
          <a:lstStyle/>
          <a:p>
            <a:endParaRPr/>
          </a:p>
        </p:txBody>
      </p:sp>
      <p:sp>
        <p:nvSpPr>
          <p:cNvPr id="7" name="object 7"/>
          <p:cNvSpPr/>
          <p:nvPr/>
        </p:nvSpPr>
        <p:spPr>
          <a:xfrm>
            <a:off x="6031229" y="3035045"/>
            <a:ext cx="0" cy="665480"/>
          </a:xfrm>
          <a:custGeom>
            <a:avLst/>
            <a:gdLst/>
            <a:ahLst/>
            <a:cxnLst/>
            <a:rect l="l" t="t" r="r" b="b"/>
            <a:pathLst>
              <a:path h="665479">
                <a:moveTo>
                  <a:pt x="0" y="0"/>
                </a:moveTo>
                <a:lnTo>
                  <a:pt x="0" y="665226"/>
                </a:lnTo>
              </a:path>
            </a:pathLst>
          </a:custGeom>
          <a:ln w="19050">
            <a:solidFill>
              <a:srgbClr val="434343"/>
            </a:solidFill>
          </a:ln>
        </p:spPr>
        <p:txBody>
          <a:bodyPr wrap="square" lIns="0" tIns="0" rIns="0" bIns="0" rtlCol="0"/>
          <a:lstStyle/>
          <a:p>
            <a:endParaRPr/>
          </a:p>
        </p:txBody>
      </p:sp>
      <p:sp>
        <p:nvSpPr>
          <p:cNvPr id="8" name="object 8"/>
          <p:cNvSpPr/>
          <p:nvPr/>
        </p:nvSpPr>
        <p:spPr>
          <a:xfrm>
            <a:off x="6031229" y="3989070"/>
            <a:ext cx="0" cy="665480"/>
          </a:xfrm>
          <a:custGeom>
            <a:avLst/>
            <a:gdLst/>
            <a:ahLst/>
            <a:cxnLst/>
            <a:rect l="l" t="t" r="r" b="b"/>
            <a:pathLst>
              <a:path h="665479">
                <a:moveTo>
                  <a:pt x="0" y="0"/>
                </a:moveTo>
                <a:lnTo>
                  <a:pt x="0" y="665225"/>
                </a:lnTo>
              </a:path>
            </a:pathLst>
          </a:custGeom>
          <a:ln w="19050">
            <a:solidFill>
              <a:srgbClr val="434343"/>
            </a:solidFill>
          </a:ln>
        </p:spPr>
        <p:txBody>
          <a:bodyPr wrap="square" lIns="0" tIns="0" rIns="0" bIns="0" rtlCol="0"/>
          <a:lstStyle/>
          <a:p>
            <a:endParaRPr/>
          </a:p>
        </p:txBody>
      </p:sp>
      <p:sp>
        <p:nvSpPr>
          <p:cNvPr id="9" name="object 9"/>
          <p:cNvSpPr txBox="1"/>
          <p:nvPr/>
        </p:nvSpPr>
        <p:spPr>
          <a:xfrm>
            <a:off x="336295" y="5541365"/>
            <a:ext cx="11189335" cy="593752"/>
          </a:xfrm>
          <a:prstGeom prst="rect">
            <a:avLst/>
          </a:prstGeom>
        </p:spPr>
        <p:txBody>
          <a:bodyPr vert="horz" wrap="square" lIns="0" tIns="49530" rIns="0" bIns="0" rtlCol="0">
            <a:spAutoFit/>
          </a:bodyPr>
          <a:lstStyle/>
          <a:p>
            <a:pPr marL="12700">
              <a:lnSpc>
                <a:spcPct val="100000"/>
              </a:lnSpc>
              <a:spcBef>
                <a:spcPts val="390"/>
              </a:spcBef>
            </a:pPr>
            <a:r>
              <a:rPr lang="en-IN" sz="1600" b="1" dirty="0"/>
              <a:t>Source link:</a:t>
            </a:r>
            <a:r>
              <a:rPr lang="en-IN" sz="1600" dirty="0"/>
              <a:t> </a:t>
            </a:r>
            <a:r>
              <a:rPr lang="en-IN" sz="1600" spc="275" dirty="0">
                <a:latin typeface="Roboto"/>
                <a:cs typeface="Roboto"/>
              </a:rPr>
              <a:t>https://www.zonkafeedback.com/blog/sentiment-analysiscustomerfeedback</a:t>
            </a:r>
          </a:p>
          <a:p>
            <a:pPr marL="12700">
              <a:lnSpc>
                <a:spcPct val="100000"/>
              </a:lnSpc>
              <a:spcBef>
                <a:spcPts val="390"/>
              </a:spcBef>
            </a:pPr>
            <a:r>
              <a:rPr lang="en-IN" sz="1600" b="1" dirty="0"/>
              <a:t>Source link:</a:t>
            </a:r>
            <a:r>
              <a:rPr lang="en-IN" sz="1600" dirty="0"/>
              <a:t> https://aventior.com/blogs/the-future-of-sentiment-analysis-unveiling-advances/</a:t>
            </a:r>
            <a:endParaRPr sz="1600" dirty="0">
              <a:latin typeface="Roboto"/>
              <a:cs typeface="Roboto"/>
            </a:endParaRPr>
          </a:p>
        </p:txBody>
      </p:sp>
      <p:pic>
        <p:nvPicPr>
          <p:cNvPr id="10" name="object 10"/>
          <p:cNvPicPr/>
          <p:nvPr/>
        </p:nvPicPr>
        <p:blipFill>
          <a:blip r:embed="rId2" cstate="print"/>
          <a:stretch>
            <a:fillRect/>
          </a:stretch>
        </p:blipFill>
        <p:spPr>
          <a:xfrm>
            <a:off x="9829800" y="6224346"/>
            <a:ext cx="2229890" cy="47487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20" y="84531"/>
            <a:ext cx="11272520" cy="627736"/>
          </a:xfrm>
          <a:prstGeom prst="rect">
            <a:avLst/>
          </a:prstGeom>
        </p:spPr>
        <p:txBody>
          <a:bodyPr vert="horz" wrap="square" lIns="0" tIns="12065" rIns="0" bIns="0" rtlCol="0">
            <a:spAutoFit/>
          </a:bodyPr>
          <a:lstStyle/>
          <a:p>
            <a:pPr marL="12700">
              <a:lnSpc>
                <a:spcPct val="100000"/>
              </a:lnSpc>
              <a:spcBef>
                <a:spcPts val="95"/>
              </a:spcBef>
            </a:pPr>
            <a:r>
              <a:rPr lang="en-IN" sz="4000" dirty="0"/>
              <a:t>Stakeholders:</a:t>
            </a:r>
            <a:endParaRPr sz="4000" dirty="0">
              <a:latin typeface="Roboto"/>
              <a:cs typeface="Roboto"/>
            </a:endParaRPr>
          </a:p>
        </p:txBody>
      </p:sp>
      <p:sp>
        <p:nvSpPr>
          <p:cNvPr id="3" name="object 3"/>
          <p:cNvSpPr txBox="1"/>
          <p:nvPr/>
        </p:nvSpPr>
        <p:spPr>
          <a:xfrm>
            <a:off x="304800" y="1600200"/>
            <a:ext cx="4904740" cy="2021066"/>
          </a:xfrm>
          <a:prstGeom prst="rect">
            <a:avLst/>
          </a:prstGeom>
        </p:spPr>
        <p:txBody>
          <a:bodyPr vert="horz" wrap="square" lIns="0" tIns="12700" rIns="0" bIns="0" rtlCol="0">
            <a:spAutoFit/>
          </a:bodyPr>
          <a:lstStyle/>
          <a:p>
            <a:pPr marL="469265" indent="-456565">
              <a:lnSpc>
                <a:spcPct val="100000"/>
              </a:lnSpc>
              <a:spcBef>
                <a:spcPts val="100"/>
              </a:spcBef>
              <a:buClr>
                <a:srgbClr val="000000"/>
              </a:buClr>
              <a:buSzPct val="91666"/>
              <a:buFont typeface="Wingdings"/>
              <a:buChar char=""/>
              <a:tabLst>
                <a:tab pos="469265" algn="l"/>
              </a:tabLst>
            </a:pPr>
            <a:r>
              <a:rPr lang="en-IN" sz="3200" i="1" dirty="0">
                <a:latin typeface="+mn-lt"/>
                <a:cs typeface="Times New Roman" panose="02020603050405020304" pitchFamily="18" charset="0"/>
              </a:rPr>
              <a:t>Technology Companies</a:t>
            </a:r>
          </a:p>
          <a:p>
            <a:pPr marL="469265" indent="-456565">
              <a:lnSpc>
                <a:spcPct val="100000"/>
              </a:lnSpc>
              <a:spcBef>
                <a:spcPts val="100"/>
              </a:spcBef>
              <a:buClr>
                <a:srgbClr val="000000"/>
              </a:buClr>
              <a:buSzPct val="91666"/>
              <a:buFont typeface="Wingdings"/>
              <a:buChar char=""/>
              <a:tabLst>
                <a:tab pos="469265" algn="l"/>
              </a:tabLst>
            </a:pPr>
            <a:r>
              <a:rPr lang="en-IN" sz="3200" i="1" dirty="0">
                <a:latin typeface="+mn-lt"/>
                <a:cs typeface="Times New Roman" panose="02020603050405020304" pitchFamily="18" charset="0"/>
              </a:rPr>
              <a:t>E-commerce Platforms</a:t>
            </a:r>
          </a:p>
          <a:p>
            <a:pPr marL="469265" indent="-456565">
              <a:lnSpc>
                <a:spcPct val="100000"/>
              </a:lnSpc>
              <a:spcBef>
                <a:spcPts val="100"/>
              </a:spcBef>
              <a:buClr>
                <a:srgbClr val="000000"/>
              </a:buClr>
              <a:buSzPct val="91666"/>
              <a:buFont typeface="Wingdings"/>
              <a:buChar char=""/>
              <a:tabLst>
                <a:tab pos="469265" algn="l"/>
              </a:tabLst>
            </a:pPr>
            <a:r>
              <a:rPr lang="en-IN" sz="3200" i="1" dirty="0">
                <a:latin typeface="+mn-lt"/>
                <a:cs typeface="Times New Roman" panose="02020603050405020304" pitchFamily="18" charset="0"/>
              </a:rPr>
              <a:t>Marketing Agencies</a:t>
            </a:r>
          </a:p>
          <a:p>
            <a:pPr marL="469265" indent="-456565">
              <a:lnSpc>
                <a:spcPct val="100000"/>
              </a:lnSpc>
              <a:spcBef>
                <a:spcPts val="100"/>
              </a:spcBef>
              <a:buClr>
                <a:srgbClr val="000000"/>
              </a:buClr>
              <a:buSzPct val="91666"/>
              <a:buFont typeface="Wingdings"/>
              <a:buChar char=""/>
              <a:tabLst>
                <a:tab pos="469265" algn="l"/>
              </a:tabLst>
            </a:pPr>
            <a:r>
              <a:rPr lang="en-IN" sz="3200" i="1" dirty="0">
                <a:latin typeface="+mn-lt"/>
                <a:cs typeface="Times New Roman" panose="02020603050405020304" pitchFamily="18" charset="0"/>
              </a:rPr>
              <a:t>consumers</a:t>
            </a:r>
            <a:endParaRPr sz="3200" i="1" dirty="0">
              <a:latin typeface="+mn-lt"/>
              <a:cs typeface="Times New Roman" panose="02020603050405020304" pitchFamily="18" charset="0"/>
            </a:endParaRPr>
          </a:p>
        </p:txBody>
      </p:sp>
      <p:pic>
        <p:nvPicPr>
          <p:cNvPr id="4" name="object 4"/>
          <p:cNvPicPr/>
          <p:nvPr/>
        </p:nvPicPr>
        <p:blipFill>
          <a:blip r:embed="rId2" cstate="print"/>
          <a:stretch>
            <a:fillRect/>
          </a:stretch>
        </p:blipFill>
        <p:spPr>
          <a:xfrm>
            <a:off x="9829800" y="6172200"/>
            <a:ext cx="2229890" cy="47487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20" y="84531"/>
            <a:ext cx="11272520" cy="627736"/>
          </a:xfrm>
          <a:prstGeom prst="rect">
            <a:avLst/>
          </a:prstGeom>
        </p:spPr>
        <p:txBody>
          <a:bodyPr vert="horz" wrap="square" lIns="0" tIns="12065" rIns="0" bIns="0" rtlCol="0">
            <a:spAutoFit/>
          </a:bodyPr>
          <a:lstStyle/>
          <a:p>
            <a:pPr marL="12700">
              <a:lnSpc>
                <a:spcPct val="100000"/>
              </a:lnSpc>
              <a:spcBef>
                <a:spcPts val="95"/>
              </a:spcBef>
            </a:pPr>
            <a:r>
              <a:rPr lang="en-IN" sz="4000" dirty="0"/>
              <a:t>Present Scenario:</a:t>
            </a:r>
            <a:endParaRPr sz="4000" dirty="0">
              <a:latin typeface="Roboto"/>
              <a:cs typeface="Roboto"/>
            </a:endParaRPr>
          </a:p>
        </p:txBody>
      </p:sp>
      <p:sp>
        <p:nvSpPr>
          <p:cNvPr id="3" name="object 3"/>
          <p:cNvSpPr txBox="1"/>
          <p:nvPr/>
        </p:nvSpPr>
        <p:spPr>
          <a:xfrm>
            <a:off x="317703" y="1378077"/>
            <a:ext cx="9644380" cy="2021066"/>
          </a:xfrm>
          <a:prstGeom prst="rect">
            <a:avLst/>
          </a:prstGeom>
        </p:spPr>
        <p:txBody>
          <a:bodyPr vert="horz" wrap="square" lIns="0" tIns="12700" rIns="0" bIns="0" rtlCol="0">
            <a:spAutoFit/>
          </a:bodyPr>
          <a:lstStyle/>
          <a:p>
            <a:pPr marL="393065" indent="-380365">
              <a:lnSpc>
                <a:spcPct val="100000"/>
              </a:lnSpc>
              <a:spcBef>
                <a:spcPts val="100"/>
              </a:spcBef>
              <a:buClr>
                <a:srgbClr val="000000"/>
              </a:buClr>
              <a:buSzPct val="75000"/>
              <a:buFont typeface="Wingdings"/>
              <a:buChar char=""/>
              <a:tabLst>
                <a:tab pos="393065" algn="l"/>
              </a:tabLst>
            </a:pPr>
            <a:r>
              <a:rPr lang="en-US" sz="3200" dirty="0">
                <a:solidFill>
                  <a:srgbClr val="001F5F"/>
                </a:solidFill>
                <a:latin typeface="Roboto"/>
                <a:cs typeface="Roboto"/>
              </a:rPr>
              <a:t>Language and Context Understanding</a:t>
            </a:r>
          </a:p>
          <a:p>
            <a:pPr marL="393065" indent="-380365">
              <a:lnSpc>
                <a:spcPct val="100000"/>
              </a:lnSpc>
              <a:spcBef>
                <a:spcPts val="100"/>
              </a:spcBef>
              <a:buClr>
                <a:srgbClr val="000000"/>
              </a:buClr>
              <a:buSzPct val="75000"/>
              <a:buFont typeface="Wingdings"/>
              <a:buChar char=""/>
              <a:tabLst>
                <a:tab pos="393065" algn="l"/>
              </a:tabLst>
            </a:pPr>
            <a:r>
              <a:rPr lang="en-US" sz="3200" dirty="0">
                <a:solidFill>
                  <a:srgbClr val="001F5F"/>
                </a:solidFill>
                <a:latin typeface="Roboto"/>
                <a:cs typeface="Roboto"/>
              </a:rPr>
              <a:t>Scalability and Performance</a:t>
            </a:r>
          </a:p>
          <a:p>
            <a:pPr marL="393065" indent="-380365">
              <a:lnSpc>
                <a:spcPct val="100000"/>
              </a:lnSpc>
              <a:spcBef>
                <a:spcPts val="100"/>
              </a:spcBef>
              <a:buClr>
                <a:srgbClr val="000000"/>
              </a:buClr>
              <a:buSzPct val="75000"/>
              <a:buFont typeface="Wingdings"/>
              <a:buChar char=""/>
              <a:tabLst>
                <a:tab pos="393065" algn="l"/>
              </a:tabLst>
            </a:pPr>
            <a:r>
              <a:rPr lang="en-US" sz="3200" dirty="0">
                <a:solidFill>
                  <a:srgbClr val="001F5F"/>
                </a:solidFill>
                <a:latin typeface="Roboto"/>
                <a:cs typeface="Roboto"/>
              </a:rPr>
              <a:t>Bias and Subjectivity</a:t>
            </a:r>
          </a:p>
          <a:p>
            <a:pPr marL="393065" indent="-380365">
              <a:lnSpc>
                <a:spcPct val="100000"/>
              </a:lnSpc>
              <a:spcBef>
                <a:spcPts val="100"/>
              </a:spcBef>
              <a:buClr>
                <a:srgbClr val="000000"/>
              </a:buClr>
              <a:buSzPct val="75000"/>
              <a:buFont typeface="Wingdings"/>
              <a:buChar char=""/>
              <a:tabLst>
                <a:tab pos="393065" algn="l"/>
              </a:tabLst>
            </a:pPr>
            <a:r>
              <a:rPr lang="en-US" sz="3200" dirty="0">
                <a:solidFill>
                  <a:srgbClr val="001F5F"/>
                </a:solidFill>
                <a:latin typeface="Roboto"/>
                <a:cs typeface="Roboto"/>
              </a:rPr>
              <a:t>Integration with Existing Systems</a:t>
            </a:r>
            <a:endParaRPr sz="3200" dirty="0">
              <a:latin typeface="Roboto"/>
              <a:cs typeface="Roboto"/>
            </a:endParaRPr>
          </a:p>
        </p:txBody>
      </p:sp>
      <p:pic>
        <p:nvPicPr>
          <p:cNvPr id="4" name="object 4"/>
          <p:cNvPicPr/>
          <p:nvPr/>
        </p:nvPicPr>
        <p:blipFill>
          <a:blip r:embed="rId2" cstate="print"/>
          <a:stretch>
            <a:fillRect/>
          </a:stretch>
        </p:blipFill>
        <p:spPr>
          <a:xfrm>
            <a:off x="9829800" y="6172200"/>
            <a:ext cx="2229890" cy="47487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20" y="84531"/>
            <a:ext cx="11272520" cy="504625"/>
          </a:xfrm>
          <a:prstGeom prst="rect">
            <a:avLst/>
          </a:prstGeom>
        </p:spPr>
        <p:txBody>
          <a:bodyPr vert="horz" wrap="square" lIns="0" tIns="12065" rIns="0" bIns="0" rtlCol="0">
            <a:spAutoFit/>
          </a:bodyPr>
          <a:lstStyle/>
          <a:p>
            <a:pPr marL="12700">
              <a:lnSpc>
                <a:spcPct val="100000"/>
              </a:lnSpc>
              <a:spcBef>
                <a:spcPts val="95"/>
              </a:spcBef>
            </a:pPr>
            <a:r>
              <a:rPr lang="en-IN" dirty="0"/>
              <a:t>Proposed Solution - Predictive/ Preventive </a:t>
            </a:r>
            <a:r>
              <a:rPr lang="en-IN" dirty="0" err="1"/>
              <a:t>Maintainance</a:t>
            </a:r>
            <a:endParaRPr lang="en-IN" dirty="0">
              <a:latin typeface="Roboto"/>
              <a:cs typeface="Roboto"/>
            </a:endParaRPr>
          </a:p>
        </p:txBody>
      </p:sp>
      <p:pic>
        <p:nvPicPr>
          <p:cNvPr id="31" name="object 31"/>
          <p:cNvPicPr/>
          <p:nvPr/>
        </p:nvPicPr>
        <p:blipFill>
          <a:blip r:embed="rId2" cstate="print"/>
          <a:stretch>
            <a:fillRect/>
          </a:stretch>
        </p:blipFill>
        <p:spPr>
          <a:xfrm>
            <a:off x="9753600" y="6172200"/>
            <a:ext cx="2229890" cy="474877"/>
          </a:xfrm>
          <a:prstGeom prst="rect">
            <a:avLst/>
          </a:prstGeom>
        </p:spPr>
      </p:pic>
      <p:pic>
        <p:nvPicPr>
          <p:cNvPr id="33" name="Picture 32">
            <a:extLst>
              <a:ext uri="{FF2B5EF4-FFF2-40B4-BE49-F238E27FC236}">
                <a16:creationId xmlns:a16="http://schemas.microsoft.com/office/drawing/2014/main" id="{156C3950-FC3E-C0A3-AC84-692F44DEAE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784249"/>
            <a:ext cx="6274143" cy="5486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344525" y="1259205"/>
            <a:ext cx="11457305" cy="5251181"/>
          </a:xfrm>
          <a:prstGeom prst="rect">
            <a:avLst/>
          </a:prstGeom>
        </p:spPr>
        <p:txBody>
          <a:bodyPr vert="horz" wrap="square" lIns="0" tIns="12700" rIns="0" bIns="0" rtlCol="0">
            <a:spAutoFit/>
          </a:bodyPr>
          <a:lstStyle/>
          <a:p>
            <a:pPr marL="469900" marR="5080" indent="-457200">
              <a:lnSpc>
                <a:spcPct val="114999"/>
              </a:lnSpc>
              <a:spcBef>
                <a:spcPts val="100"/>
              </a:spcBef>
              <a:buSzPct val="75000"/>
              <a:buFont typeface="Wingdings"/>
              <a:buChar char=""/>
              <a:tabLst>
                <a:tab pos="469900" algn="l"/>
                <a:tab pos="7642225" algn="l"/>
              </a:tabLst>
            </a:pPr>
            <a:r>
              <a:rPr lang="en-US" sz="2200" spc="-125" dirty="0"/>
              <a:t>Accurate classification of customer feedback into positive, negative, or neutral sentiments, Visualization of sentiment trends over time, allowing stakeholders to track changes in customer sentiment</a:t>
            </a:r>
            <a:endParaRPr sz="2200" spc="235" dirty="0"/>
          </a:p>
          <a:p>
            <a:pPr>
              <a:lnSpc>
                <a:spcPct val="100000"/>
              </a:lnSpc>
              <a:spcBef>
                <a:spcPts val="860"/>
              </a:spcBef>
              <a:buFont typeface="Wingdings"/>
              <a:buChar char=""/>
            </a:pPr>
            <a:endParaRPr sz="2200" spc="235" dirty="0"/>
          </a:p>
          <a:p>
            <a:pPr marL="469265" indent="-456565">
              <a:lnSpc>
                <a:spcPct val="100000"/>
              </a:lnSpc>
              <a:buClr>
                <a:srgbClr val="000000"/>
              </a:buClr>
              <a:buSzPct val="75000"/>
              <a:buFont typeface="Wingdings"/>
              <a:buChar char=""/>
              <a:tabLst>
                <a:tab pos="469265" algn="l"/>
              </a:tabLst>
            </a:pPr>
            <a:r>
              <a:rPr lang="en-US" sz="2200" dirty="0"/>
              <a:t>Integration with feedback loop mechanisms to close the loop on customer feedback Ability to collect customer feedback data from various social media platforms, including Twitter, Facebook, Instagram, and review sites</a:t>
            </a:r>
          </a:p>
          <a:p>
            <a:pPr marL="469265" indent="-456565">
              <a:lnSpc>
                <a:spcPct val="100000"/>
              </a:lnSpc>
              <a:buClr>
                <a:srgbClr val="000000"/>
              </a:buClr>
              <a:buSzPct val="75000"/>
              <a:buFont typeface="Wingdings"/>
              <a:buChar char=""/>
              <a:tabLst>
                <a:tab pos="469265" algn="l"/>
              </a:tabLst>
            </a:pPr>
            <a:endParaRPr sz="2200" spc="-20" dirty="0"/>
          </a:p>
          <a:p>
            <a:pPr marL="469265" indent="-456565">
              <a:lnSpc>
                <a:spcPct val="100000"/>
              </a:lnSpc>
              <a:buClr>
                <a:srgbClr val="000000"/>
              </a:buClr>
              <a:buSzPct val="75000"/>
              <a:buFont typeface="Wingdings"/>
              <a:buChar char=""/>
              <a:tabLst>
                <a:tab pos="469265" algn="l"/>
              </a:tabLst>
            </a:pPr>
            <a:r>
              <a:rPr lang="en-US" sz="2200" spc="-10" dirty="0"/>
              <a:t>Comprehensive training and support services to help users understand and maximize the value of sentiment analysis for improving customer experience</a:t>
            </a:r>
            <a:endParaRPr sz="2200" spc="-10" dirty="0"/>
          </a:p>
          <a:p>
            <a:pPr>
              <a:lnSpc>
                <a:spcPct val="100000"/>
              </a:lnSpc>
              <a:spcBef>
                <a:spcPts val="865"/>
              </a:spcBef>
              <a:buFont typeface="Wingdings"/>
              <a:buChar char=""/>
            </a:pPr>
            <a:endParaRPr sz="2200" spc="-10" dirty="0"/>
          </a:p>
          <a:p>
            <a:pPr marL="12700">
              <a:lnSpc>
                <a:spcPct val="100000"/>
              </a:lnSpc>
              <a:buClr>
                <a:srgbClr val="000000"/>
              </a:buClr>
              <a:buSzPct val="75000"/>
              <a:tabLst>
                <a:tab pos="469265" algn="l"/>
              </a:tabLst>
            </a:pPr>
            <a:endParaRPr sz="2200" spc="-295" dirty="0"/>
          </a:p>
          <a:p>
            <a:pPr>
              <a:lnSpc>
                <a:spcPct val="100000"/>
              </a:lnSpc>
              <a:spcBef>
                <a:spcPts val="865"/>
              </a:spcBef>
              <a:buFont typeface="Wingdings"/>
              <a:buChar char=""/>
            </a:pPr>
            <a:endParaRPr sz="2200" spc="-295" dirty="0"/>
          </a:p>
          <a:p>
            <a:pPr marL="469265" indent="-456565">
              <a:lnSpc>
                <a:spcPct val="100000"/>
              </a:lnSpc>
              <a:buClr>
                <a:srgbClr val="000000"/>
              </a:buClr>
              <a:buSzPct val="75000"/>
              <a:buFont typeface="Wingdings"/>
              <a:buChar char=""/>
              <a:tabLst>
                <a:tab pos="469265" algn="l"/>
              </a:tabLst>
            </a:pPr>
            <a:endParaRPr sz="2200" spc="-10" dirty="0"/>
          </a:p>
        </p:txBody>
      </p:sp>
      <p:sp>
        <p:nvSpPr>
          <p:cNvPr id="3" name="object 3"/>
          <p:cNvSpPr txBox="1">
            <a:spLocks noGrp="1"/>
          </p:cNvSpPr>
          <p:nvPr>
            <p:ph type="title"/>
          </p:nvPr>
        </p:nvSpPr>
        <p:spPr>
          <a:xfrm>
            <a:off x="109220" y="84531"/>
            <a:ext cx="11272520" cy="627736"/>
          </a:xfrm>
          <a:prstGeom prst="rect">
            <a:avLst/>
          </a:prstGeom>
        </p:spPr>
        <p:txBody>
          <a:bodyPr vert="horz" wrap="square" lIns="0" tIns="12065" rIns="0" bIns="0" rtlCol="0">
            <a:spAutoFit/>
          </a:bodyPr>
          <a:lstStyle/>
          <a:p>
            <a:pPr marL="12700">
              <a:lnSpc>
                <a:spcPct val="100000"/>
              </a:lnSpc>
              <a:spcBef>
                <a:spcPts val="95"/>
              </a:spcBef>
            </a:pPr>
            <a:r>
              <a:rPr lang="en-IN" sz="4000" dirty="0"/>
              <a:t>Features:</a:t>
            </a:r>
            <a:endParaRPr sz="4000" dirty="0">
              <a:latin typeface="Roboto"/>
              <a:cs typeface="Roboto"/>
            </a:endParaRPr>
          </a:p>
        </p:txBody>
      </p:sp>
      <p:pic>
        <p:nvPicPr>
          <p:cNvPr id="4" name="object 4"/>
          <p:cNvPicPr/>
          <p:nvPr/>
        </p:nvPicPr>
        <p:blipFill>
          <a:blip r:embed="rId2" cstate="print"/>
          <a:stretch>
            <a:fillRect/>
          </a:stretch>
        </p:blipFill>
        <p:spPr>
          <a:xfrm>
            <a:off x="9829800" y="6172200"/>
            <a:ext cx="2229890" cy="47487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ACE8B7-129D-03F0-353B-506B29838B16}"/>
              </a:ext>
            </a:extLst>
          </p:cNvPr>
          <p:cNvSpPr txBox="1"/>
          <p:nvPr/>
        </p:nvSpPr>
        <p:spPr>
          <a:xfrm>
            <a:off x="1524000" y="304800"/>
            <a:ext cx="8534400" cy="707886"/>
          </a:xfrm>
          <a:prstGeom prst="rect">
            <a:avLst/>
          </a:prstGeom>
          <a:noFill/>
        </p:spPr>
        <p:txBody>
          <a:bodyPr wrap="square" rtlCol="0">
            <a:spAutoFit/>
          </a:bodyPr>
          <a:lstStyle/>
          <a:p>
            <a:pPr algn="ctr"/>
            <a:r>
              <a:rPr lang="pt-BR" sz="4000" dirty="0">
                <a:solidFill>
                  <a:schemeClr val="tx2"/>
                </a:solidFill>
              </a:rPr>
              <a:t>D A S H  B O A R D  R E P O R T S</a:t>
            </a:r>
            <a:endParaRPr lang="en-IN" sz="4000" dirty="0">
              <a:solidFill>
                <a:schemeClr val="tx2"/>
              </a:solidFill>
            </a:endParaRPr>
          </a:p>
        </p:txBody>
      </p:sp>
      <p:pic>
        <p:nvPicPr>
          <p:cNvPr id="5" name="Picture 4">
            <a:extLst>
              <a:ext uri="{FF2B5EF4-FFF2-40B4-BE49-F238E27FC236}">
                <a16:creationId xmlns:a16="http://schemas.microsoft.com/office/drawing/2014/main" id="{52E3D28F-3829-765F-7FDB-CBBEADB61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295400"/>
            <a:ext cx="8836735" cy="4533385"/>
          </a:xfrm>
          <a:prstGeom prst="rect">
            <a:avLst/>
          </a:prstGeom>
          <a:ln>
            <a:noFill/>
          </a:ln>
          <a:effectLst>
            <a:outerShdw blurRad="292100" dist="139700" dir="2700000" algn="tl" rotWithShape="0">
              <a:srgbClr val="333333">
                <a:alpha val="65000"/>
              </a:srgbClr>
            </a:outerShdw>
          </a:effectLst>
        </p:spPr>
      </p:pic>
      <p:pic>
        <p:nvPicPr>
          <p:cNvPr id="6" name="object 4">
            <a:extLst>
              <a:ext uri="{FF2B5EF4-FFF2-40B4-BE49-F238E27FC236}">
                <a16:creationId xmlns:a16="http://schemas.microsoft.com/office/drawing/2014/main" id="{E95DB4BA-277A-332F-2238-489DB3674C4F}"/>
              </a:ext>
            </a:extLst>
          </p:cNvPr>
          <p:cNvPicPr/>
          <p:nvPr/>
        </p:nvPicPr>
        <p:blipFill>
          <a:blip r:embed="rId3" cstate="print"/>
          <a:stretch>
            <a:fillRect/>
          </a:stretch>
        </p:blipFill>
        <p:spPr>
          <a:xfrm>
            <a:off x="9829800" y="6172200"/>
            <a:ext cx="2229890" cy="474877"/>
          </a:xfrm>
          <a:prstGeom prst="rect">
            <a:avLst/>
          </a:prstGeom>
        </p:spPr>
      </p:pic>
    </p:spTree>
    <p:extLst>
      <p:ext uri="{BB962C8B-B14F-4D97-AF65-F5344CB8AC3E}">
        <p14:creationId xmlns:p14="http://schemas.microsoft.com/office/powerpoint/2010/main" val="156066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TotalTime>
  <Words>313</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Bell MT</vt:lpstr>
      <vt:lpstr>Roboto</vt:lpstr>
      <vt:lpstr>Segoe UI Semibold</vt:lpstr>
      <vt:lpstr>Wingdings</vt:lpstr>
      <vt:lpstr>Office Theme</vt:lpstr>
      <vt:lpstr>    AI Sentiment Utility Gen Ai &amp;Machine Learning : Social Media Insight</vt:lpstr>
      <vt:lpstr>Problem Statement:</vt:lpstr>
      <vt:lpstr>Statistics:</vt:lpstr>
      <vt:lpstr>Stakeholders:</vt:lpstr>
      <vt:lpstr>Present Scenario:</vt:lpstr>
      <vt:lpstr>Proposed Solution - Predictive/ Preventive Maintainance</vt:lpstr>
      <vt:lpstr>Features: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vema naga karish gupta</cp:lastModifiedBy>
  <cp:revision>2</cp:revision>
  <dcterms:created xsi:type="dcterms:W3CDTF">2024-04-30T04:56:21Z</dcterms:created>
  <dcterms:modified xsi:type="dcterms:W3CDTF">2024-04-30T06:56:49Z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2024-04-21T00:00:00Z</vt:filetime>
  </property>
  <property fmtid="{D5CDD505-2E9C-101B-9397-08002B2CF9AE}" pid="3" name="Creator">
    <vt:lpwstr>Microsoft® PowerPoint® for Microsoft 365</vt:lpwstr>
  </property>
  <property fmtid="{D5CDD505-2E9C-101B-9397-08002B2CF9AE}" pid="4" name="LastSaved">
    <vt:filetime>2024-04-30T00:00:00Z</vt:filetime>
  </property>
  <property fmtid="{D5CDD505-2E9C-101B-9397-08002B2CF9AE}" pid="5" name="Producer">
    <vt:lpwstr>Microsoft® PowerPoint® for Microsoft 365</vt:lpwstr>
  </property>
</Properties>
</file>