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2" r:id="rId4"/>
    <p:sldId id="258" r:id="rId5"/>
    <p:sldId id="261" r:id="rId6"/>
    <p:sldId id="259" r:id="rId7"/>
    <p:sldId id="271" r:id="rId8"/>
    <p:sldId id="260" r:id="rId9"/>
    <p:sldId id="272" r:id="rId10"/>
    <p:sldId id="270" r:id="rId11"/>
    <p:sldId id="263" r:id="rId12"/>
    <p:sldId id="264" r:id="rId13"/>
    <p:sldId id="268" r:id="rId14"/>
    <p:sldId id="269" r:id="rId15"/>
    <p:sldId id="265" r:id="rId16"/>
    <p:sldId id="266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F3F3E-4BA3-481F-BF56-8455B73A8FF7}" type="datetimeFigureOut">
              <a:rPr lang="en-US" smtClean="0"/>
              <a:t>2/24/2011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130F4-763C-4146-9785-5E68F9CF99A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FDCC-8C41-41F0-8C3B-9C63B3CE2015}" type="datetime1">
              <a:rPr lang="en-US" smtClean="0"/>
              <a:t>2/24/2011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F3A-B142-47A2-9318-7471A0939AB3}" type="datetime1">
              <a:rPr lang="en-US" smtClean="0"/>
              <a:t>2/24/2011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3A56-7049-48ED-94CE-F3C36D4D50CB}" type="datetime1">
              <a:rPr lang="en-US" smtClean="0"/>
              <a:t>2/24/2011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6E37-D3B1-453B-995C-F476F4DC2DA6}" type="datetime1">
              <a:rPr lang="en-US" smtClean="0"/>
              <a:t>2/24/2011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4C8C-7C37-4321-B89E-E18641B0F15C}" type="datetime1">
              <a:rPr lang="en-US" smtClean="0"/>
              <a:t>2/24/2011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7FA0-A368-402A-89FD-2A1E3B01339D}" type="datetime1">
              <a:rPr lang="en-US" smtClean="0"/>
              <a:t>2/24/2011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709C-562B-4457-9845-D1FA3AF595B0}" type="datetime1">
              <a:rPr lang="en-US" smtClean="0"/>
              <a:t>2/24/2011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39AF-7AC3-45D1-B055-78185F6B70B5}" type="datetime1">
              <a:rPr lang="en-US" smtClean="0"/>
              <a:t>2/24/2011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9EF2-B597-44C3-B27A-FBFAA3F4910F}" type="datetime1">
              <a:rPr lang="en-US" smtClean="0"/>
              <a:t>2/24/2011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D4B0-E80A-4EE8-A8C5-E3641EB8DB7E}" type="datetime1">
              <a:rPr lang="en-US" smtClean="0"/>
              <a:t>2/24/2011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0300-FA30-48CB-83A9-FC4269991BCC}" type="datetime1">
              <a:rPr lang="en-US" smtClean="0"/>
              <a:t>2/24/2011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57F2506-352B-4EBA-813A-0FC263EC272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6C7C69-35BC-41AA-9021-4B02EDF8B0C1}" type="datetime1">
              <a:rPr lang="en-US" smtClean="0"/>
              <a:t>2/24/2011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 smtClean="0"/>
              <a:t>The Wheel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7F2506-352B-4EBA-813A-0FC263EC272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The Wheel</a:t>
            </a:r>
            <a:endParaRPr lang="en-IN" dirty="0"/>
          </a:p>
        </p:txBody>
      </p:sp>
      <p:pic>
        <p:nvPicPr>
          <p:cNvPr id="8198" name="Picture 6" descr="C:\Users\vnKt\v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2" y="5429264"/>
            <a:ext cx="1000130" cy="1169052"/>
          </a:xfrm>
          <a:prstGeom prst="rect">
            <a:avLst/>
          </a:prstGeom>
          <a:noFill/>
        </p:spPr>
      </p:pic>
      <p:pic>
        <p:nvPicPr>
          <p:cNvPr id="8200" name="Picture 8" descr="C:\Users\vnKt\ne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85860"/>
            <a:ext cx="8019240" cy="3857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7170" name="Picture 2" descr="J:\wheel\rdin685l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143248"/>
            <a:ext cx="2428892" cy="1700225"/>
          </a:xfrm>
          <a:prstGeom prst="rect">
            <a:avLst/>
          </a:prstGeom>
          <a:noFill/>
        </p:spPr>
      </p:pic>
      <p:pic>
        <p:nvPicPr>
          <p:cNvPr id="7171" name="Picture 3" descr="J:\wheel\ksmn2148l.jpg"/>
          <p:cNvPicPr>
            <a:picLocks noChangeAspect="1" noChangeArrowheads="1"/>
          </p:cNvPicPr>
          <p:nvPr/>
        </p:nvPicPr>
        <p:blipFill>
          <a:blip r:embed="rId3"/>
          <a:srcRect t="12167" r="5128" b="17267"/>
          <a:stretch>
            <a:fillRect/>
          </a:stretch>
        </p:blipFill>
        <p:spPr bwMode="auto">
          <a:xfrm>
            <a:off x="6429388" y="1357298"/>
            <a:ext cx="2071702" cy="2110897"/>
          </a:xfrm>
          <a:prstGeom prst="rect">
            <a:avLst/>
          </a:prstGeom>
          <a:noFill/>
        </p:spPr>
      </p:pic>
      <p:pic>
        <p:nvPicPr>
          <p:cNvPr id="8" name="Picture 2" descr="J:\jhin33l.jpg"/>
          <p:cNvPicPr>
            <a:picLocks noChangeAspect="1" noChangeArrowheads="1"/>
          </p:cNvPicPr>
          <p:nvPr/>
        </p:nvPicPr>
        <p:blipFill>
          <a:blip r:embed="rId4"/>
          <a:srcRect t="12491" r="5125"/>
          <a:stretch>
            <a:fillRect/>
          </a:stretch>
        </p:blipFill>
        <p:spPr bwMode="auto">
          <a:xfrm>
            <a:off x="714348" y="1071546"/>
            <a:ext cx="2214578" cy="234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2" name="Picture 4" descr="J:\wheel\mlyn106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4143380"/>
            <a:ext cx="2108850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389120"/>
          </a:xfrm>
        </p:spPr>
        <p:txBody>
          <a:bodyPr/>
          <a:lstStyle/>
          <a:p>
            <a:pPr marL="850392" lvl="1" indent="-457200">
              <a:buFont typeface="+mj-lt"/>
              <a:buAutoNum type="arabicPeriod" startAt="5"/>
            </a:pPr>
            <a:r>
              <a:rPr lang="en-US" dirty="0" smtClean="0"/>
              <a:t>Publicity:</a:t>
            </a:r>
          </a:p>
          <a:p>
            <a:pPr marL="1399032" lvl="3" indent="-457200"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Contraptions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dirty="0" smtClean="0"/>
              <a:t>In market places</a:t>
            </a:r>
          </a:p>
          <a:p>
            <a:pPr marL="1399032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Stone </a:t>
            </a:r>
            <a:r>
              <a:rPr lang="en-US" dirty="0" smtClean="0">
                <a:solidFill>
                  <a:srgbClr val="C00000"/>
                </a:solidFill>
              </a:rPr>
              <a:t>carvings: </a:t>
            </a:r>
            <a:r>
              <a:rPr lang="en-US" dirty="0" smtClean="0"/>
              <a:t>In common places</a:t>
            </a:r>
          </a:p>
          <a:p>
            <a:pPr marL="1399032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Food items: </a:t>
            </a:r>
            <a:r>
              <a:rPr lang="en-US" dirty="0" smtClean="0"/>
              <a:t>In the shape of wheel </a:t>
            </a:r>
          </a:p>
          <a:p>
            <a:pPr marL="1399032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Street plays: @ </a:t>
            </a:r>
            <a:r>
              <a:rPr lang="en-US" dirty="0" smtClean="0"/>
              <a:t>Community centers</a:t>
            </a:r>
          </a:p>
          <a:p>
            <a:pPr marL="1399032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Traders:</a:t>
            </a:r>
            <a:r>
              <a:rPr lang="en-US" dirty="0" smtClean="0"/>
              <a:t> Popularizing among </a:t>
            </a:r>
            <a:r>
              <a:rPr lang="en-US" dirty="0" smtClean="0"/>
              <a:t>traders – giving animal driven 		carts</a:t>
            </a:r>
            <a:endParaRPr lang="en-US" dirty="0" smtClean="0"/>
          </a:p>
          <a:p>
            <a:pPr marL="1399032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Animal cart </a:t>
            </a:r>
            <a:r>
              <a:rPr lang="en-US" dirty="0" smtClean="0">
                <a:solidFill>
                  <a:srgbClr val="C00000"/>
                </a:solidFill>
              </a:rPr>
              <a:t>races</a:t>
            </a:r>
          </a:p>
          <a:p>
            <a:pPr marL="1399032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Pamphlets : </a:t>
            </a:r>
            <a:r>
              <a:rPr lang="en-US" dirty="0" smtClean="0"/>
              <a:t>Diagrams describing use of wheels, on animal 		skin</a:t>
            </a:r>
            <a:endParaRPr lang="en-US" dirty="0" smtClean="0">
              <a:solidFill>
                <a:srgbClr val="C00000"/>
              </a:solidFill>
            </a:endParaRPr>
          </a:p>
          <a:p>
            <a:pPr marL="1399032" lvl="3" indent="-457200">
              <a:buFont typeface="+mj-lt"/>
              <a:buAutoNum type="arabicPeriod"/>
            </a:pPr>
            <a:endParaRPr lang="en-US" dirty="0" smtClean="0">
              <a:solidFill>
                <a:srgbClr val="C00000"/>
              </a:solidFill>
            </a:endParaRPr>
          </a:p>
          <a:p>
            <a:pPr marL="1399032" lvl="3" indent="-457200">
              <a:buFont typeface="+mj-lt"/>
              <a:buAutoNum type="arabicPeriod"/>
            </a:pPr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4098" name="Picture 2" descr="C:\Users\vnKt\Desktop\wri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4500570"/>
            <a:ext cx="1857388" cy="1815029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  <p:pic>
        <p:nvPicPr>
          <p:cNvPr id="4099" name="Picture 3" descr="J:\wheel\ancient-technologies12888078035862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786322"/>
            <a:ext cx="2857520" cy="1457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15040"/>
          </a:xfrm>
        </p:spPr>
        <p:txBody>
          <a:bodyPr>
            <a:normAutofit/>
          </a:bodyPr>
          <a:lstStyle/>
          <a:p>
            <a:r>
              <a:rPr lang="en-US" b="1" dirty="0" smtClean="0"/>
              <a:t>Spreading to other cultures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The cultures that existed then where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Susa (Iran since 7000 BC)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Uruk period (Sumer) ( we are URUK)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Naqada IIb (Ancient Egypt)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Early Minoan I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Sredny Stog culture (final phase)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Yamna culture (early phase)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Cucuteni culture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Vinča culture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Megalithic Europe (Atlantic fringe)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Comb Ceramic culture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Funnelbeaker culture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Yangshao </a:t>
            </a:r>
            <a:r>
              <a:rPr lang="en-US" dirty="0" smtClean="0"/>
              <a:t>culture</a:t>
            </a:r>
          </a:p>
          <a:p>
            <a:pPr marL="484632" indent="-457200">
              <a:buFont typeface="Arial" pitchFamily="34" charset="0"/>
              <a:buChar char="•"/>
            </a:pPr>
            <a:endParaRPr lang="en-US" dirty="0" smtClean="0"/>
          </a:p>
          <a:p>
            <a:pPr marL="1124712" lvl="2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13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1"/>
          <a:ext cx="9144001" cy="6739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1848677"/>
                <a:gridCol w="2723322"/>
                <a:gridCol w="2286001"/>
              </a:tblGrid>
              <a:tr h="884804">
                <a:tc>
                  <a:txBody>
                    <a:bodyPr/>
                    <a:lstStyle/>
                    <a:p>
                      <a:r>
                        <a:rPr lang="en-US" dirty="0" smtClean="0"/>
                        <a:t>Civilization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Prominent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characterstics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Target</a:t>
                      </a:r>
                      <a:r>
                        <a:rPr lang="en-US" baseline="0" dirty="0" smtClean="0"/>
                        <a:t> </a:t>
                      </a:r>
                      <a:endParaRPr lang="en-IN" dirty="0" smtClean="0"/>
                    </a:p>
                    <a:p>
                      <a:r>
                        <a:rPr lang="en-US" baseline="0" dirty="0" smtClean="0"/>
                        <a:t> areas</a:t>
                      </a:r>
                    </a:p>
                  </a:txBody>
                  <a:tcPr/>
                </a:tc>
              </a:tr>
              <a:tr h="1172522">
                <a:tc>
                  <a:txBody>
                    <a:bodyPr/>
                    <a:lstStyle/>
                    <a:p>
                      <a:r>
                        <a:rPr lang="en-IN" dirty="0" smtClean="0"/>
                        <a:t>Yangshao culture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central Yellow River in China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Farming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Pottery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Potter’s wheel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Transport-animal</a:t>
                      </a:r>
                      <a:r>
                        <a:rPr lang="en-US" baseline="0" dirty="0" smtClean="0"/>
                        <a:t>    cart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Water</a:t>
                      </a:r>
                      <a:r>
                        <a:rPr lang="en-US" baseline="0" dirty="0" smtClean="0"/>
                        <a:t> wheel</a:t>
                      </a:r>
                      <a:endParaRPr lang="en-IN" dirty="0"/>
                    </a:p>
                  </a:txBody>
                  <a:tcPr/>
                </a:tc>
              </a:tr>
              <a:tr h="901940">
                <a:tc>
                  <a:txBody>
                    <a:bodyPr/>
                    <a:lstStyle/>
                    <a:p>
                      <a:r>
                        <a:rPr lang="en-IN" dirty="0" smtClean="0"/>
                        <a:t>Funnelbeaker culture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Germany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Pottery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Potter’s wheel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Transport-animal</a:t>
                      </a:r>
                      <a:r>
                        <a:rPr lang="en-US" baseline="0" dirty="0" smtClean="0"/>
                        <a:t>    cart</a:t>
                      </a:r>
                      <a:endParaRPr lang="en-IN" dirty="0"/>
                    </a:p>
                  </a:txBody>
                  <a:tcPr/>
                </a:tc>
              </a:tr>
              <a:tr h="720708">
                <a:tc>
                  <a:txBody>
                    <a:bodyPr/>
                    <a:lstStyle/>
                    <a:p>
                      <a:r>
                        <a:rPr lang="en-IN" dirty="0" smtClean="0"/>
                        <a:t>Comb Ceramic culture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Northeast Europe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Ceramics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Transport-animal</a:t>
                      </a:r>
                      <a:r>
                        <a:rPr lang="en-US" baseline="0" dirty="0" smtClean="0"/>
                        <a:t>    cart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1172522">
                <a:tc>
                  <a:txBody>
                    <a:bodyPr/>
                    <a:lstStyle/>
                    <a:p>
                      <a:r>
                        <a:rPr lang="en-IN" dirty="0" smtClean="0"/>
                        <a:t>Vinča culture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South-eastern Europe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Agriculture,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Animal husbandry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Hunting and gathering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Water wheel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Transport-animal</a:t>
                      </a:r>
                      <a:r>
                        <a:rPr lang="en-US" baseline="0" dirty="0" smtClean="0"/>
                        <a:t>    cart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682133">
                <a:tc>
                  <a:txBody>
                    <a:bodyPr/>
                    <a:lstStyle/>
                    <a:p>
                      <a:r>
                        <a:rPr lang="en-IN" dirty="0" smtClean="0"/>
                        <a:t>Yamna culture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Ukrainian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Pottery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Transport-animal</a:t>
                      </a:r>
                      <a:r>
                        <a:rPr lang="en-US" baseline="0" dirty="0" smtClean="0"/>
                        <a:t>    cart</a:t>
                      </a:r>
                      <a:endParaRPr lang="en-IN" dirty="0"/>
                    </a:p>
                  </a:txBody>
                  <a:tcPr/>
                </a:tc>
              </a:tr>
              <a:tr h="966205">
                <a:tc>
                  <a:txBody>
                    <a:bodyPr/>
                    <a:lstStyle/>
                    <a:p>
                      <a:r>
                        <a:rPr lang="en-IN" dirty="0" smtClean="0"/>
                        <a:t>Naqada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west bank of the Nile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P</a:t>
                      </a:r>
                      <a:r>
                        <a:rPr lang="en-IN" dirty="0" err="1" smtClean="0"/>
                        <a:t>ainted</a:t>
                      </a:r>
                      <a:r>
                        <a:rPr lang="en-IN" dirty="0" smtClean="0"/>
                        <a:t> pottery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Metalworking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Cylindrical jars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Transport-animal</a:t>
                      </a:r>
                      <a:r>
                        <a:rPr lang="en-US" baseline="0" dirty="0" smtClean="0"/>
                        <a:t>    cart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14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2" y="-24"/>
          <a:ext cx="9144004" cy="7072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1486072">
                <a:tc>
                  <a:txBody>
                    <a:bodyPr/>
                    <a:lstStyle/>
                    <a:p>
                      <a:r>
                        <a:rPr lang="en-US" dirty="0" smtClean="0"/>
                        <a:t>Civilization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Specialties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Target</a:t>
                      </a:r>
                      <a:r>
                        <a:rPr lang="en-US" baseline="0" dirty="0" smtClean="0"/>
                        <a:t> </a:t>
                      </a:r>
                      <a:endParaRPr lang="en-IN" dirty="0" smtClean="0"/>
                    </a:p>
                    <a:p>
                      <a:r>
                        <a:rPr lang="en-US" baseline="0" dirty="0" smtClean="0"/>
                        <a:t> areas</a:t>
                      </a:r>
                    </a:p>
                  </a:txBody>
                  <a:tcPr/>
                </a:tc>
              </a:tr>
              <a:tr h="1691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/>
                        <a:t>Cucuteni-Trypillian culture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Romania-</a:t>
                      </a:r>
                      <a:r>
                        <a:rPr lang="en-US" baseline="0" dirty="0" smtClean="0"/>
                        <a:t> Ukraine- Russia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Salt-works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Ceramics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Weapons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Textiles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Transport-animal</a:t>
                      </a:r>
                      <a:r>
                        <a:rPr lang="en-US" baseline="0" dirty="0" smtClean="0"/>
                        <a:t>    cart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War instruments</a:t>
                      </a:r>
                      <a:endParaRPr lang="en-IN" dirty="0"/>
                    </a:p>
                  </a:txBody>
                  <a:tcPr/>
                </a:tc>
              </a:tr>
              <a:tr h="19198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/>
                        <a:t>Minoan civilization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Warfare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Architecture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Agriculture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Pottery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Water wheel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Transport-animal</a:t>
                      </a:r>
                      <a:r>
                        <a:rPr lang="en-US" baseline="0" dirty="0" smtClean="0"/>
                        <a:t>    cart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War instruments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Pottery wheel</a:t>
                      </a:r>
                      <a:endParaRPr lang="en-IN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</a:tr>
              <a:tr h="1974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/>
                        <a:t>Susa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Architecture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Pottery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 Transport-animal</a:t>
                      </a:r>
                      <a:r>
                        <a:rPr lang="en-US" baseline="0" dirty="0" smtClean="0"/>
                        <a:t>    cart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Pottery wheel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/>
          <a:lstStyle/>
          <a:p>
            <a:pPr lvl="1"/>
            <a:r>
              <a:rPr lang="en-US" dirty="0" smtClean="0"/>
              <a:t>Trade was existent among a few of the above. We 	provide our traders with carts, thus carts are 	introduced in their cultures : Using barter system for 	selling the traders there ,carts by our “Executives”.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Every culture has a specialty.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For example :</a:t>
            </a:r>
            <a:br>
              <a:rPr lang="en-US" dirty="0" smtClean="0"/>
            </a:br>
            <a:r>
              <a:rPr lang="en-US" dirty="0" smtClean="0"/>
              <a:t>		First zoo was opened in </a:t>
            </a:r>
            <a:r>
              <a:rPr lang="en-IN" dirty="0" err="1" smtClean="0"/>
              <a:t>Nekhen</a:t>
            </a:r>
            <a:r>
              <a:rPr lang="en-IN" dirty="0" smtClean="0"/>
              <a:t> (</a:t>
            </a:r>
            <a:r>
              <a:rPr lang="en-IN" dirty="0" err="1" smtClean="0"/>
              <a:t>Hierakonpolis</a:t>
            </a:r>
            <a:r>
              <a:rPr lang="en-IN" dirty="0" smtClean="0"/>
              <a:t>) </a:t>
            </a:r>
            <a:r>
              <a:rPr lang="en-IN" dirty="0" smtClean="0"/>
              <a:t>-  </a:t>
            </a:r>
            <a:r>
              <a:rPr lang="en-IN" dirty="0" smtClean="0"/>
              <a:t>we provide </a:t>
            </a:r>
            <a:r>
              <a:rPr lang="en-IN" b="1" i="1" dirty="0" smtClean="0"/>
              <a:t>rolling</a:t>
            </a:r>
            <a:r>
              <a:rPr lang="en-IN" dirty="0" smtClean="0"/>
              <a:t> gates for them, mobile cages for 	transport of animals.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International cart races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endParaRPr lang="en-IN" dirty="0"/>
          </a:p>
        </p:txBody>
      </p:sp>
      <p:sp>
        <p:nvSpPr>
          <p:cNvPr id="4" name="Flowchart: Connector 3"/>
          <p:cNvSpPr/>
          <p:nvPr/>
        </p:nvSpPr>
        <p:spPr>
          <a:xfrm flipV="1">
            <a:off x="1071538" y="5715016"/>
            <a:ext cx="71438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4389120"/>
          </a:xfrm>
        </p:spPr>
        <p:txBody>
          <a:bodyPr/>
          <a:lstStyle/>
          <a:p>
            <a:r>
              <a:rPr lang="en-US" b="1" dirty="0" smtClean="0"/>
              <a:t>Innovations:</a:t>
            </a:r>
          </a:p>
          <a:p>
            <a:pPr lvl="1"/>
            <a:r>
              <a:rPr lang="en-US" dirty="0" smtClean="0"/>
              <a:t>Invention of </a:t>
            </a:r>
            <a:r>
              <a:rPr lang="en-US" i="1" dirty="0" smtClean="0">
                <a:solidFill>
                  <a:srgbClr val="C00000"/>
                </a:solidFill>
              </a:rPr>
              <a:t>“Water turbines”</a:t>
            </a:r>
            <a:r>
              <a:rPr lang="en-US" dirty="0" smtClean="0"/>
              <a:t> for seed mills</a:t>
            </a:r>
          </a:p>
          <a:p>
            <a:pPr lvl="1"/>
            <a:r>
              <a:rPr lang="en-US" dirty="0" smtClean="0"/>
              <a:t>Invention of axle</a:t>
            </a:r>
          </a:p>
          <a:p>
            <a:pPr lvl="1"/>
            <a:r>
              <a:rPr lang="en-US" dirty="0" smtClean="0"/>
              <a:t>Invention of wind mills for drawing water  especially in deserts</a:t>
            </a: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9218" name="Picture 2" descr="C:\Users\vnKt\thank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7286676" cy="4189280"/>
          </a:xfrm>
          <a:prstGeom prst="rect">
            <a:avLst/>
          </a:prstGeom>
          <a:noFill/>
        </p:spPr>
      </p:pic>
      <p:pic>
        <p:nvPicPr>
          <p:cNvPr id="7" name="Picture 6" descr="C:\Users\vnKt\v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5429264"/>
            <a:ext cx="1000130" cy="11690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Evolution:</a:t>
            </a:r>
            <a:endParaRPr lang="en-IN" dirty="0"/>
          </a:p>
        </p:txBody>
      </p:sp>
      <p:pic>
        <p:nvPicPr>
          <p:cNvPr id="1026" name="Picture 2" descr="C:\Users\vnKt\man_alo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28596" y="2428868"/>
            <a:ext cx="1784962" cy="251217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  <p:pic>
        <p:nvPicPr>
          <p:cNvPr id="1030" name="Picture 6" descr="C:\Users\vnKt\new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5533402" y="2428868"/>
            <a:ext cx="3610598" cy="2571410"/>
          </a:xfrm>
          <a:prstGeom prst="rect">
            <a:avLst/>
          </a:prstGeom>
          <a:noFill/>
        </p:spPr>
      </p:pic>
      <p:pic>
        <p:nvPicPr>
          <p:cNvPr id="1031" name="Picture 7" descr="C:\Users\vnKt\new_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2285984" y="2571744"/>
            <a:ext cx="3115718" cy="2466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Objectives :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Action-Plan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8838"/>
            <a:ext cx="8229600" cy="4389120"/>
          </a:xfrm>
        </p:spPr>
        <p:txBody>
          <a:bodyPr/>
          <a:lstStyle/>
          <a:p>
            <a:r>
              <a:rPr lang="en-US" dirty="0" smtClean="0"/>
              <a:t>Teach the people how to use the wheel and where to.</a:t>
            </a:r>
          </a:p>
          <a:p>
            <a:r>
              <a:rPr lang="en-US" dirty="0" smtClean="0"/>
              <a:t>Increasing the Internal-demand. </a:t>
            </a:r>
          </a:p>
          <a:p>
            <a:r>
              <a:rPr lang="en-US" dirty="0" smtClean="0"/>
              <a:t>Popularizing in other cultures.</a:t>
            </a:r>
          </a:p>
          <a:p>
            <a:r>
              <a:rPr lang="en-US" dirty="0" smtClean="0"/>
              <a:t>Sustaining interest in the product by “”Innovations” (Yesterday was Steve Jobs </a:t>
            </a:r>
            <a:r>
              <a:rPr lang="en-US" dirty="0" err="1" smtClean="0"/>
              <a:t>B’day</a:t>
            </a:r>
            <a:r>
              <a:rPr lang="en-US" dirty="0" smtClean="0"/>
              <a:t>).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Methodologies :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“How” part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389120"/>
          </a:xfrm>
        </p:spPr>
        <p:txBody>
          <a:bodyPr/>
          <a:lstStyle/>
          <a:p>
            <a:r>
              <a:rPr lang="en-US" b="1" dirty="0" smtClean="0"/>
              <a:t>To teach people how to use and where to use 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All</a:t>
            </a:r>
            <a:r>
              <a:rPr lang="en-US" dirty="0" smtClean="0"/>
              <a:t> : </a:t>
            </a:r>
            <a:r>
              <a:rPr lang="en-US" i="1" dirty="0" smtClean="0"/>
              <a:t>De-Alienate “Wheel”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Ferrying</a:t>
            </a:r>
            <a:r>
              <a:rPr lang="en-US" dirty="0" smtClean="0"/>
              <a:t> </a:t>
            </a:r>
            <a:r>
              <a:rPr lang="en-US" dirty="0" smtClean="0"/>
              <a:t>: Carrying heavy goods like seeds etc.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Farmers</a:t>
            </a:r>
            <a:r>
              <a:rPr lang="en-US" dirty="0" smtClean="0"/>
              <a:t> : Fetching water from streams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Potters</a:t>
            </a:r>
            <a:r>
              <a:rPr lang="en-US" dirty="0" smtClean="0"/>
              <a:t> : Usage in making strong pottery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Mills : </a:t>
            </a:r>
            <a:r>
              <a:rPr lang="en-US" dirty="0" smtClean="0"/>
              <a:t>Grinding grains , Flour, Seed - oil </a:t>
            </a:r>
            <a:r>
              <a:rPr lang="en-US" dirty="0" smtClean="0"/>
              <a:t>etc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Introduction of pulley for wells</a:t>
            </a:r>
            <a:endParaRPr lang="en-US" dirty="0" smtClean="0">
              <a:solidFill>
                <a:srgbClr val="C00000"/>
              </a:solidFill>
            </a:endParaRPr>
          </a:p>
          <a:p>
            <a:pPr marL="850392" lvl="1" indent="-457200">
              <a:buFont typeface="+mj-lt"/>
              <a:buAutoNum type="arabicPeriod"/>
            </a:pP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The Wheel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6" name="Picture 2" descr="J:\wheel\MESO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928670"/>
            <a:ext cx="7286676" cy="55435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968706"/>
            <a:ext cx="8229600" cy="4389120"/>
          </a:xfrm>
        </p:spPr>
        <p:txBody>
          <a:bodyPr/>
          <a:lstStyle/>
          <a:p>
            <a:r>
              <a:rPr lang="en-US" b="1" dirty="0" smtClean="0"/>
              <a:t>Increasing the Internal-demand</a:t>
            </a:r>
            <a:r>
              <a:rPr lang="en-US" dirty="0" smtClean="0"/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Giving carts for rent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Toys for kids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i="1" dirty="0" smtClean="0"/>
              <a:t>“</a:t>
            </a:r>
            <a:r>
              <a:rPr lang="en-US" i="1" dirty="0" smtClean="0">
                <a:solidFill>
                  <a:srgbClr val="C00000"/>
                </a:solidFill>
              </a:rPr>
              <a:t>Pubic transport system” using bullocks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Casino  :  Fortune </a:t>
            </a:r>
            <a:r>
              <a:rPr lang="en-US" dirty="0" smtClean="0"/>
              <a:t>wheels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endParaRPr lang="en-US" i="1" dirty="0" smtClean="0">
              <a:solidFill>
                <a:srgbClr val="C00000"/>
              </a:solidFill>
            </a:endParaRPr>
          </a:p>
          <a:p>
            <a:pPr marL="850392" lvl="1" indent="-457200">
              <a:buFont typeface="+mj-lt"/>
              <a:buAutoNum type="arabicPeriod"/>
            </a:pPr>
            <a:endParaRPr lang="en-IN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2506-352B-4EBA-813A-0FC263EC2723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The Wheel</a:t>
            </a:r>
            <a:endParaRPr lang="en-IN"/>
          </a:p>
        </p:txBody>
      </p:sp>
      <p:pic>
        <p:nvPicPr>
          <p:cNvPr id="2051" name="Picture 3" descr="J:\wheel\300px-Little_horse_on_wheels_(Ancient_greek_child's_Toy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214422"/>
            <a:ext cx="2286016" cy="2209815"/>
          </a:xfrm>
          <a:prstGeom prst="rect">
            <a:avLst/>
          </a:prstGeom>
          <a:noFill/>
        </p:spPr>
      </p:pic>
      <p:pic>
        <p:nvPicPr>
          <p:cNvPr id="9" name="Picture 3" descr="J:\wheel\Ancient-Whee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571876"/>
            <a:ext cx="2075294" cy="1857388"/>
          </a:xfrm>
          <a:prstGeom prst="rect">
            <a:avLst/>
          </a:prstGeom>
          <a:noFill/>
        </p:spPr>
      </p:pic>
      <p:pic>
        <p:nvPicPr>
          <p:cNvPr id="2053" name="Picture 5" descr="J:\wheel\wheel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357298"/>
            <a:ext cx="2669525" cy="200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276</TotalTime>
  <Words>467</Words>
  <Application>Microsoft Office PowerPoint</Application>
  <PresentationFormat>On-screen Show (4:3)</PresentationFormat>
  <Paragraphs>156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Slide 1</vt:lpstr>
      <vt:lpstr>Evolution:</vt:lpstr>
      <vt:lpstr>Our Objectives :</vt:lpstr>
      <vt:lpstr>Slide 4</vt:lpstr>
      <vt:lpstr>Methodologies :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vnKt</dc:creator>
  <cp:lastModifiedBy>vnKt</cp:lastModifiedBy>
  <cp:revision>137</cp:revision>
  <dcterms:created xsi:type="dcterms:W3CDTF">2011-02-24T12:55:57Z</dcterms:created>
  <dcterms:modified xsi:type="dcterms:W3CDTF">2011-02-24T17:49:00Z</dcterms:modified>
</cp:coreProperties>
</file>