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.v.lv\Downloads\Employe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DISTRIBUTION</a:t>
            </a:r>
            <a:r>
              <a:rPr lang="en-IN" baseline="0"/>
              <a:t> OF ETHNICITY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1'!$E$2:$E$5</c:f>
              <c:strCache>
                <c:ptCount val="4"/>
                <c:pt idx="0">
                  <c:v>Black</c:v>
                </c:pt>
                <c:pt idx="1">
                  <c:v>Asian</c:v>
                </c:pt>
                <c:pt idx="2">
                  <c:v>Caucasian</c:v>
                </c:pt>
                <c:pt idx="3">
                  <c:v>Latino</c:v>
                </c:pt>
              </c:strCache>
            </c:strRef>
          </c:cat>
          <c:val>
            <c:numRef>
              <c:f>'Question 1'!$F$2:$F$5</c:f>
              <c:numCache>
                <c:formatCode>General</c:formatCode>
                <c:ptCount val="4"/>
                <c:pt idx="0">
                  <c:v>74</c:v>
                </c:pt>
                <c:pt idx="1">
                  <c:v>404</c:v>
                </c:pt>
                <c:pt idx="2">
                  <c:v>271</c:v>
                </c:pt>
                <c:pt idx="3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A-4269-9E7B-BD57E3975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95008"/>
        <c:axId val="16197888"/>
      </c:barChart>
      <c:catAx>
        <c:axId val="1619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7888"/>
        <c:crosses val="autoZero"/>
        <c:auto val="1"/>
        <c:lblAlgn val="ctr"/>
        <c:lblOffset val="100"/>
        <c:noMultiLvlLbl val="0"/>
      </c:catAx>
      <c:valAx>
        <c:axId val="1619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</a:t>
            </a:r>
            <a:r>
              <a:rPr lang="en-IN" baseline="0"/>
              <a:t>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1'!$A$1:$A$2</c:f>
              <c:strCache>
                <c:ptCount val="2"/>
                <c:pt idx="0">
                  <c:v>Male </c:v>
                </c:pt>
                <c:pt idx="1">
                  <c:v>Female</c:v>
                </c:pt>
              </c:strCache>
            </c:strRef>
          </c:cat>
          <c:val>
            <c:numRef>
              <c:f>'Question 1'!$B$1:$B$2</c:f>
              <c:numCache>
                <c:formatCode>General</c:formatCode>
                <c:ptCount val="2"/>
                <c:pt idx="0">
                  <c:v>482</c:v>
                </c:pt>
                <c:pt idx="1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89D-AD86-A2739C458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95488"/>
        <c:axId val="16192608"/>
      </c:barChart>
      <c:catAx>
        <c:axId val="1619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2608"/>
        <c:crosses val="autoZero"/>
        <c:auto val="1"/>
        <c:lblAlgn val="ctr"/>
        <c:lblOffset val="100"/>
        <c:noMultiLvlLbl val="0"/>
      </c:catAx>
      <c:valAx>
        <c:axId val="1619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</a:t>
            </a:r>
            <a:r>
              <a:rPr lang="en-IN" baseline="0"/>
              <a:t> OF GENDER AND ETHNICITY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'Question 1'!$H$2:$I$9</c:f>
              <c:multiLvlStrCache>
                <c:ptCount val="8"/>
                <c:lvl>
                  <c:pt idx="0">
                    <c:v>Black</c:v>
                  </c:pt>
                  <c:pt idx="1">
                    <c:v>Asian</c:v>
                  </c:pt>
                  <c:pt idx="2">
                    <c:v>Caucasian</c:v>
                  </c:pt>
                  <c:pt idx="3">
                    <c:v>Black</c:v>
                  </c:pt>
                  <c:pt idx="4">
                    <c:v>Caucasian</c:v>
                  </c:pt>
                  <c:pt idx="5">
                    <c:v>Asian</c:v>
                  </c:pt>
                  <c:pt idx="6">
                    <c:v>Latino</c:v>
                  </c:pt>
                  <c:pt idx="7">
                    <c:v>Latino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</c:lvl>
              </c:multiLvlStrCache>
            </c:multiLvlStrRef>
          </c:cat>
          <c:val>
            <c:numRef>
              <c:f>'Question 1'!$J$2:$J$9</c:f>
              <c:numCache>
                <c:formatCode>General</c:formatCode>
                <c:ptCount val="8"/>
                <c:pt idx="0">
                  <c:v>37</c:v>
                </c:pt>
                <c:pt idx="1">
                  <c:v>197</c:v>
                </c:pt>
                <c:pt idx="2">
                  <c:v>140</c:v>
                </c:pt>
                <c:pt idx="3">
                  <c:v>37</c:v>
                </c:pt>
                <c:pt idx="4">
                  <c:v>131</c:v>
                </c:pt>
                <c:pt idx="5">
                  <c:v>207</c:v>
                </c:pt>
                <c:pt idx="6">
                  <c:v>134</c:v>
                </c:pt>
                <c:pt idx="7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A-4D3B-A627-3A2D4C14A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96448"/>
        <c:axId val="16201248"/>
      </c:barChart>
      <c:catAx>
        <c:axId val="161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1248"/>
        <c:crosses val="autoZero"/>
        <c:auto val="1"/>
        <c:lblAlgn val="ctr"/>
        <c:lblOffset val="100"/>
        <c:noMultiLvlLbl val="0"/>
      </c:catAx>
      <c:valAx>
        <c:axId val="1620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</a:t>
            </a:r>
            <a:r>
              <a:rPr lang="en-IN" baseline="0"/>
              <a:t> Salaries of Various departments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3'!$A$2:$A$8</c:f>
              <c:strCache>
                <c:ptCount val="7"/>
                <c:pt idx="0">
                  <c:v>IT</c:v>
                </c:pt>
                <c:pt idx="1">
                  <c:v>Marketing</c:v>
                </c:pt>
                <c:pt idx="2">
                  <c:v>Finance</c:v>
                </c:pt>
                <c:pt idx="3">
                  <c:v>Sales</c:v>
                </c:pt>
                <c:pt idx="4">
                  <c:v>Accounting</c:v>
                </c:pt>
                <c:pt idx="5">
                  <c:v>Human Resources</c:v>
                </c:pt>
                <c:pt idx="6">
                  <c:v>Engineering</c:v>
                </c:pt>
              </c:strCache>
            </c:strRef>
          </c:cat>
          <c:val>
            <c:numRef>
              <c:f>'Question 3'!$B$2:$B$8</c:f>
              <c:numCache>
                <c:formatCode>General</c:formatCode>
                <c:ptCount val="7"/>
                <c:pt idx="0">
                  <c:v>97790.452282157683</c:v>
                </c:pt>
                <c:pt idx="1">
                  <c:v>129663.03333333334</c:v>
                </c:pt>
                <c:pt idx="2">
                  <c:v>122802.89166666666</c:v>
                </c:pt>
                <c:pt idx="3">
                  <c:v>111049.85714285714</c:v>
                </c:pt>
                <c:pt idx="4">
                  <c:v>123146.94791666667</c:v>
                </c:pt>
                <c:pt idx="5">
                  <c:v>118058.44</c:v>
                </c:pt>
                <c:pt idx="6">
                  <c:v>109035.20886075949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3-46D9-8614-AAFF067A9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4528"/>
        <c:axId val="9475488"/>
      </c:barChart>
      <c:catAx>
        <c:axId val="947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5488"/>
        <c:crosses val="autoZero"/>
        <c:auto val="1"/>
        <c:lblAlgn val="ctr"/>
        <c:lblOffset val="100"/>
        <c:noMultiLvlLbl val="0"/>
      </c:catAx>
      <c:valAx>
        <c:axId val="94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Employees</a:t>
            </a:r>
            <a:r>
              <a:rPr lang="en-IN" baseline="0"/>
              <a:t> from different countries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'Question 4'!$A$2:$A$4</c:f>
              <c:strCache>
                <c:ptCount val="3"/>
                <c:pt idx="0">
                  <c:v>United States</c:v>
                </c:pt>
                <c:pt idx="1">
                  <c:v>China</c:v>
                </c:pt>
                <c:pt idx="2">
                  <c:v>Brazil</c:v>
                </c:pt>
              </c:strCache>
            </c:strRef>
          </c:cat>
          <c:val>
            <c:numRef>
              <c:f>'Question 4'!$B$2:$B$4</c:f>
              <c:numCache>
                <c:formatCode>General</c:formatCode>
                <c:ptCount val="3"/>
                <c:pt idx="0">
                  <c:v>643</c:v>
                </c:pt>
                <c:pt idx="1">
                  <c:v>218</c:v>
                </c:pt>
                <c:pt idx="2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8-46E0-99DD-98C3DC6EA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435872"/>
        <c:axId val="365437312"/>
      </c:barChart>
      <c:catAx>
        <c:axId val="3654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37312"/>
        <c:crosses val="autoZero"/>
        <c:auto val="1"/>
        <c:lblAlgn val="ctr"/>
        <c:lblOffset val="100"/>
        <c:noMultiLvlLbl val="0"/>
      </c:catAx>
      <c:valAx>
        <c:axId val="36543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3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Data.xlsx]Sheet9!PivotTable5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Sheet9!$A$4:$A$38</c:f>
              <c:strCache>
                <c:ptCount val="34"/>
                <c:pt idx="0">
                  <c:v>Account Representative</c:v>
                </c:pt>
                <c:pt idx="1">
                  <c:v>Analyst</c:v>
                </c:pt>
                <c:pt idx="2">
                  <c:v>Analyst II</c:v>
                </c:pt>
                <c:pt idx="3">
                  <c:v>Automation Engineer</c:v>
                </c:pt>
                <c:pt idx="4">
                  <c:v>Business Partner</c:v>
                </c:pt>
                <c:pt idx="5">
                  <c:v>Cloud Infrastructure Architect</c:v>
                </c:pt>
                <c:pt idx="6">
                  <c:v>Computer Systems Manager</c:v>
                </c:pt>
                <c:pt idx="7">
                  <c:v>Controls Engineer</c:v>
                </c:pt>
                <c:pt idx="8">
                  <c:v>Development Engineer</c:v>
                </c:pt>
                <c:pt idx="9">
                  <c:v>Director</c:v>
                </c:pt>
                <c:pt idx="10">
                  <c:v>Engineering Manager</c:v>
                </c:pt>
                <c:pt idx="11">
                  <c:v>Enterprise Architect</c:v>
                </c:pt>
                <c:pt idx="12">
                  <c:v>Field Engineer</c:v>
                </c:pt>
                <c:pt idx="13">
                  <c:v>HRIS Analyst</c:v>
                </c:pt>
                <c:pt idx="14">
                  <c:v>IT Coordinator</c:v>
                </c:pt>
                <c:pt idx="15">
                  <c:v>IT Systems Architect</c:v>
                </c:pt>
                <c:pt idx="16">
                  <c:v>Manager</c:v>
                </c:pt>
                <c:pt idx="17">
                  <c:v>Network Administrator</c:v>
                </c:pt>
                <c:pt idx="18">
                  <c:v>Network Architect</c:v>
                </c:pt>
                <c:pt idx="19">
                  <c:v>Network Engineer</c:v>
                </c:pt>
                <c:pt idx="20">
                  <c:v>Operations Engineer</c:v>
                </c:pt>
                <c:pt idx="21">
                  <c:v>Quality Engineer</c:v>
                </c:pt>
                <c:pt idx="22">
                  <c:v>Service Desk Analyst</c:v>
                </c:pt>
                <c:pt idx="23">
                  <c:v>Solutions Architect</c:v>
                </c:pt>
                <c:pt idx="24">
                  <c:v>Sr. Account Representative</c:v>
                </c:pt>
                <c:pt idx="25">
                  <c:v>Sr. Analyst</c:v>
                </c:pt>
                <c:pt idx="26">
                  <c:v>Sr. Business Partner</c:v>
                </c:pt>
                <c:pt idx="27">
                  <c:v>Sr. Manger</c:v>
                </c:pt>
                <c:pt idx="28">
                  <c:v>System Administrator </c:v>
                </c:pt>
                <c:pt idx="29">
                  <c:v>Systems Analyst</c:v>
                </c:pt>
                <c:pt idx="30">
                  <c:v>Technical Architect</c:v>
                </c:pt>
                <c:pt idx="31">
                  <c:v>Test Engineer</c:v>
                </c:pt>
                <c:pt idx="32">
                  <c:v>Vice President</c:v>
                </c:pt>
                <c:pt idx="33">
                  <c:v>(blank)</c:v>
                </c:pt>
              </c:strCache>
            </c:strRef>
          </c:cat>
          <c:val>
            <c:numRef>
              <c:f>Sheet9!$B$4:$B$38</c:f>
              <c:numCache>
                <c:formatCode>General</c:formatCode>
                <c:ptCount val="34"/>
                <c:pt idx="0">
                  <c:v>21</c:v>
                </c:pt>
                <c:pt idx="1">
                  <c:v>51</c:v>
                </c:pt>
                <c:pt idx="2">
                  <c:v>53</c:v>
                </c:pt>
                <c:pt idx="3">
                  <c:v>7</c:v>
                </c:pt>
                <c:pt idx="4">
                  <c:v>19</c:v>
                </c:pt>
                <c:pt idx="5">
                  <c:v>15</c:v>
                </c:pt>
                <c:pt idx="6">
                  <c:v>21</c:v>
                </c:pt>
                <c:pt idx="7">
                  <c:v>15</c:v>
                </c:pt>
                <c:pt idx="8">
                  <c:v>19</c:v>
                </c:pt>
                <c:pt idx="9">
                  <c:v>121</c:v>
                </c:pt>
                <c:pt idx="10">
                  <c:v>20</c:v>
                </c:pt>
                <c:pt idx="11">
                  <c:v>18</c:v>
                </c:pt>
                <c:pt idx="12">
                  <c:v>21</c:v>
                </c:pt>
                <c:pt idx="13">
                  <c:v>16</c:v>
                </c:pt>
                <c:pt idx="14">
                  <c:v>11</c:v>
                </c:pt>
                <c:pt idx="15">
                  <c:v>12</c:v>
                </c:pt>
                <c:pt idx="16">
                  <c:v>98</c:v>
                </c:pt>
                <c:pt idx="17">
                  <c:v>10</c:v>
                </c:pt>
                <c:pt idx="18">
                  <c:v>18</c:v>
                </c:pt>
                <c:pt idx="19">
                  <c:v>7</c:v>
                </c:pt>
                <c:pt idx="20">
                  <c:v>12</c:v>
                </c:pt>
                <c:pt idx="21">
                  <c:v>20</c:v>
                </c:pt>
                <c:pt idx="22">
                  <c:v>10</c:v>
                </c:pt>
                <c:pt idx="23">
                  <c:v>15</c:v>
                </c:pt>
                <c:pt idx="24">
                  <c:v>9</c:v>
                </c:pt>
                <c:pt idx="25">
                  <c:v>70</c:v>
                </c:pt>
                <c:pt idx="26">
                  <c:v>17</c:v>
                </c:pt>
                <c:pt idx="27">
                  <c:v>110</c:v>
                </c:pt>
                <c:pt idx="28">
                  <c:v>15</c:v>
                </c:pt>
                <c:pt idx="29">
                  <c:v>15</c:v>
                </c:pt>
                <c:pt idx="30">
                  <c:v>17</c:v>
                </c:pt>
                <c:pt idx="31">
                  <c:v>12</c:v>
                </c:pt>
                <c:pt idx="3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E-410A-9C26-B40483763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414992"/>
        <c:axId val="284426512"/>
      </c:barChart>
      <c:catAx>
        <c:axId val="28441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26512"/>
        <c:crosses val="autoZero"/>
        <c:auto val="1"/>
        <c:lblAlgn val="ctr"/>
        <c:lblOffset val="100"/>
        <c:noMultiLvlLbl val="0"/>
      </c:catAx>
      <c:valAx>
        <c:axId val="28442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1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Data.xlsx]Sheet11!PivotTable6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Sheet11!$A$4:$A$12</c:f>
              <c:strCache>
                <c:ptCount val="8"/>
                <c:pt idx="0">
                  <c:v>Accounting</c:v>
                </c:pt>
                <c:pt idx="1">
                  <c:v>Engineering</c:v>
                </c:pt>
                <c:pt idx="2">
                  <c:v>Finance</c:v>
                </c:pt>
                <c:pt idx="3">
                  <c:v>Human Resources</c:v>
                </c:pt>
                <c:pt idx="4">
                  <c:v>IT</c:v>
                </c:pt>
                <c:pt idx="5">
                  <c:v>Marketing</c:v>
                </c:pt>
                <c:pt idx="6">
                  <c:v>Sales</c:v>
                </c:pt>
                <c:pt idx="7">
                  <c:v>(blank)</c:v>
                </c:pt>
              </c:strCache>
            </c:strRef>
          </c:cat>
          <c:val>
            <c:numRef>
              <c:f>Sheet11!$B$4:$B$12</c:f>
              <c:numCache>
                <c:formatCode>General</c:formatCode>
                <c:ptCount val="8"/>
                <c:pt idx="0">
                  <c:v>96</c:v>
                </c:pt>
                <c:pt idx="1">
                  <c:v>158</c:v>
                </c:pt>
                <c:pt idx="2">
                  <c:v>120</c:v>
                </c:pt>
                <c:pt idx="3">
                  <c:v>125</c:v>
                </c:pt>
                <c:pt idx="4">
                  <c:v>241</c:v>
                </c:pt>
                <c:pt idx="5">
                  <c:v>120</c:v>
                </c:pt>
                <c:pt idx="6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6-46A5-A6F6-F1F48A91B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506400"/>
        <c:axId val="361502080"/>
      </c:barChart>
      <c:catAx>
        <c:axId val="3615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502080"/>
        <c:crosses val="autoZero"/>
        <c:auto val="1"/>
        <c:lblAlgn val="ctr"/>
        <c:lblOffset val="100"/>
        <c:noMultiLvlLbl val="0"/>
      </c:catAx>
      <c:valAx>
        <c:axId val="3615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50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A82-1B72-8C49-7F90-E7E48EC4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81E6-0BF8-BEBC-3700-210C84A5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38DC-A5BC-0CA2-F738-895FF252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4EF0-E851-D258-02D4-66ED6A4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F656-79AD-DF7B-5A78-1F6CF6B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5CF3-EA7E-E49F-A0AD-37D29D9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CC964-2E9A-4855-A654-27E4121D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3E9A-D553-2CE1-F361-5B1BD54B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6CC2-2112-285C-E460-2A52722F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1E72-BB38-6EC6-68CD-4C2B2E75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0E75C-8F8E-9848-A2BE-4C406E62B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79CF2-149C-66A1-BAD6-01B7BED1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31A9-B3FA-9F05-8247-C643F56B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5475-AD1B-58C9-13AA-FA9054DB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EAE3-440B-586E-645A-220448D6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4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65BA-A6B6-A081-68E6-C9F8445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EB17-1956-7E13-27D3-1AB253BE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C485-2600-AAFA-436F-276658E7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E410-669C-302E-1A5F-0B1B347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36D5-EC8B-0ED2-81D6-39A095F8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97AF-2A0A-0DA3-350E-DC79E40D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3654-19C8-1FA7-4C1D-E0CC55E2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8ECF-C91D-25A1-5150-CB3DCAC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8DB2-1490-01D3-DCA7-F3307FB3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8627-0BCA-D78F-2549-FE1B4EE6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28-0594-BBDD-CEDF-02CD4C3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C338-F8E2-DFA3-563F-F7C584E7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1AC47-3CE2-A2B6-65BA-F9880D145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01A7-A1E9-211C-B598-56DD992F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4A93-05C0-3C6C-9CFD-ED7864A4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38F9-4479-DFF4-0509-E6854081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3268-ED03-1A6F-5C05-D412A010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F763C-0825-446D-3552-8FCC87AA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1E85-EDBD-64D2-6CF1-B5FCCDE8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09EA8-8DFD-7297-44BF-313837F2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E643-9904-BCFC-1483-82665F9E8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B194B-AE65-3C3F-7653-31C6B4A7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BAA12-6580-9096-26F9-A65B2A8C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957FD-E597-FF28-D604-5A8A0697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7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A05C-5FFB-F878-8104-AD1AED24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4280-56E3-8882-8170-B7BC8402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A9BCD-554B-3E11-556B-316E3673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D1E8-131E-EBCD-4791-039A7F74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3C2F3-5BA8-AF4F-3FD4-175E7F0A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9ECC-AA7B-C436-0352-78AAF3C3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B0F04-131F-02B7-C5C9-A6744BF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FA7-9557-2DD5-D7E2-FB208586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5654-E102-6F3E-2ECB-F4723B7E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07DE3-F5E1-5DE1-1409-BA5DEC6B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38C6A-6D79-C8C7-D813-1FE8FB07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D3127-BE4C-DFAA-6B1A-D1995DA1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B593-7184-EAA5-E478-44EBDEB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B87D-4D11-BAD0-10A5-15AD0BBB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99C40-26DD-5441-2FB6-80E9538AA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CE560-80A5-63C4-620E-EE506ACB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EA27-4011-A2F8-1296-998384E7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71CE-41DE-02C8-429E-0647CAFF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1CE4-BE84-EF8B-88C1-21460453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2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70AF1-0C1E-4B53-BD0D-7AD8776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4A109-3EAD-E8ED-DFD7-816D6B49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2E49-554B-B924-EBE4-BDD8C93F5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CB7AD-AF74-4B11-8DB7-3B722A43701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EBBE-5BA7-A5A3-F702-14E1721C0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A7A0-BEA5-DF8C-B663-8AEDFD3D9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2C4BE-F660-4907-B5FE-F6B47E01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1F28-EDD4-2370-234A-6516BE1FB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EA1E8-6582-7EFD-D755-CC271C65C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 VIKASH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6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DE3-2243-88DA-EB03-B1BA1212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E9822-74AA-A58A-96EE-7B0EE004F95A}"/>
              </a:ext>
            </a:extLst>
          </p:cNvPr>
          <p:cNvSpPr txBox="1"/>
          <p:nvPr/>
        </p:nvSpPr>
        <p:spPr>
          <a:xfrm>
            <a:off x="1611086" y="2013857"/>
            <a:ext cx="801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analyzing the above data we could see that the reasons could be that the employee could have landed a higher role (jump in the career) or due to not getting a satisfactory bonus.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58D6A-EA60-A603-2023-6CBDE01B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09" y="3351361"/>
            <a:ext cx="3530781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216-7198-60D5-21B9-7AD8083D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9: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19F75D-27BA-F40B-DD89-78E1C67B9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8124"/>
              </p:ext>
            </p:extLst>
          </p:nvPr>
        </p:nvGraphicFramePr>
        <p:xfrm>
          <a:off x="64008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03FE31-B6FD-0906-38FD-6D8A0236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61" y="2002469"/>
            <a:ext cx="2324219" cy="187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6FD83-3982-886C-B882-3D3C31E34D80}"/>
              </a:ext>
            </a:extLst>
          </p:cNvPr>
          <p:cNvSpPr txBox="1"/>
          <p:nvPr/>
        </p:nvSpPr>
        <p:spPr>
          <a:xfrm>
            <a:off x="2383971" y="4746171"/>
            <a:ext cx="79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table we could see that IT department has the most ethnicity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82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8AF8-C5EB-5E52-DAC4-DB1B0D6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393B-DA40-FECC-790F-51A3ED1B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D5178-EA0F-79CB-9ACC-FC68860F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3" y="2822802"/>
            <a:ext cx="10878973" cy="300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A0FAB-3104-1639-DDF8-18875679F409}"/>
              </a:ext>
            </a:extLst>
          </p:cNvPr>
          <p:cNvSpPr txBox="1"/>
          <p:nvPr/>
        </p:nvSpPr>
        <p:spPr>
          <a:xfrm>
            <a:off x="1589314" y="1690688"/>
            <a:ext cx="93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EMPLOYEES BASED ON GENDER AND ETHNICITY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7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38CD69-D1B4-0E79-8224-1A748EC7F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45850"/>
              </p:ext>
            </p:extLst>
          </p:nvPr>
        </p:nvGraphicFramePr>
        <p:xfrm>
          <a:off x="928233" y="710746"/>
          <a:ext cx="3521075" cy="167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89FA5B-BF84-4791-B001-76D2934B5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557274"/>
              </p:ext>
            </p:extLst>
          </p:nvPr>
        </p:nvGraphicFramePr>
        <p:xfrm>
          <a:off x="5754687" y="710746"/>
          <a:ext cx="3730625" cy="170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17900C-1D5D-89C0-1907-D1555B792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557276"/>
              </p:ext>
            </p:extLst>
          </p:nvPr>
        </p:nvGraphicFramePr>
        <p:xfrm>
          <a:off x="3886199" y="3163660"/>
          <a:ext cx="3962401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580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F3F-1C50-CC69-C93C-F56A981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graphs on the above slide we could infer that the Asians of Female gender have the highest percentage 20.7%.</a:t>
            </a:r>
          </a:p>
          <a:p>
            <a:r>
              <a:rPr lang="en-US" dirty="0"/>
              <a:t>With reference to gender, females are comparatively higher to males by 3.6%</a:t>
            </a:r>
          </a:p>
          <a:p>
            <a:r>
              <a:rPr lang="en-US" dirty="0"/>
              <a:t>When considering a combination of these two we could see that black females and males are the minorities of this following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C84A-D3C1-CE38-9376-1EF9B66CCF7B}"/>
              </a:ext>
            </a:extLst>
          </p:cNvPr>
          <p:cNvSpPr txBox="1"/>
          <p:nvPr/>
        </p:nvSpPr>
        <p:spPr>
          <a:xfrm>
            <a:off x="838200" y="293914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INSIGHTS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1972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FFBD-0C03-756E-5C8C-F0A16F1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F08FB-2401-A440-7B8E-C96DE43B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025"/>
            <a:ext cx="3450379" cy="254503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24C6AE-2298-4A01-48AB-F8A375756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623780"/>
              </p:ext>
            </p:extLst>
          </p:nvPr>
        </p:nvGraphicFramePr>
        <p:xfrm>
          <a:off x="5617423" y="17319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104C7D-09C1-E223-1EE1-58C73039B7D3}"/>
              </a:ext>
            </a:extLst>
          </p:cNvPr>
          <p:cNvSpPr txBox="1"/>
          <p:nvPr/>
        </p:nvSpPr>
        <p:spPr>
          <a:xfrm>
            <a:off x="1317171" y="4789714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r>
              <a:rPr lang="en-US" dirty="0"/>
              <a:t>From the above graph we could see that there is not any significant differences in the salaries earned by the various departments.</a:t>
            </a:r>
          </a:p>
          <a:p>
            <a:r>
              <a:rPr lang="en-US" dirty="0"/>
              <a:t>However, we could see that the marketing department has the highest average salary, and the IT department has the least average salary.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2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528A-B2B1-C0FD-AD2D-EF817A66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0FF8C-5A68-FB11-DBF9-0644F943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17" y="1690688"/>
            <a:ext cx="2831249" cy="156938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FFF676-43A7-9479-944B-4258C347C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06038"/>
              </p:ext>
            </p:extLst>
          </p:nvPr>
        </p:nvGraphicFramePr>
        <p:xfrm>
          <a:off x="5758542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0252CA-205F-9390-2B9D-12F322DC5469}"/>
              </a:ext>
            </a:extLst>
          </p:cNvPr>
          <p:cNvSpPr txBox="1"/>
          <p:nvPr/>
        </p:nvSpPr>
        <p:spPr>
          <a:xfrm>
            <a:off x="2035629" y="4800600"/>
            <a:ext cx="846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information we could see that most of the employees are from the United States(64.3%).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6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A799-03AA-6EAC-032C-05D6942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A5890-7F50-A327-56A2-C33E7746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9" y="1799730"/>
            <a:ext cx="2722606" cy="2489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88118-C418-2962-3945-EAD745C4C32A}"/>
              </a:ext>
            </a:extLst>
          </p:cNvPr>
          <p:cNvSpPr txBox="1"/>
          <p:nvPr/>
        </p:nvSpPr>
        <p:spPr>
          <a:xfrm>
            <a:off x="4942115" y="2464098"/>
            <a:ext cx="5464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endParaRPr lang="en-US" dirty="0"/>
          </a:p>
          <a:p>
            <a:r>
              <a:rPr lang="en-US" dirty="0"/>
              <a:t>From the above table we could see that the most common age group is employees in the age bracket of 40-49.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51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44EA-7134-C17E-B054-25A5E3F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BB30D-E342-BAA6-A1E1-60B7A52F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08" y="2247839"/>
            <a:ext cx="3848298" cy="236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59944-C667-950B-2084-AACF42076CD8}"/>
              </a:ext>
            </a:extLst>
          </p:cNvPr>
          <p:cNvSpPr txBox="1"/>
          <p:nvPr/>
        </p:nvSpPr>
        <p:spPr>
          <a:xfrm>
            <a:off x="4942115" y="2464098"/>
            <a:ext cx="546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endParaRPr lang="en-US" dirty="0"/>
          </a:p>
          <a:p>
            <a:r>
              <a:rPr lang="en-US" dirty="0"/>
              <a:t>From the above table we could see that the average bonus percentage of employees to be 8.866%.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DA62-BCD8-66D3-8DCC-0C3253DF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7: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079DE-D798-E284-17FE-ED117A925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948883"/>
              </p:ext>
            </p:extLst>
          </p:nvPr>
        </p:nvGraphicFramePr>
        <p:xfrm>
          <a:off x="5965372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AA0CED-C879-D68C-2FB1-568C1DD6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70" y="1566100"/>
            <a:ext cx="2940201" cy="3181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8A534-DE37-A7B4-6AA6-944C23BED08D}"/>
              </a:ext>
            </a:extLst>
          </p:cNvPr>
          <p:cNvSpPr txBox="1"/>
          <p:nvPr/>
        </p:nvSpPr>
        <p:spPr>
          <a:xfrm>
            <a:off x="2688771" y="529045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table we could see that the most number of occurrences is by director.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9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INTERNAL ASSESSMENT</vt:lpstr>
      <vt:lpstr>Question 1</vt:lpstr>
      <vt:lpstr>PowerPoint Presentation</vt:lpstr>
      <vt:lpstr>PowerPoint Presentation</vt:lpstr>
      <vt:lpstr>Question 3:</vt:lpstr>
      <vt:lpstr>Question 4:</vt:lpstr>
      <vt:lpstr>Question 5:</vt:lpstr>
      <vt:lpstr>Question 6:</vt:lpstr>
      <vt:lpstr>Question 7:</vt:lpstr>
      <vt:lpstr>Question 8:</vt:lpstr>
      <vt:lpstr>Question 9:</vt:lpstr>
      <vt:lpstr>Question 10: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</dc:title>
  <dc:creator>Venkat Vikash</dc:creator>
  <cp:lastModifiedBy>Venkat Vikash</cp:lastModifiedBy>
  <cp:revision>2</cp:revision>
  <dcterms:created xsi:type="dcterms:W3CDTF">2024-03-29T05:27:16Z</dcterms:created>
  <dcterms:modified xsi:type="dcterms:W3CDTF">2024-03-29T06:05:15Z</dcterms:modified>
</cp:coreProperties>
</file>