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3" r:id="rId6"/>
    <p:sldId id="294" r:id="rId7"/>
    <p:sldId id="295" r:id="rId8"/>
    <p:sldId id="297" r:id="rId9"/>
    <p:sldId id="298" r:id="rId10"/>
    <p:sldId id="296" r:id="rId11"/>
    <p:sldId id="284" r:id="rId12"/>
    <p:sldId id="299"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09" autoAdjust="0"/>
  </p:normalViewPr>
  <p:slideViewPr>
    <p:cSldViewPr snapToGrid="0" snapToObjects="1">
      <p:cViewPr>
        <p:scale>
          <a:sx n="76" d="100"/>
          <a:sy n="76" d="100"/>
        </p:scale>
        <p:origin x="714" y="45"/>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Bug</a:t>
            </a:r>
            <a:br>
              <a:rPr lang="en-US" dirty="0"/>
            </a:br>
            <a:r>
              <a:rPr lang="en-US" dirty="0"/>
              <a:t>Bounty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5213444" y="5376359"/>
            <a:ext cx="5734131" cy="1225296"/>
          </a:xfrm>
        </p:spPr>
        <p:txBody>
          <a:bodyPr/>
          <a:lstStyle/>
          <a:p>
            <a:r>
              <a:rPr lang="en-US" dirty="0">
                <a:solidFill>
                  <a:schemeClr val="bg2">
                    <a:lumMod val="20000"/>
                    <a:lumOff val="80000"/>
                  </a:schemeClr>
                </a:solidFill>
              </a:rPr>
              <a:t>Presentation by:</a:t>
            </a:r>
          </a:p>
          <a:p>
            <a:r>
              <a:rPr lang="en-US" sz="2400" b="0" i="1" u="none" strike="noStrike" cap="none"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Venkatsai, </a:t>
            </a:r>
            <a:r>
              <a:rPr lang="en-US" sz="2400" b="0" i="1" u="none" strike="noStrike" cap="none"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Ammaruddin</a:t>
            </a:r>
            <a:r>
              <a:rPr lang="en-US" i="1"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b="0" i="1" u="none" strike="noStrike" cap="none"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Syed Sami </a:t>
            </a:r>
            <a:r>
              <a:rPr lang="en-US" sz="2400" b="0" i="1" u="none" strike="noStrike" cap="none"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abidi</a:t>
            </a:r>
            <a:br>
              <a:rPr lang="en-US" sz="2400" b="0" i="1" u="none" strike="noStrike" cap="none"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br>
            <a:r>
              <a:rPr lang="en-US" sz="2400" b="0" i="1" u="none" strike="noStrike" cap="none"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Sai Deepak, Bhanu </a:t>
            </a:r>
            <a:r>
              <a:rPr lang="en-US" sz="2400" b="0" i="1" u="none" strike="noStrike" cap="none"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Prakash,Leela</a:t>
            </a:r>
            <a:r>
              <a:rPr lang="en-US" sz="2400" b="0" i="1" u="none" strike="noStrike" cap="none"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sym typeface="Arial"/>
              </a:rPr>
              <a:t> Krishna</a:t>
            </a:r>
          </a:p>
          <a:p>
            <a:endParaRPr lang="en-US" dirty="0">
              <a:solidFill>
                <a:schemeClr val="bg2">
                  <a:lumMod val="20000"/>
                  <a:lumOff val="80000"/>
                </a:schemeClr>
              </a:solidFill>
            </a:endParaRPr>
          </a:p>
        </p:txBody>
      </p:sp>
      <p:sp>
        <p:nvSpPr>
          <p:cNvPr id="4" name="TextBox 3">
            <a:extLst>
              <a:ext uri="{FF2B5EF4-FFF2-40B4-BE49-F238E27FC236}">
                <a16:creationId xmlns:a16="http://schemas.microsoft.com/office/drawing/2014/main" id="{DD25DD95-BC9F-C699-3D13-0A94083B3CB7}"/>
              </a:ext>
            </a:extLst>
          </p:cNvPr>
          <p:cNvSpPr txBox="1"/>
          <p:nvPr/>
        </p:nvSpPr>
        <p:spPr>
          <a:xfrm>
            <a:off x="3797386" y="3282697"/>
            <a:ext cx="4770647" cy="923330"/>
          </a:xfrm>
          <a:prstGeom prst="rect">
            <a:avLst/>
          </a:prstGeom>
          <a:noFill/>
        </p:spPr>
        <p:txBody>
          <a:bodyPr wrap="square" rtlCol="0">
            <a:spAutoFit/>
          </a:bodyPr>
          <a:lstStyle/>
          <a:p>
            <a:pPr algn="ctr"/>
            <a:r>
              <a:rPr lang="en-US" dirty="0"/>
              <a:t>For </a:t>
            </a:r>
            <a:br>
              <a:rPr lang="en-US" dirty="0"/>
            </a:br>
            <a:r>
              <a:rPr lang="en-US" dirty="0"/>
              <a:t>CSCE 5550 Group 15 and </a:t>
            </a:r>
          </a:p>
          <a:p>
            <a:r>
              <a:rPr lang="en-US" dirty="0"/>
              <a:t>CSCE 5560 Group 21 (002) and Group 10 (001)</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2160-B881-204F-A674-3DD0488C1F89}"/>
              </a:ext>
            </a:extLst>
          </p:cNvPr>
          <p:cNvSpPr>
            <a:spLocks noGrp="1"/>
          </p:cNvSpPr>
          <p:nvPr>
            <p:ph type="title"/>
          </p:nvPr>
        </p:nvSpPr>
        <p:spPr/>
        <p:txBody>
          <a:bodyPr/>
          <a:lstStyle/>
          <a:p>
            <a:r>
              <a:rPr lang="en-US" dirty="0"/>
              <a:t>Process of Workflow</a:t>
            </a:r>
          </a:p>
        </p:txBody>
      </p:sp>
      <p:pic>
        <p:nvPicPr>
          <p:cNvPr id="7" name="Content Placeholder 6">
            <a:extLst>
              <a:ext uri="{FF2B5EF4-FFF2-40B4-BE49-F238E27FC236}">
                <a16:creationId xmlns:a16="http://schemas.microsoft.com/office/drawing/2014/main" id="{22CD4D80-5E4B-F4BB-3EE3-80C70CC88331}"/>
              </a:ext>
            </a:extLst>
          </p:cNvPr>
          <p:cNvPicPr>
            <a:picLocks noGrp="1" noChangeAspect="1"/>
          </p:cNvPicPr>
          <p:nvPr>
            <p:ph sz="half" idx="1"/>
          </p:nvPr>
        </p:nvPicPr>
        <p:blipFill>
          <a:blip r:embed="rId2"/>
          <a:stretch>
            <a:fillRect/>
          </a:stretch>
        </p:blipFill>
        <p:spPr>
          <a:xfrm>
            <a:off x="358076" y="2202701"/>
            <a:ext cx="5276889" cy="2847996"/>
          </a:xfrm>
        </p:spPr>
      </p:pic>
      <p:sp>
        <p:nvSpPr>
          <p:cNvPr id="4" name="Footer Placeholder 3">
            <a:extLst>
              <a:ext uri="{FF2B5EF4-FFF2-40B4-BE49-F238E27FC236}">
                <a16:creationId xmlns:a16="http://schemas.microsoft.com/office/drawing/2014/main" id="{9B80422A-E75B-C530-D8A0-3425F8649473}"/>
              </a:ext>
            </a:extLst>
          </p:cNvPr>
          <p:cNvSpPr>
            <a:spLocks noGrp="1"/>
          </p:cNvSpPr>
          <p:nvPr>
            <p:ph type="ftr" sz="quarter" idx="11"/>
          </p:nvPr>
        </p:nvSpPr>
        <p:spPr/>
        <p:txBody>
          <a:bodyPr/>
          <a:lstStyle/>
          <a:p>
            <a:r>
              <a:rPr lang="en-US" dirty="0"/>
              <a:t>Bug Bounty</a:t>
            </a:r>
          </a:p>
        </p:txBody>
      </p:sp>
      <p:sp>
        <p:nvSpPr>
          <p:cNvPr id="5" name="Slide Number Placeholder 4">
            <a:extLst>
              <a:ext uri="{FF2B5EF4-FFF2-40B4-BE49-F238E27FC236}">
                <a16:creationId xmlns:a16="http://schemas.microsoft.com/office/drawing/2014/main" id="{079D5CDA-57D0-B2CD-F13A-0800C1AAB305}"/>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64FB0EF6-AE36-42B4-B2E0-B746603B2819}"/>
              </a:ext>
            </a:extLst>
          </p:cNvPr>
          <p:cNvPicPr>
            <a:picLocks noChangeAspect="1"/>
          </p:cNvPicPr>
          <p:nvPr/>
        </p:nvPicPr>
        <p:blipFill>
          <a:blip r:embed="rId3"/>
          <a:stretch>
            <a:fillRect/>
          </a:stretch>
        </p:blipFill>
        <p:spPr>
          <a:xfrm>
            <a:off x="5957638" y="2553316"/>
            <a:ext cx="5372139" cy="2028840"/>
          </a:xfrm>
          <a:prstGeom prst="rect">
            <a:avLst/>
          </a:prstGeom>
        </p:spPr>
      </p:pic>
    </p:spTree>
    <p:extLst>
      <p:ext uri="{BB962C8B-B14F-4D97-AF65-F5344CB8AC3E}">
        <p14:creationId xmlns:p14="http://schemas.microsoft.com/office/powerpoint/2010/main" val="268498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Bug Bounty</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5A064B39-089A-65B3-55E9-ED0F5A9488B5}"/>
              </a:ext>
            </a:extLst>
          </p:cNvPr>
          <p:cNvSpPr>
            <a:spLocks noGrp="1"/>
          </p:cNvSpPr>
          <p:nvPr>
            <p:ph sz="half" idx="1"/>
          </p:nvPr>
        </p:nvSpPr>
        <p:spPr>
          <a:xfrm>
            <a:off x="755904" y="2232712"/>
            <a:ext cx="10595268" cy="4168087"/>
          </a:xfrm>
        </p:spPr>
        <p:txBody>
          <a:bodyPr/>
          <a:lstStyle/>
          <a:p>
            <a:r>
              <a:rPr lang="en-US" dirty="0"/>
              <a:t>Kubernetes server returning a 404 error on the shopifykloud.com domain:</a:t>
            </a:r>
          </a:p>
          <a:p>
            <a:pPr marL="0" indent="0">
              <a:buNone/>
            </a:pPr>
            <a:r>
              <a:rPr lang="en-US" dirty="0"/>
              <a:t>Check proper configuration and permissions on Kubernetes server. </a:t>
            </a:r>
          </a:p>
          <a:p>
            <a:pPr marL="0" indent="0">
              <a:buNone/>
            </a:pPr>
            <a:r>
              <a:rPr lang="en-US" dirty="0"/>
              <a:t>Investigate the cause of the 404 error and implement proper error handling or redirection.</a:t>
            </a:r>
          </a:p>
          <a:p>
            <a:r>
              <a:rPr lang="en-US" dirty="0"/>
              <a:t>Potential loophole in the Https request environment while exploring the </a:t>
            </a:r>
            <a:r>
              <a:rPr lang="en-US" dirty="0" err="1"/>
              <a:t>shopify</a:t>
            </a:r>
            <a:r>
              <a:rPr lang="en-US" dirty="0"/>
              <a:t>-stage: production environment:</a:t>
            </a:r>
          </a:p>
          <a:p>
            <a:pPr marL="0" indent="0">
              <a:buNone/>
            </a:pPr>
            <a:r>
              <a:rPr lang="en-US" dirty="0"/>
              <a:t>Review HTTPs Configurations</a:t>
            </a:r>
          </a:p>
          <a:p>
            <a:pPr marL="0" indent="0">
              <a:buNone/>
            </a:pPr>
            <a:r>
              <a:rPr lang="en-US" dirty="0"/>
              <a:t>Conduct thorough </a:t>
            </a:r>
            <a:r>
              <a:rPr lang="en-US" dirty="0" err="1"/>
              <a:t>Pentesting</a:t>
            </a:r>
            <a:endParaRPr lang="en-US" dirty="0"/>
          </a:p>
          <a:p>
            <a:pPr marL="0" indent="0">
              <a:buNone/>
            </a:pPr>
            <a:r>
              <a:rPr lang="en-US" dirty="0"/>
              <a:t>Regular monitoring and patching the security updates</a:t>
            </a:r>
          </a:p>
          <a:p>
            <a:pPr marL="0" indent="0">
              <a:buNone/>
            </a:pPr>
            <a:endParaRPr lang="en-US" dirty="0"/>
          </a:p>
          <a:p>
            <a:pPr marL="0" indent="0">
              <a:buNone/>
            </a:pPr>
            <a:r>
              <a:rPr lang="en-US" dirty="0"/>
              <a:t>Potentially concerning server timing header in the docs.shopify.com domain:</a:t>
            </a:r>
            <a:br>
              <a:rPr lang="en-US" dirty="0"/>
            </a:br>
            <a:r>
              <a:rPr lang="en-US" dirty="0"/>
              <a:t>Assess the  server response headers</a:t>
            </a:r>
          </a:p>
          <a:p>
            <a:pPr marL="0" indent="0">
              <a:buNone/>
            </a:pPr>
            <a:r>
              <a:rPr lang="en-US" dirty="0"/>
              <a:t>Implement security best practices</a:t>
            </a:r>
          </a:p>
          <a:p>
            <a:pPr marL="0" indent="0">
              <a:buNone/>
            </a:pPr>
            <a:r>
              <a:rPr lang="en-US" dirty="0"/>
              <a:t>Regular Audit of server configurations is required </a:t>
            </a:r>
          </a:p>
        </p:txBody>
      </p:sp>
    </p:spTree>
    <p:extLst>
      <p:ext uri="{BB962C8B-B14F-4D97-AF65-F5344CB8AC3E}">
        <p14:creationId xmlns:p14="http://schemas.microsoft.com/office/powerpoint/2010/main" val="288647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32B5-3B87-77DF-DE9F-01B9986A891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5C27CC5-5684-3F9F-4911-D55CD3CA3B27}"/>
              </a:ext>
            </a:extLst>
          </p:cNvPr>
          <p:cNvSpPr>
            <a:spLocks noGrp="1"/>
          </p:cNvSpPr>
          <p:nvPr>
            <p:ph sz="half" idx="1"/>
          </p:nvPr>
        </p:nvSpPr>
        <p:spPr>
          <a:xfrm>
            <a:off x="755904" y="2825496"/>
            <a:ext cx="10680192" cy="3020358"/>
          </a:xfrm>
        </p:spPr>
        <p:txBody>
          <a:bodyPr/>
          <a:lstStyle/>
          <a:p>
            <a:r>
              <a:rPr lang="en-US" dirty="0"/>
              <a:t>In the summary, We can describe our process of investigating potential security vulnerabilities in Shopify's infrastructure as part of the bug bounty project. Although the author didn't explicitly mention finding a specific bug or vulnerability, they highlighted a few areas of potential concern:</a:t>
            </a:r>
          </a:p>
          <a:p>
            <a:r>
              <a:rPr lang="en-US" dirty="0"/>
              <a:t>An issue with a Kubernetes server returning a 404 error on the shopifykloud.com domain.</a:t>
            </a:r>
          </a:p>
          <a:p>
            <a:r>
              <a:rPr lang="en-US" dirty="0"/>
              <a:t>A potential loophole in the Https request environment while exploring the </a:t>
            </a:r>
            <a:r>
              <a:rPr lang="en-US" dirty="0" err="1"/>
              <a:t>shopify</a:t>
            </a:r>
            <a:r>
              <a:rPr lang="en-US" dirty="0"/>
              <a:t>-stage: production environment.</a:t>
            </a:r>
          </a:p>
          <a:p>
            <a:r>
              <a:rPr lang="en-US" dirty="0"/>
              <a:t>A potentially concerning server timing header in the docs.shopify.com domain.</a:t>
            </a:r>
          </a:p>
          <a:p>
            <a:r>
              <a:rPr lang="en-US" dirty="0"/>
              <a:t>We suggest further investigation of these areas of concern to determine if they pose any security risks. The main focus of the project scope was to provide a comprehensive approach to evaluating different aspects of Shopify's infrastructure and identifying potential vulnerabilities.</a:t>
            </a:r>
          </a:p>
        </p:txBody>
      </p:sp>
      <p:sp>
        <p:nvSpPr>
          <p:cNvPr id="4" name="Footer Placeholder 3">
            <a:extLst>
              <a:ext uri="{FF2B5EF4-FFF2-40B4-BE49-F238E27FC236}">
                <a16:creationId xmlns:a16="http://schemas.microsoft.com/office/drawing/2014/main" id="{CF04AE44-066C-714F-1B2F-728AB8006201}"/>
              </a:ext>
            </a:extLst>
          </p:cNvPr>
          <p:cNvSpPr>
            <a:spLocks noGrp="1"/>
          </p:cNvSpPr>
          <p:nvPr>
            <p:ph type="ftr" sz="quarter" idx="11"/>
          </p:nvPr>
        </p:nvSpPr>
        <p:spPr/>
        <p:txBody>
          <a:bodyPr/>
          <a:lstStyle/>
          <a:p>
            <a:r>
              <a:rPr lang="en-US" dirty="0"/>
              <a:t>Bug Bounty</a:t>
            </a:r>
          </a:p>
        </p:txBody>
      </p:sp>
      <p:sp>
        <p:nvSpPr>
          <p:cNvPr id="5" name="Slide Number Placeholder 4">
            <a:extLst>
              <a:ext uri="{FF2B5EF4-FFF2-40B4-BE49-F238E27FC236}">
                <a16:creationId xmlns:a16="http://schemas.microsoft.com/office/drawing/2014/main" id="{3454CD3B-B416-5DA7-82A8-CFC64FA9E486}"/>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52364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003633" y="320481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51875" y="52720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58192" y="1513015"/>
            <a:ext cx="9107424" cy="5092735"/>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Objectives</a:t>
            </a:r>
          </a:p>
          <a:p>
            <a:pPr marL="342900" indent="-342900">
              <a:buFont typeface="Arial" panose="020B0604020202020204" pitchFamily="34" charset="0"/>
              <a:buChar char="•"/>
            </a:pPr>
            <a:r>
              <a:rPr lang="en-US" dirty="0"/>
              <a:t>What are the preferences for the bug bounty for beginners ?</a:t>
            </a:r>
          </a:p>
          <a:p>
            <a:pPr marL="342900" indent="-342900">
              <a:buFont typeface="Arial" panose="020B0604020202020204" pitchFamily="34" charset="0"/>
              <a:buChar char="•"/>
            </a:pPr>
            <a:r>
              <a:rPr lang="en-US" dirty="0"/>
              <a:t>​Tools used in the process</a:t>
            </a:r>
          </a:p>
          <a:p>
            <a:pPr marL="342900" indent="-342900">
              <a:buFont typeface="Arial" panose="020B0604020202020204" pitchFamily="34" charset="0"/>
              <a:buChar char="•"/>
            </a:pPr>
            <a:r>
              <a:rPr lang="en-US" dirty="0"/>
              <a:t>Application of workflow</a:t>
            </a:r>
          </a:p>
          <a:p>
            <a:pPr marL="342900" indent="-342900">
              <a:buFont typeface="Arial" panose="020B0604020202020204" pitchFamily="34" charset="0"/>
              <a:buChar char="•"/>
            </a:pPr>
            <a:r>
              <a:rPr lang="en-US" dirty="0"/>
              <a:t>Areas of growth</a:t>
            </a:r>
          </a:p>
          <a:p>
            <a:pPr marL="342900" indent="-342900">
              <a:buFont typeface="Arial" panose="020B0604020202020204" pitchFamily="34" charset="0"/>
              <a:buChar char="•"/>
            </a:pPr>
            <a:r>
              <a:rPr lang="en-US" dirty="0"/>
              <a:t>​Summary​</a:t>
            </a:r>
          </a:p>
          <a:p>
            <a:pPr marL="342900" indent="-342900">
              <a:buFont typeface="Arial" panose="020B0604020202020204" pitchFamily="34" charset="0"/>
              <a:buChar char="•"/>
            </a:pPr>
            <a:r>
              <a:rPr lang="en-US" dirty="0"/>
              <a:t>References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Bug bounty is a program offered by companies or organizations to incentivize ethical hackers or security researchers to find and report security vulnerabilities or bugs in their software, website, or systems. In other words, it is a way for companies to crowdsource their security testing.</a:t>
            </a:r>
          </a:p>
          <a:p>
            <a:endParaRPr lang="en-US" dirty="0"/>
          </a:p>
          <a:p>
            <a:r>
              <a:rPr lang="en-US" b="1" dirty="0" err="1"/>
              <a:t>Hackerone</a:t>
            </a:r>
            <a:endParaRPr lang="en-US" b="1" dirty="0"/>
          </a:p>
          <a:p>
            <a:r>
              <a:rPr lang="en-US" dirty="0" err="1"/>
              <a:t>Integriti</a:t>
            </a:r>
            <a:endParaRPr lang="en-US" dirty="0"/>
          </a:p>
          <a:p>
            <a:r>
              <a:rPr lang="en-US" dirty="0"/>
              <a:t>Bug Crowd etc.,</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214529" y="1449482"/>
            <a:ext cx="6400800" cy="768096"/>
          </a:xfrm>
        </p:spPr>
        <p:txBody>
          <a:bodyPr/>
          <a:lstStyle/>
          <a:p>
            <a:r>
              <a:rPr lang="en-US" dirty="0"/>
              <a:t>Objectives</a:t>
            </a:r>
            <a:endParaRPr lang="en-US" sz="4400"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57763" y="2663741"/>
            <a:ext cx="6349299" cy="2344647"/>
          </a:xfrm>
        </p:spPr>
        <p:txBody>
          <a:bodyPr/>
          <a:lstStyle/>
          <a:p>
            <a:pPr marL="342900" indent="-342900" algn="l">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Develop and enhance skills</a:t>
            </a:r>
          </a:p>
          <a:p>
            <a:pPr marL="342900" indent="-342900" algn="l">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Gain hands-on experience in finding and reporting vulnerabilities</a:t>
            </a:r>
          </a:p>
          <a:p>
            <a:pPr marL="342900" indent="-342900" algn="l">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Network with the cybersecurity community</a:t>
            </a:r>
          </a:p>
          <a:p>
            <a:pPr marL="342900" indent="-342900" algn="l">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Improve employability and build portfolio</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R</a:t>
            </a:r>
            <a:r>
              <a:rPr lang="en-US" sz="2400" dirty="0">
                <a:solidFill>
                  <a:schemeClr val="accent6"/>
                </a:solidFill>
                <a:latin typeface="Sabon Next LT" panose="02000500000000000000" pitchFamily="2" charset="0"/>
                <a:cs typeface="Sabon Next LT" panose="02000500000000000000" pitchFamily="2" charset="0"/>
              </a:rPr>
              <a:t>ewards and recognition</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3200" dirty="0"/>
              <a:t>What are the preferences for the bug bounty for beginners ?</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Bug Bounty</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9" name="Content Placeholder 8">
            <a:extLst>
              <a:ext uri="{FF2B5EF4-FFF2-40B4-BE49-F238E27FC236}">
                <a16:creationId xmlns:a16="http://schemas.microsoft.com/office/drawing/2014/main" id="{7A2B8557-F3F1-1980-3BE5-2277CE9F9B45}"/>
              </a:ext>
            </a:extLst>
          </p:cNvPr>
          <p:cNvSpPr>
            <a:spLocks noGrp="1"/>
          </p:cNvSpPr>
          <p:nvPr>
            <p:ph sz="half" idx="1"/>
          </p:nvPr>
        </p:nvSpPr>
        <p:spPr>
          <a:xfrm>
            <a:off x="1034849" y="2834220"/>
            <a:ext cx="7918704" cy="2111003"/>
          </a:xfrm>
        </p:spPr>
        <p:txBody>
          <a:bodyPr/>
          <a:lstStyle/>
          <a:p>
            <a:r>
              <a:rPr lang="en-US" sz="2400" dirty="0"/>
              <a:t>Reputation and Trust</a:t>
            </a:r>
          </a:p>
          <a:p>
            <a:r>
              <a:rPr lang="en-US" sz="2400" dirty="0"/>
              <a:t>Diverse Technologies</a:t>
            </a:r>
          </a:p>
          <a:p>
            <a:r>
              <a:rPr lang="en-US" sz="2400" dirty="0"/>
              <a:t>Impact on Real world Business</a:t>
            </a:r>
          </a:p>
          <a:p>
            <a:r>
              <a:rPr lang="en-US" sz="2400" dirty="0"/>
              <a:t>Learning experience</a:t>
            </a:r>
          </a:p>
          <a:p>
            <a:r>
              <a:rPr lang="en-US" sz="2400" dirty="0"/>
              <a:t>Potential rewards</a:t>
            </a:r>
          </a:p>
          <a:p>
            <a:pPr marL="0" indent="0">
              <a:buNone/>
            </a:pPr>
            <a:endParaRPr lang="en-US" dirty="0"/>
          </a:p>
        </p:txBody>
      </p:sp>
      <p:sp>
        <p:nvSpPr>
          <p:cNvPr id="10" name="TextBox 9">
            <a:extLst>
              <a:ext uri="{FF2B5EF4-FFF2-40B4-BE49-F238E27FC236}">
                <a16:creationId xmlns:a16="http://schemas.microsoft.com/office/drawing/2014/main" id="{8C1EA935-E325-1C99-FD45-CE1CE6FEAFE1}"/>
              </a:ext>
            </a:extLst>
          </p:cNvPr>
          <p:cNvSpPr txBox="1"/>
          <p:nvPr/>
        </p:nvSpPr>
        <p:spPr>
          <a:xfrm>
            <a:off x="1863484" y="5672179"/>
            <a:ext cx="9081884" cy="369332"/>
          </a:xfrm>
          <a:prstGeom prst="rect">
            <a:avLst/>
          </a:prstGeom>
          <a:noFill/>
        </p:spPr>
        <p:txBody>
          <a:bodyPr wrap="square" rtlCol="0">
            <a:spAutoFit/>
          </a:bodyPr>
          <a:lstStyle/>
          <a:p>
            <a:r>
              <a:rPr lang="en-US" b="1" dirty="0">
                <a:solidFill>
                  <a:schemeClr val="accent6"/>
                </a:solidFill>
              </a:rPr>
              <a:t>All the above points can be passed for the Shopify website, hence we have chosen it.</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4ABE-C5A2-60DD-AC16-09A344F29887}"/>
              </a:ext>
            </a:extLst>
          </p:cNvPr>
          <p:cNvSpPr>
            <a:spLocks noGrp="1"/>
          </p:cNvSpPr>
          <p:nvPr>
            <p:ph type="title"/>
          </p:nvPr>
        </p:nvSpPr>
        <p:spPr/>
        <p:txBody>
          <a:bodyPr/>
          <a:lstStyle/>
          <a:p>
            <a:r>
              <a:rPr lang="en-US" dirty="0"/>
              <a:t>Tools used</a:t>
            </a:r>
            <a:endParaRPr lang="en-US" b="0" dirty="0"/>
          </a:p>
        </p:txBody>
      </p:sp>
      <p:sp>
        <p:nvSpPr>
          <p:cNvPr id="3" name="Content Placeholder 2">
            <a:extLst>
              <a:ext uri="{FF2B5EF4-FFF2-40B4-BE49-F238E27FC236}">
                <a16:creationId xmlns:a16="http://schemas.microsoft.com/office/drawing/2014/main" id="{AC596E7E-4BF9-6871-7978-CC15DB180DA5}"/>
              </a:ext>
            </a:extLst>
          </p:cNvPr>
          <p:cNvSpPr>
            <a:spLocks noGrp="1"/>
          </p:cNvSpPr>
          <p:nvPr>
            <p:ph sz="half" idx="1"/>
          </p:nvPr>
        </p:nvSpPr>
        <p:spPr/>
        <p:txBody>
          <a:bodyPr/>
          <a:lstStyle/>
          <a:p>
            <a:r>
              <a:rPr lang="en-US" dirty="0" err="1"/>
              <a:t>Gitbash</a:t>
            </a:r>
            <a:endParaRPr lang="en-US" dirty="0"/>
          </a:p>
          <a:p>
            <a:r>
              <a:rPr lang="en-US" dirty="0" err="1"/>
              <a:t>Assetfinder</a:t>
            </a:r>
            <a:endParaRPr lang="en-US" dirty="0"/>
          </a:p>
          <a:p>
            <a:r>
              <a:rPr lang="en-US" dirty="0" err="1"/>
              <a:t>Httprobe</a:t>
            </a:r>
            <a:endParaRPr lang="en-US" dirty="0"/>
          </a:p>
          <a:p>
            <a:r>
              <a:rPr lang="en-US" dirty="0"/>
              <a:t>Gf tool</a:t>
            </a:r>
          </a:p>
          <a:p>
            <a:r>
              <a:rPr lang="en-US" dirty="0" err="1"/>
              <a:t>Burpsuite</a:t>
            </a:r>
            <a:endParaRPr lang="en-US" dirty="0"/>
          </a:p>
          <a:p>
            <a:endParaRPr lang="en-US" dirty="0"/>
          </a:p>
        </p:txBody>
      </p:sp>
      <p:sp>
        <p:nvSpPr>
          <p:cNvPr id="4" name="Footer Placeholder 3">
            <a:extLst>
              <a:ext uri="{FF2B5EF4-FFF2-40B4-BE49-F238E27FC236}">
                <a16:creationId xmlns:a16="http://schemas.microsoft.com/office/drawing/2014/main" id="{30869715-62BF-6585-666A-448E707B57DA}"/>
              </a:ext>
            </a:extLst>
          </p:cNvPr>
          <p:cNvSpPr>
            <a:spLocks noGrp="1"/>
          </p:cNvSpPr>
          <p:nvPr>
            <p:ph type="ftr" sz="quarter" idx="11"/>
          </p:nvPr>
        </p:nvSpPr>
        <p:spPr/>
        <p:txBody>
          <a:bodyPr/>
          <a:lstStyle/>
          <a:p>
            <a:r>
              <a:rPr lang="en-US" dirty="0"/>
              <a:t>Bug Bounty</a:t>
            </a:r>
          </a:p>
        </p:txBody>
      </p:sp>
      <p:sp>
        <p:nvSpPr>
          <p:cNvPr id="5" name="Slide Number Placeholder 4">
            <a:extLst>
              <a:ext uri="{FF2B5EF4-FFF2-40B4-BE49-F238E27FC236}">
                <a16:creationId xmlns:a16="http://schemas.microsoft.com/office/drawing/2014/main" id="{D0AB0DD1-F01C-1036-D218-8FCB66122028}"/>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01779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C51-7B9D-331B-1138-EBF7D55606BE}"/>
              </a:ext>
            </a:extLst>
          </p:cNvPr>
          <p:cNvSpPr>
            <a:spLocks noGrp="1"/>
          </p:cNvSpPr>
          <p:nvPr>
            <p:ph type="title"/>
          </p:nvPr>
        </p:nvSpPr>
        <p:spPr/>
        <p:txBody>
          <a:bodyPr/>
          <a:lstStyle/>
          <a:p>
            <a:r>
              <a:rPr lang="en-US" dirty="0"/>
              <a:t>Screenshots</a:t>
            </a:r>
          </a:p>
        </p:txBody>
      </p:sp>
      <p:pic>
        <p:nvPicPr>
          <p:cNvPr id="7" name="Content Placeholder 6">
            <a:extLst>
              <a:ext uri="{FF2B5EF4-FFF2-40B4-BE49-F238E27FC236}">
                <a16:creationId xmlns:a16="http://schemas.microsoft.com/office/drawing/2014/main" id="{CA7D4307-A412-5A70-15A8-7BD5FF811859}"/>
              </a:ext>
            </a:extLst>
          </p:cNvPr>
          <p:cNvPicPr>
            <a:picLocks noGrp="1" noChangeAspect="1"/>
          </p:cNvPicPr>
          <p:nvPr>
            <p:ph sz="half" idx="1"/>
          </p:nvPr>
        </p:nvPicPr>
        <p:blipFill>
          <a:blip r:embed="rId2"/>
          <a:stretch>
            <a:fillRect/>
          </a:stretch>
        </p:blipFill>
        <p:spPr>
          <a:xfrm>
            <a:off x="172475" y="2093434"/>
            <a:ext cx="6099923" cy="2459646"/>
          </a:xfrm>
        </p:spPr>
      </p:pic>
      <p:sp>
        <p:nvSpPr>
          <p:cNvPr id="5" name="Slide Number Placeholder 4">
            <a:extLst>
              <a:ext uri="{FF2B5EF4-FFF2-40B4-BE49-F238E27FC236}">
                <a16:creationId xmlns:a16="http://schemas.microsoft.com/office/drawing/2014/main" id="{A53157D9-43AF-FD16-BEB9-1108DEFC34AB}"/>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00C4943A-126F-3D92-9B60-E888855DE44F}"/>
              </a:ext>
            </a:extLst>
          </p:cNvPr>
          <p:cNvPicPr>
            <a:picLocks noChangeAspect="1"/>
          </p:cNvPicPr>
          <p:nvPr/>
        </p:nvPicPr>
        <p:blipFill>
          <a:blip r:embed="rId3"/>
          <a:stretch>
            <a:fillRect/>
          </a:stretch>
        </p:blipFill>
        <p:spPr>
          <a:xfrm>
            <a:off x="4300833" y="4459042"/>
            <a:ext cx="7325628" cy="2429302"/>
          </a:xfrm>
          <a:prstGeom prst="rect">
            <a:avLst/>
          </a:prstGeom>
        </p:spPr>
      </p:pic>
      <p:sp>
        <p:nvSpPr>
          <p:cNvPr id="10" name="Footer Placeholder 3">
            <a:extLst>
              <a:ext uri="{FF2B5EF4-FFF2-40B4-BE49-F238E27FC236}">
                <a16:creationId xmlns:a16="http://schemas.microsoft.com/office/drawing/2014/main" id="{1683EB57-C294-716F-39DE-DC7370065348}"/>
              </a:ext>
            </a:extLst>
          </p:cNvPr>
          <p:cNvSpPr txBox="1">
            <a:spLocks/>
          </p:cNvSpPr>
          <p:nvPr/>
        </p:nvSpPr>
        <p:spPr>
          <a:xfrm>
            <a:off x="621792" y="444588"/>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Bug Bounty</a:t>
            </a:r>
            <a:endParaRPr lang="en-US" dirty="0"/>
          </a:p>
        </p:txBody>
      </p:sp>
    </p:spTree>
    <p:extLst>
      <p:ext uri="{BB962C8B-B14F-4D97-AF65-F5344CB8AC3E}">
        <p14:creationId xmlns:p14="http://schemas.microsoft.com/office/powerpoint/2010/main" val="333623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B9A5-A32C-1DDC-AA08-1B7EF77BD149}"/>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FC72CAD6-5BFF-E305-A7DE-E408BDDC2DF7}"/>
              </a:ext>
            </a:extLst>
          </p:cNvPr>
          <p:cNvSpPr>
            <a:spLocks noGrp="1"/>
          </p:cNvSpPr>
          <p:nvPr>
            <p:ph sz="half" idx="1"/>
          </p:nvPr>
        </p:nvSpPr>
        <p:spPr/>
        <p:txBody>
          <a:bodyPr/>
          <a:lstStyle/>
          <a:p>
            <a:r>
              <a:rPr lang="en-US" dirty="0"/>
              <a:t>Scanning open ports, domains, and subdomains</a:t>
            </a:r>
          </a:p>
          <a:p>
            <a:r>
              <a:rPr lang="en-US" dirty="0"/>
              <a:t>Exploring the shopifykloud.com</a:t>
            </a:r>
          </a:p>
          <a:p>
            <a:r>
              <a:rPr lang="en-US" dirty="0"/>
              <a:t>Analyzing shopify.com</a:t>
            </a:r>
          </a:p>
          <a:p>
            <a:r>
              <a:rPr lang="en-US" dirty="0"/>
              <a:t>Inspecting API </a:t>
            </a:r>
            <a:r>
              <a:rPr lang="en-US" dirty="0" err="1"/>
              <a:t>rquests</a:t>
            </a:r>
            <a:endParaRPr lang="en-US" dirty="0"/>
          </a:p>
          <a:p>
            <a:r>
              <a:rPr lang="en-US" dirty="0"/>
              <a:t>Querying </a:t>
            </a:r>
            <a:r>
              <a:rPr lang="en-US" dirty="0" err="1"/>
              <a:t>shopify</a:t>
            </a:r>
            <a:r>
              <a:rPr lang="en-US" dirty="0"/>
              <a:t> Domain hosts</a:t>
            </a:r>
          </a:p>
          <a:p>
            <a:r>
              <a:rPr lang="en-US" dirty="0"/>
              <a:t>Investigating </a:t>
            </a:r>
            <a:r>
              <a:rPr lang="en-US" dirty="0" err="1"/>
              <a:t>assests</a:t>
            </a:r>
            <a:endParaRPr lang="en-US" dirty="0"/>
          </a:p>
          <a:p>
            <a:r>
              <a:rPr lang="en-US" dirty="0"/>
              <a:t>Exploring server configurations and headers</a:t>
            </a:r>
          </a:p>
        </p:txBody>
      </p:sp>
      <p:sp>
        <p:nvSpPr>
          <p:cNvPr id="4" name="Footer Placeholder 3">
            <a:extLst>
              <a:ext uri="{FF2B5EF4-FFF2-40B4-BE49-F238E27FC236}">
                <a16:creationId xmlns:a16="http://schemas.microsoft.com/office/drawing/2014/main" id="{DA219639-6865-1C40-33FB-F2839D7C3671}"/>
              </a:ext>
            </a:extLst>
          </p:cNvPr>
          <p:cNvSpPr>
            <a:spLocks noGrp="1"/>
          </p:cNvSpPr>
          <p:nvPr>
            <p:ph type="ftr" sz="quarter" idx="11"/>
          </p:nvPr>
        </p:nvSpPr>
        <p:spPr/>
        <p:txBody>
          <a:bodyPr/>
          <a:lstStyle/>
          <a:p>
            <a:r>
              <a:rPr lang="en-US" dirty="0"/>
              <a:t>Bug Bounty</a:t>
            </a:r>
          </a:p>
        </p:txBody>
      </p:sp>
      <p:sp>
        <p:nvSpPr>
          <p:cNvPr id="5" name="Slide Number Placeholder 4">
            <a:extLst>
              <a:ext uri="{FF2B5EF4-FFF2-40B4-BE49-F238E27FC236}">
                <a16:creationId xmlns:a16="http://schemas.microsoft.com/office/drawing/2014/main" id="{FF4D5579-9152-665D-5BD7-A8AB39971F5B}"/>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89144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9F2C-F419-FB23-9254-1F0DA55C4BBA}"/>
              </a:ext>
            </a:extLst>
          </p:cNvPr>
          <p:cNvSpPr>
            <a:spLocks noGrp="1"/>
          </p:cNvSpPr>
          <p:nvPr>
            <p:ph type="title"/>
          </p:nvPr>
        </p:nvSpPr>
        <p:spPr/>
        <p:txBody>
          <a:bodyPr/>
          <a:lstStyle/>
          <a:p>
            <a:r>
              <a:rPr lang="en-US" dirty="0"/>
              <a:t>screenshots</a:t>
            </a:r>
          </a:p>
        </p:txBody>
      </p:sp>
      <p:pic>
        <p:nvPicPr>
          <p:cNvPr id="7" name="Content Placeholder 6">
            <a:extLst>
              <a:ext uri="{FF2B5EF4-FFF2-40B4-BE49-F238E27FC236}">
                <a16:creationId xmlns:a16="http://schemas.microsoft.com/office/drawing/2014/main" id="{20AE0AA4-91F7-7E4D-767C-0769D66B443B}"/>
              </a:ext>
            </a:extLst>
          </p:cNvPr>
          <p:cNvPicPr>
            <a:picLocks noGrp="1" noChangeAspect="1"/>
          </p:cNvPicPr>
          <p:nvPr>
            <p:ph sz="half" idx="1"/>
          </p:nvPr>
        </p:nvPicPr>
        <p:blipFill>
          <a:blip r:embed="rId2"/>
          <a:stretch>
            <a:fillRect/>
          </a:stretch>
        </p:blipFill>
        <p:spPr>
          <a:xfrm>
            <a:off x="701076" y="2336806"/>
            <a:ext cx="5019712" cy="2819421"/>
          </a:xfrm>
        </p:spPr>
      </p:pic>
      <p:sp>
        <p:nvSpPr>
          <p:cNvPr id="4" name="Footer Placeholder 3">
            <a:extLst>
              <a:ext uri="{FF2B5EF4-FFF2-40B4-BE49-F238E27FC236}">
                <a16:creationId xmlns:a16="http://schemas.microsoft.com/office/drawing/2014/main" id="{91C88018-9112-CA09-C753-4030EC01B195}"/>
              </a:ext>
            </a:extLst>
          </p:cNvPr>
          <p:cNvSpPr>
            <a:spLocks noGrp="1"/>
          </p:cNvSpPr>
          <p:nvPr>
            <p:ph type="ftr" sz="quarter" idx="11"/>
          </p:nvPr>
        </p:nvSpPr>
        <p:spPr/>
        <p:txBody>
          <a:bodyPr/>
          <a:lstStyle/>
          <a:p>
            <a:r>
              <a:rPr lang="en-US" dirty="0"/>
              <a:t>Bug Bounty</a:t>
            </a:r>
          </a:p>
        </p:txBody>
      </p:sp>
      <p:sp>
        <p:nvSpPr>
          <p:cNvPr id="5" name="Slide Number Placeholder 4">
            <a:extLst>
              <a:ext uri="{FF2B5EF4-FFF2-40B4-BE49-F238E27FC236}">
                <a16:creationId xmlns:a16="http://schemas.microsoft.com/office/drawing/2014/main" id="{FCA566F1-5D1A-5A15-5CE9-FC253A2F89CA}"/>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03A70846-9202-A915-4F94-370617CE98DA}"/>
              </a:ext>
            </a:extLst>
          </p:cNvPr>
          <p:cNvPicPr>
            <a:picLocks noChangeAspect="1"/>
          </p:cNvPicPr>
          <p:nvPr/>
        </p:nvPicPr>
        <p:blipFill>
          <a:blip r:embed="rId3"/>
          <a:stretch>
            <a:fillRect/>
          </a:stretch>
        </p:blipFill>
        <p:spPr>
          <a:xfrm>
            <a:off x="6688473" y="2191883"/>
            <a:ext cx="4200556" cy="4429157"/>
          </a:xfrm>
          <a:prstGeom prst="rect">
            <a:avLst/>
          </a:prstGeom>
        </p:spPr>
      </p:pic>
    </p:spTree>
    <p:extLst>
      <p:ext uri="{BB962C8B-B14F-4D97-AF65-F5344CB8AC3E}">
        <p14:creationId xmlns:p14="http://schemas.microsoft.com/office/powerpoint/2010/main" val="157234159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{FD25D65F-B8A3-4542-8073-A8672EB8420E}tf78438558_win32</Template>
  <TotalTime>64</TotalTime>
  <Words>510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Sabon Next LT</vt:lpstr>
      <vt:lpstr>Office Theme</vt:lpstr>
      <vt:lpstr>Bug Bounty </vt:lpstr>
      <vt:lpstr>AGENDA</vt:lpstr>
      <vt:lpstr>Introduction</vt:lpstr>
      <vt:lpstr>Objectives</vt:lpstr>
      <vt:lpstr>What are the preferences for the bug bounty for beginners ?</vt:lpstr>
      <vt:lpstr>Tools used</vt:lpstr>
      <vt:lpstr>Screenshots</vt:lpstr>
      <vt:lpstr>Workflow</vt:lpstr>
      <vt:lpstr>screenshots</vt:lpstr>
      <vt:lpstr>Process of Workflow</vt:lpstr>
      <vt:lpstr>AREAS OF GROWTH</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Bounty </dc:title>
  <dc:subject/>
  <dc:creator>Maddala, Venkatsai</dc:creator>
  <cp:lastModifiedBy>Maddala, Venkatsai</cp:lastModifiedBy>
  <cp:revision>4</cp:revision>
  <dcterms:created xsi:type="dcterms:W3CDTF">2023-05-02T17:24:39Z</dcterms:created>
  <dcterms:modified xsi:type="dcterms:W3CDTF">2023-05-02T18:28:48Z</dcterms:modified>
</cp:coreProperties>
</file>