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8" r:id="rId13"/>
    <p:sldId id="269" r:id="rId14"/>
    <p:sldId id="266" r:id="rId15"/>
    <p:sldId id="271"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8FE004-6228-48B2-9FF8-D359269B848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93761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FE004-6228-48B2-9FF8-D359269B848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225346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FE004-6228-48B2-9FF8-D359269B848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123358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FE004-6228-48B2-9FF8-D359269B848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378229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8FE004-6228-48B2-9FF8-D359269B848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336757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8FE004-6228-48B2-9FF8-D359269B8484}"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313581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FE004-6228-48B2-9FF8-D359269B8484}"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157480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8FE004-6228-48B2-9FF8-D359269B8484}"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108661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FE004-6228-48B2-9FF8-D359269B8484}"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178262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8FE004-6228-48B2-9FF8-D359269B8484}"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39854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8FE004-6228-48B2-9FF8-D359269B8484}"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05696-5859-4D2E-B62C-AA5C77DE6FFC}" type="slidenum">
              <a:rPr lang="en-US" smtClean="0"/>
              <a:t>‹#›</a:t>
            </a:fld>
            <a:endParaRPr lang="en-US"/>
          </a:p>
        </p:txBody>
      </p:sp>
    </p:spTree>
    <p:extLst>
      <p:ext uri="{BB962C8B-B14F-4D97-AF65-F5344CB8AC3E}">
        <p14:creationId xmlns:p14="http://schemas.microsoft.com/office/powerpoint/2010/main" val="233579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FE004-6228-48B2-9FF8-D359269B8484}" type="datetimeFigureOut">
              <a:rPr lang="en-US" smtClean="0"/>
              <a:t>9/25/2017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05696-5859-4D2E-B62C-AA5C77DE6FFC}" type="slidenum">
              <a:rPr lang="en-US" smtClean="0"/>
              <a:t>‹#›</a:t>
            </a:fld>
            <a:endParaRPr lang="en-US"/>
          </a:p>
        </p:txBody>
      </p:sp>
    </p:spTree>
    <p:extLst>
      <p:ext uri="{BB962C8B-B14F-4D97-AF65-F5344CB8AC3E}">
        <p14:creationId xmlns:p14="http://schemas.microsoft.com/office/powerpoint/2010/main" val="376149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thi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jsbin.com/maxobehegi/1/embed?js,outpu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jsbin.com/ropiwasuwu/1/embed?js,outpu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odementor.io/tamizhvendan/beginner-guide-setup-reactjs-environment-npm-babel-6-webpack-du107r9z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abeljs.io/learn-es2015/" TargetMode="External"/><Relationship Id="rId2" Type="http://schemas.openxmlformats.org/officeDocument/2006/relationships/hyperlink" Target="https://angular-2-training-book.rangle.io/handout/features/es6.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React – JavaScript Library </a:t>
            </a:r>
            <a:endParaRPr lang="en-US" dirty="0"/>
          </a:p>
        </p:txBody>
      </p:sp>
      <p:sp>
        <p:nvSpPr>
          <p:cNvPr id="3" name="Subtitle 2"/>
          <p:cNvSpPr>
            <a:spLocks noGrp="1"/>
          </p:cNvSpPr>
          <p:nvPr>
            <p:ph type="subTitle" idx="1"/>
          </p:nvPr>
        </p:nvSpPr>
        <p:spPr>
          <a:xfrm>
            <a:off x="7720778" y="5213554"/>
            <a:ext cx="4218040" cy="1032387"/>
          </a:xfrm>
        </p:spPr>
        <p:txBody>
          <a:bodyPr/>
          <a:lstStyle/>
          <a:p>
            <a:r>
              <a:rPr lang="en-US" dirty="0" smtClean="0"/>
              <a:t>Vinoth </a:t>
            </a:r>
            <a:r>
              <a:rPr lang="en-US" dirty="0"/>
              <a:t>K</a:t>
            </a:r>
            <a:r>
              <a:rPr lang="en-US" dirty="0" smtClean="0"/>
              <a:t>umar M,</a:t>
            </a:r>
          </a:p>
          <a:p>
            <a:r>
              <a:rPr lang="en-US" dirty="0" smtClean="0"/>
              <a:t>Front End Developer.</a:t>
            </a:r>
          </a:p>
        </p:txBody>
      </p:sp>
    </p:spTree>
    <p:extLst>
      <p:ext uri="{BB962C8B-B14F-4D97-AF65-F5344CB8AC3E}">
        <p14:creationId xmlns:p14="http://schemas.microsoft.com/office/powerpoint/2010/main" val="2142852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this</a:t>
            </a:r>
          </a:p>
        </p:txBody>
      </p:sp>
      <p:sp>
        <p:nvSpPr>
          <p:cNvPr id="3" name="Content Placeholder 2"/>
          <p:cNvSpPr>
            <a:spLocks noGrp="1"/>
          </p:cNvSpPr>
          <p:nvPr>
            <p:ph idx="1"/>
          </p:nvPr>
        </p:nvSpPr>
        <p:spPr/>
        <p:txBody>
          <a:bodyPr>
            <a:normAutofit/>
          </a:bodyPr>
          <a:lstStyle/>
          <a:p>
            <a:pPr>
              <a:lnSpc>
                <a:spcPct val="150000"/>
              </a:lnSpc>
            </a:pPr>
            <a:r>
              <a:rPr lang="en-US" sz="2000" dirty="0" smtClean="0"/>
              <a:t>When a function is called with the new operator, </a:t>
            </a:r>
            <a:r>
              <a:rPr lang="en-US" sz="2000" b="1" dirty="0" smtClean="0"/>
              <a:t>this</a:t>
            </a:r>
            <a:r>
              <a:rPr lang="en-US" sz="2000" dirty="0" smtClean="0"/>
              <a:t> refers to the newly created object inside that function. </a:t>
            </a:r>
          </a:p>
          <a:p>
            <a:pPr>
              <a:lnSpc>
                <a:spcPct val="150000"/>
              </a:lnSpc>
            </a:pPr>
            <a:r>
              <a:rPr lang="en-US" sz="2000" dirty="0" smtClean="0"/>
              <a:t>When a function is called using call or apply, this refers to the first argument passed to call or apply. If the first argument is null or not an object, this refers to the global object.</a:t>
            </a:r>
          </a:p>
          <a:p>
            <a:pPr marL="0" indent="0">
              <a:lnSpc>
                <a:spcPct val="150000"/>
              </a:lnSpc>
              <a:buNone/>
            </a:pPr>
            <a:endParaRPr lang="en-US" sz="2000" dirty="0" smtClean="0">
              <a:hlinkClick r:id="rId2"/>
            </a:endParaRPr>
          </a:p>
          <a:p>
            <a:pPr marL="0" indent="0" algn="ctr">
              <a:lnSpc>
                <a:spcPct val="150000"/>
              </a:lnSpc>
              <a:buNone/>
            </a:pPr>
            <a:r>
              <a:rPr lang="en-US" sz="2000" dirty="0" smtClean="0">
                <a:hlinkClick r:id="rId2"/>
              </a:rPr>
              <a:t>https://developer.mozilla.org/en-US/docs/Web/JavaScript/Reference/Operators/this</a:t>
            </a:r>
            <a:endParaRPr lang="en-US" sz="2000" dirty="0" smtClean="0"/>
          </a:p>
          <a:p>
            <a:pPr>
              <a:lnSpc>
                <a:spcPct val="150000"/>
              </a:lnSpc>
            </a:pPr>
            <a:endParaRPr lang="en-US" sz="2000" dirty="0"/>
          </a:p>
        </p:txBody>
      </p:sp>
    </p:spTree>
    <p:extLst>
      <p:ext uri="{BB962C8B-B14F-4D97-AF65-F5344CB8AC3E}">
        <p14:creationId xmlns:p14="http://schemas.microsoft.com/office/powerpoint/2010/main" val="528759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4793"/>
            <a:ext cx="10515600" cy="5432169"/>
          </a:xfrm>
        </p:spPr>
        <p:txBody>
          <a:bodyPr/>
          <a:lstStyle/>
          <a:p>
            <a:pPr marL="0" indent="0" algn="ctr">
              <a:buNone/>
            </a:pPr>
            <a:endParaRPr lang="en-US" dirty="0" smtClean="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smtClean="0"/>
              <a:t>Let's get started!</a:t>
            </a:r>
          </a:p>
          <a:p>
            <a:pPr marL="0" indent="0" algn="ctr">
              <a:buNone/>
            </a:pPr>
            <a:endParaRPr lang="en-US" dirty="0"/>
          </a:p>
        </p:txBody>
      </p:sp>
    </p:spTree>
    <p:extLst>
      <p:ext uri="{BB962C8B-B14F-4D97-AF65-F5344CB8AC3E}">
        <p14:creationId xmlns:p14="http://schemas.microsoft.com/office/powerpoint/2010/main" val="2495422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 </a:t>
            </a:r>
            <a:r>
              <a:rPr lang="en-US" b="1" dirty="0" smtClean="0"/>
              <a:t>start </a:t>
            </a:r>
            <a:r>
              <a:rPr lang="en-US" b="1" dirty="0"/>
              <a:t>React</a:t>
            </a:r>
          </a:p>
        </p:txBody>
      </p:sp>
      <p:sp>
        <p:nvSpPr>
          <p:cNvPr id="3" name="Content Placeholder 2"/>
          <p:cNvSpPr>
            <a:spLocks noGrp="1"/>
          </p:cNvSpPr>
          <p:nvPr>
            <p:ph idx="1"/>
          </p:nvPr>
        </p:nvSpPr>
        <p:spPr>
          <a:xfrm>
            <a:off x="838200" y="1781380"/>
            <a:ext cx="10515600" cy="4351338"/>
          </a:xfrm>
        </p:spPr>
        <p:txBody>
          <a:bodyPr>
            <a:normAutofit/>
          </a:bodyPr>
          <a:lstStyle/>
          <a:p>
            <a:pPr marL="0" indent="0">
              <a:lnSpc>
                <a:spcPct val="150000"/>
              </a:lnSpc>
              <a:buNone/>
            </a:pPr>
            <a:r>
              <a:rPr lang="en-US" sz="2000" b="1" dirty="0"/>
              <a:t>Software &amp; </a:t>
            </a:r>
            <a:r>
              <a:rPr lang="en-US" sz="2000" b="1" dirty="0" smtClean="0"/>
              <a:t>Description : </a:t>
            </a:r>
            <a:r>
              <a:rPr lang="en-US" sz="2000" dirty="0" err="1" smtClean="0"/>
              <a:t>NodeJS</a:t>
            </a:r>
            <a:r>
              <a:rPr lang="en-US" sz="2000" dirty="0" smtClean="0"/>
              <a:t> and NPM</a:t>
            </a:r>
          </a:p>
          <a:p>
            <a:pPr marL="0" indent="0">
              <a:lnSpc>
                <a:spcPct val="150000"/>
              </a:lnSpc>
              <a:buNone/>
            </a:pPr>
            <a:r>
              <a:rPr lang="en-US" sz="2000" b="1" dirty="0" smtClean="0"/>
              <a:t>Step  :</a:t>
            </a:r>
          </a:p>
          <a:p>
            <a:pPr>
              <a:lnSpc>
                <a:spcPct val="150000"/>
              </a:lnSpc>
            </a:pPr>
            <a:r>
              <a:rPr lang="en-US" sz="2000" dirty="0" smtClean="0"/>
              <a:t> Install </a:t>
            </a:r>
            <a:r>
              <a:rPr lang="en-US" sz="2000" dirty="0"/>
              <a:t>Global </a:t>
            </a:r>
            <a:r>
              <a:rPr lang="en-US" sz="2000" dirty="0" smtClean="0"/>
              <a:t>Packages</a:t>
            </a:r>
          </a:p>
          <a:p>
            <a:pPr>
              <a:lnSpc>
                <a:spcPct val="150000"/>
              </a:lnSpc>
            </a:pPr>
            <a:r>
              <a:rPr lang="en-US" sz="2000" dirty="0"/>
              <a:t>Add Dependencies and Plugins</a:t>
            </a:r>
          </a:p>
          <a:p>
            <a:pPr>
              <a:lnSpc>
                <a:spcPct val="150000"/>
              </a:lnSpc>
            </a:pPr>
            <a:r>
              <a:rPr lang="en-US" sz="2000" dirty="0"/>
              <a:t>Set Compiler, Server and Loaders</a:t>
            </a:r>
          </a:p>
          <a:p>
            <a:pPr>
              <a:lnSpc>
                <a:spcPct val="150000"/>
              </a:lnSpc>
            </a:pPr>
            <a:r>
              <a:rPr lang="en-US" sz="2000" dirty="0"/>
              <a:t>Running the </a:t>
            </a:r>
            <a:r>
              <a:rPr lang="en-US" sz="2000" dirty="0" smtClean="0"/>
              <a:t>Server – APP Start…! (</a:t>
            </a:r>
            <a:r>
              <a:rPr lang="en-US" sz="2000" dirty="0" smtClean="0">
                <a:hlinkClick r:id="rId2"/>
              </a:rPr>
              <a:t>http://localhost:8080/</a:t>
            </a:r>
            <a:r>
              <a:rPr lang="en-US" sz="2000" dirty="0" smtClean="0"/>
              <a:t>)</a:t>
            </a:r>
            <a:endParaRPr lang="en-US" sz="2000" dirty="0"/>
          </a:p>
          <a:p>
            <a:pPr>
              <a:lnSpc>
                <a:spcPct val="150000"/>
              </a:lnSpc>
            </a:pPr>
            <a:endParaRPr lang="en-US" sz="2000" dirty="0"/>
          </a:p>
          <a:p>
            <a:pPr>
              <a:lnSpc>
                <a:spcPct val="150000"/>
              </a:lnSpc>
            </a:pPr>
            <a:endParaRPr lang="en-US" sz="2000" dirty="0"/>
          </a:p>
        </p:txBody>
      </p:sp>
    </p:spTree>
    <p:extLst>
      <p:ext uri="{BB962C8B-B14F-4D97-AF65-F5344CB8AC3E}">
        <p14:creationId xmlns:p14="http://schemas.microsoft.com/office/powerpoint/2010/main" val="3271039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JSX</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2000" dirty="0"/>
              <a:t>XML in </a:t>
            </a:r>
            <a:r>
              <a:rPr lang="en-US" sz="2000" dirty="0" smtClean="0"/>
              <a:t>JavaScript</a:t>
            </a:r>
          </a:p>
          <a:p>
            <a:pPr>
              <a:lnSpc>
                <a:spcPct val="150000"/>
              </a:lnSpc>
            </a:pPr>
            <a:r>
              <a:rPr lang="en-US" sz="2000" dirty="0"/>
              <a:t>JSX is a preprocessor step that adds XML syntax to JavaScript. You can definitely use React without JSX but JSX makes React a lot more elegant.</a:t>
            </a:r>
            <a:endParaRPr lang="en-US" sz="2000" dirty="0" smtClean="0"/>
          </a:p>
          <a:p>
            <a:pPr>
              <a:lnSpc>
                <a:spcPct val="150000"/>
              </a:lnSpc>
            </a:pPr>
            <a:r>
              <a:rPr lang="en-US" sz="2000" dirty="0"/>
              <a:t>Just like XML, JSX tags have a tag name, attributes, and children. If an attribute value is enclosed in quotes, the value is a string. Otherwise, wrap the value in braces and the value is the enclosed JavaScript expression</a:t>
            </a:r>
            <a:r>
              <a:rPr lang="en-US" sz="2000" dirty="0" smtClean="0"/>
              <a:t>.</a:t>
            </a:r>
          </a:p>
          <a:p>
            <a:pPr marL="0" indent="0" algn="ctr">
              <a:lnSpc>
                <a:spcPct val="150000"/>
              </a:lnSpc>
              <a:buNone/>
            </a:pPr>
            <a:endParaRPr lang="en-US" sz="2000" dirty="0"/>
          </a:p>
          <a:p>
            <a:pPr marL="0" indent="0">
              <a:lnSpc>
                <a:spcPct val="150000"/>
              </a:lnSpc>
              <a:buNone/>
            </a:pPr>
            <a:r>
              <a:rPr lang="en-US" sz="2000" dirty="0" smtClean="0">
                <a:hlinkClick r:id="rId2"/>
              </a:rPr>
              <a:t>http://jsbin.com/maxobehegi/1/embed?js,output</a:t>
            </a:r>
            <a:endParaRPr lang="en-US" sz="2000" dirty="0" smtClean="0"/>
          </a:p>
          <a:p>
            <a:pPr marL="0" indent="0" algn="ctr">
              <a:lnSpc>
                <a:spcPct val="150000"/>
              </a:lnSpc>
              <a:buNone/>
            </a:pPr>
            <a:endParaRPr lang="en-US" sz="2000" dirty="0"/>
          </a:p>
        </p:txBody>
      </p:sp>
    </p:spTree>
    <p:extLst>
      <p:ext uri="{BB962C8B-B14F-4D97-AF65-F5344CB8AC3E}">
        <p14:creationId xmlns:p14="http://schemas.microsoft.com/office/powerpoint/2010/main" val="1122783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Hello</a:t>
            </a:r>
          </a:p>
        </p:txBody>
      </p:sp>
      <p:sp>
        <p:nvSpPr>
          <p:cNvPr id="3" name="Content Placeholder 2"/>
          <p:cNvSpPr>
            <a:spLocks noGrp="1"/>
          </p:cNvSpPr>
          <p:nvPr>
            <p:ph idx="1"/>
          </p:nvPr>
        </p:nvSpPr>
        <p:spPr>
          <a:xfrm>
            <a:off x="838200" y="1825624"/>
            <a:ext cx="10515600" cy="4346575"/>
          </a:xfrm>
        </p:spPr>
        <p:txBody>
          <a:bodyPr>
            <a:normAutofit fontScale="92500" lnSpcReduction="10000"/>
          </a:bodyPr>
          <a:lstStyle/>
          <a:p>
            <a:pPr marL="0" indent="0" algn="ctr">
              <a:lnSpc>
                <a:spcPct val="160000"/>
              </a:lnSpc>
              <a:buNone/>
            </a:pPr>
            <a:r>
              <a:rPr lang="en-US" sz="2000" b="1" dirty="0" smtClean="0"/>
              <a:t>Code in JSX</a:t>
            </a:r>
          </a:p>
          <a:p>
            <a:pPr marL="0" indent="0">
              <a:lnSpc>
                <a:spcPct val="100000"/>
              </a:lnSpc>
              <a:buNone/>
            </a:pPr>
            <a:r>
              <a:rPr lang="en-US" sz="2000" dirty="0" err="1" smtClean="0"/>
              <a:t>ReactDOM.render</a:t>
            </a:r>
            <a:r>
              <a:rPr lang="en-US" sz="2000" dirty="0" smtClean="0"/>
              <a:t>(</a:t>
            </a:r>
          </a:p>
          <a:p>
            <a:pPr marL="0" indent="0">
              <a:lnSpc>
                <a:spcPct val="160000"/>
              </a:lnSpc>
              <a:buNone/>
            </a:pPr>
            <a:r>
              <a:rPr lang="en-US" sz="2000" dirty="0" smtClean="0"/>
              <a:t>  &lt;div&gt;Hello!&lt;/div&gt;,</a:t>
            </a:r>
          </a:p>
          <a:p>
            <a:pPr marL="0" indent="0">
              <a:lnSpc>
                <a:spcPct val="160000"/>
              </a:lnSpc>
              <a:buNone/>
            </a:pPr>
            <a:r>
              <a:rPr lang="en-US" sz="2000" dirty="0" smtClean="0"/>
              <a:t>  </a:t>
            </a:r>
            <a:r>
              <a:rPr lang="en-US" sz="2000" dirty="0" err="1" smtClean="0"/>
              <a:t>document.getElementById</a:t>
            </a:r>
            <a:r>
              <a:rPr lang="en-US" sz="2000" dirty="0" smtClean="0"/>
              <a:t>('container')</a:t>
            </a:r>
          </a:p>
          <a:p>
            <a:pPr marL="0" indent="0">
              <a:lnSpc>
                <a:spcPct val="160000"/>
              </a:lnSpc>
              <a:buNone/>
            </a:pPr>
            <a:r>
              <a:rPr lang="en-US" sz="2000" dirty="0" smtClean="0"/>
              <a:t>);</a:t>
            </a:r>
          </a:p>
          <a:p>
            <a:pPr marL="0" indent="0">
              <a:lnSpc>
                <a:spcPct val="160000"/>
              </a:lnSpc>
              <a:buNone/>
            </a:pPr>
            <a:endParaRPr lang="en-US" sz="2000" b="1" dirty="0"/>
          </a:p>
          <a:p>
            <a:pPr marL="0" indent="0" algn="ctr">
              <a:lnSpc>
                <a:spcPct val="160000"/>
              </a:lnSpc>
              <a:buNone/>
            </a:pPr>
            <a:r>
              <a:rPr lang="en-US" sz="2000" b="1" dirty="0" smtClean="0"/>
              <a:t>Output</a:t>
            </a:r>
          </a:p>
          <a:p>
            <a:pPr marL="0" indent="0">
              <a:lnSpc>
                <a:spcPct val="160000"/>
              </a:lnSpc>
              <a:buNone/>
            </a:pPr>
            <a:r>
              <a:rPr lang="en-US" sz="2000" dirty="0" smtClean="0">
                <a:hlinkClick r:id="rId2"/>
              </a:rPr>
              <a:t>http://jsbin.com/ropiwasuwu/1/embed?js,output</a:t>
            </a:r>
            <a:endParaRPr lang="en-US" sz="2000" dirty="0" smtClean="0"/>
          </a:p>
          <a:p>
            <a:pPr marL="0" indent="0">
              <a:lnSpc>
                <a:spcPct val="160000"/>
              </a:lnSpc>
              <a:buNone/>
            </a:pPr>
            <a:endParaRPr lang="en-US" sz="2000" dirty="0" smtClean="0"/>
          </a:p>
          <a:p>
            <a:pPr marL="0" indent="0">
              <a:lnSpc>
                <a:spcPct val="160000"/>
              </a:lnSpc>
              <a:buNone/>
            </a:pPr>
            <a:endParaRPr lang="en-US" sz="2000" dirty="0"/>
          </a:p>
        </p:txBody>
      </p:sp>
    </p:spTree>
    <p:extLst>
      <p:ext uri="{BB962C8B-B14F-4D97-AF65-F5344CB8AC3E}">
        <p14:creationId xmlns:p14="http://schemas.microsoft.com/office/powerpoint/2010/main" val="1020680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Webpack</a:t>
            </a:r>
            <a:r>
              <a:rPr lang="en-US" dirty="0" smtClean="0"/>
              <a:t> ,Babel-loader </a:t>
            </a:r>
            <a:endParaRPr lang="en-US" dirty="0"/>
          </a:p>
        </p:txBody>
      </p:sp>
      <p:pic>
        <p:nvPicPr>
          <p:cNvPr id="4" name="Content Placeholder 3"/>
          <p:cNvPicPr>
            <a:picLocks noGrp="1" noChangeAspect="1"/>
          </p:cNvPicPr>
          <p:nvPr>
            <p:ph idx="1"/>
          </p:nvPr>
        </p:nvPicPr>
        <p:blipFill>
          <a:blip r:embed="rId2"/>
          <a:stretch>
            <a:fillRect/>
          </a:stretch>
        </p:blipFill>
        <p:spPr>
          <a:xfrm>
            <a:off x="838200" y="2320712"/>
            <a:ext cx="10515600" cy="2248070"/>
          </a:xfrm>
          <a:prstGeom prst="rect">
            <a:avLst/>
          </a:prstGeom>
        </p:spPr>
      </p:pic>
      <p:sp>
        <p:nvSpPr>
          <p:cNvPr id="5" name="TextBox 4"/>
          <p:cNvSpPr txBox="1"/>
          <p:nvPr/>
        </p:nvSpPr>
        <p:spPr>
          <a:xfrm>
            <a:off x="838200" y="5198806"/>
            <a:ext cx="10161639" cy="923330"/>
          </a:xfrm>
          <a:prstGeom prst="rect">
            <a:avLst/>
          </a:prstGeom>
          <a:noFill/>
        </p:spPr>
        <p:txBody>
          <a:bodyPr wrap="square" rtlCol="0">
            <a:spAutoFit/>
          </a:bodyPr>
          <a:lstStyle/>
          <a:p>
            <a:r>
              <a:rPr lang="en-US" dirty="0" smtClean="0">
                <a:hlinkClick r:id="rId3"/>
              </a:rPr>
              <a:t>https://www.codementor.io/tamizhvendan/beginner-guide-setup-reactjs-environment-npm-babel-6-webpack-du107r9zr</a:t>
            </a:r>
            <a:endParaRPr lang="en-US" dirty="0" smtClean="0"/>
          </a:p>
          <a:p>
            <a:endParaRPr lang="en-US" dirty="0"/>
          </a:p>
        </p:txBody>
      </p:sp>
    </p:spTree>
    <p:extLst>
      <p:ext uri="{BB962C8B-B14F-4D97-AF65-F5344CB8AC3E}">
        <p14:creationId xmlns:p14="http://schemas.microsoft.com/office/powerpoint/2010/main" val="1445687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 to cover react </a:t>
            </a:r>
            <a:r>
              <a:rPr lang="en-US" b="1" dirty="0" err="1" smtClean="0"/>
              <a:t>js</a:t>
            </a:r>
            <a:r>
              <a:rPr lang="en-US" b="1" dirty="0" smtClean="0"/>
              <a:t> – basic  (</a:t>
            </a:r>
            <a:r>
              <a:rPr lang="en-US" b="1" dirty="0" err="1" smtClean="0"/>
              <a:t>Git</a:t>
            </a:r>
            <a:r>
              <a:rPr lang="en-US" b="1" dirty="0" smtClean="0"/>
              <a:t> Branch)</a:t>
            </a:r>
            <a:r>
              <a:rPr lang="en-US" dirty="0" smtClean="0"/>
              <a:t/>
            </a:r>
            <a:br>
              <a:rPr lang="en-US" dirty="0" smtClean="0"/>
            </a:br>
            <a:endParaRPr lang="en-US" dirty="0"/>
          </a:p>
        </p:txBody>
      </p:sp>
      <p:sp>
        <p:nvSpPr>
          <p:cNvPr id="3" name="Content Placeholder 2"/>
          <p:cNvSpPr>
            <a:spLocks noGrp="1"/>
          </p:cNvSpPr>
          <p:nvPr>
            <p:ph idx="1"/>
          </p:nvPr>
        </p:nvSpPr>
        <p:spPr>
          <a:xfrm>
            <a:off x="838200" y="1319981"/>
            <a:ext cx="10515600" cy="4856982"/>
          </a:xfrm>
        </p:spPr>
        <p:txBody>
          <a:bodyPr>
            <a:normAutofit fontScale="85000" lnSpcReduction="20000"/>
          </a:bodyPr>
          <a:lstStyle/>
          <a:p>
            <a:pPr lvl="0">
              <a:lnSpc>
                <a:spcPct val="150000"/>
              </a:lnSpc>
            </a:pPr>
            <a:r>
              <a:rPr lang="en-US" sz="2000" dirty="0" smtClean="0"/>
              <a:t>01-setup</a:t>
            </a:r>
            <a:endParaRPr lang="en-US" sz="2000" dirty="0"/>
          </a:p>
          <a:p>
            <a:pPr lvl="0">
              <a:lnSpc>
                <a:spcPct val="150000"/>
              </a:lnSpc>
            </a:pPr>
            <a:r>
              <a:rPr lang="en-US" sz="2000" dirty="0"/>
              <a:t>02-first-component</a:t>
            </a:r>
          </a:p>
          <a:p>
            <a:pPr lvl="0">
              <a:lnSpc>
                <a:spcPct val="150000"/>
              </a:lnSpc>
            </a:pPr>
            <a:r>
              <a:rPr lang="en-US" sz="2000" dirty="0"/>
              <a:t>03-multiple-components</a:t>
            </a:r>
          </a:p>
          <a:p>
            <a:pPr lvl="0">
              <a:lnSpc>
                <a:spcPct val="150000"/>
              </a:lnSpc>
            </a:pPr>
            <a:r>
              <a:rPr lang="en-US" sz="2000" dirty="0"/>
              <a:t>04-props</a:t>
            </a:r>
          </a:p>
          <a:p>
            <a:pPr lvl="0">
              <a:lnSpc>
                <a:spcPct val="150000"/>
              </a:lnSpc>
            </a:pPr>
            <a:r>
              <a:rPr lang="en-US" sz="2000" dirty="0"/>
              <a:t>05-events</a:t>
            </a:r>
          </a:p>
          <a:p>
            <a:pPr lvl="0">
              <a:lnSpc>
                <a:spcPct val="150000"/>
              </a:lnSpc>
            </a:pPr>
            <a:r>
              <a:rPr lang="en-US" sz="2000" dirty="0"/>
              <a:t>06-state</a:t>
            </a:r>
          </a:p>
          <a:p>
            <a:pPr lvl="0">
              <a:lnSpc>
                <a:spcPct val="150000"/>
              </a:lnSpc>
            </a:pPr>
            <a:r>
              <a:rPr lang="en-US" sz="2000" dirty="0"/>
              <a:t>09-two-way-binding</a:t>
            </a:r>
          </a:p>
          <a:p>
            <a:pPr lvl="0">
              <a:lnSpc>
                <a:spcPct val="150000"/>
              </a:lnSpc>
            </a:pPr>
            <a:r>
              <a:rPr lang="en-US" sz="2000" dirty="0"/>
              <a:t>10-component-lifecycle</a:t>
            </a:r>
          </a:p>
          <a:p>
            <a:pPr lvl="0">
              <a:lnSpc>
                <a:spcPct val="150000"/>
              </a:lnSpc>
            </a:pPr>
            <a:r>
              <a:rPr lang="en-US" sz="2000" dirty="0"/>
              <a:t>11-router</a:t>
            </a:r>
          </a:p>
          <a:p>
            <a:pPr>
              <a:lnSpc>
                <a:spcPct val="150000"/>
              </a:lnSpc>
            </a:pPr>
            <a:r>
              <a:rPr lang="en-US" sz="2000" dirty="0"/>
              <a:t>When demo time add </a:t>
            </a:r>
            <a:r>
              <a:rPr lang="en-US" sz="2000" b="1" dirty="0"/>
              <a:t>refs</a:t>
            </a:r>
            <a:r>
              <a:rPr lang="en-US" sz="2000" dirty="0"/>
              <a:t> and </a:t>
            </a:r>
            <a:r>
              <a:rPr lang="en-US" sz="2000" b="1" dirty="0"/>
              <a:t>keys</a:t>
            </a:r>
            <a:r>
              <a:rPr lang="en-US" sz="2000" dirty="0"/>
              <a:t> concept.</a:t>
            </a:r>
          </a:p>
          <a:p>
            <a:pPr>
              <a:lnSpc>
                <a:spcPct val="150000"/>
              </a:lnSpc>
            </a:pPr>
            <a:endParaRPr lang="en-US" sz="2000" dirty="0"/>
          </a:p>
        </p:txBody>
      </p:sp>
    </p:spTree>
    <p:extLst>
      <p:ext uri="{BB962C8B-B14F-4D97-AF65-F5344CB8AC3E}">
        <p14:creationId xmlns:p14="http://schemas.microsoft.com/office/powerpoint/2010/main" val="3114373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000" dirty="0" smtClean="0">
              <a:latin typeface="Berlin Sans FB" panose="020E0602020502020306" pitchFamily="34" charset="0"/>
            </a:endParaRPr>
          </a:p>
          <a:p>
            <a:pPr marL="0" indent="0" algn="ctr">
              <a:buNone/>
            </a:pPr>
            <a:r>
              <a:rPr lang="en-US" sz="4000" dirty="0" smtClean="0">
                <a:latin typeface="Berlin Sans FB" panose="020E0602020502020306" pitchFamily="34" charset="0"/>
              </a:rPr>
              <a:t>Query…..?</a:t>
            </a:r>
            <a:endParaRPr lang="en-US" sz="4000" dirty="0">
              <a:latin typeface="Berlin Sans FB" panose="020E0602020502020306" pitchFamily="34" charset="0"/>
            </a:endParaRPr>
          </a:p>
        </p:txBody>
      </p:sp>
    </p:spTree>
    <p:extLst>
      <p:ext uri="{BB962C8B-B14F-4D97-AF65-F5344CB8AC3E}">
        <p14:creationId xmlns:p14="http://schemas.microsoft.com/office/powerpoint/2010/main" val="2694813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5400" dirty="0" smtClean="0">
              <a:latin typeface="Blackadder ITC" panose="04020505051007020D02" pitchFamily="82" charset="0"/>
            </a:endParaRPr>
          </a:p>
          <a:p>
            <a:pPr marL="0" indent="0" algn="ctr">
              <a:buNone/>
            </a:pPr>
            <a:r>
              <a:rPr lang="en-US" sz="5400" dirty="0" smtClean="0">
                <a:latin typeface="Blackadder ITC" panose="04020505051007020D02" pitchFamily="82" charset="0"/>
              </a:rPr>
              <a:t>Thank You All</a:t>
            </a:r>
            <a:endParaRPr lang="en-US" sz="5400" dirty="0">
              <a:latin typeface="Blackadder ITC" panose="04020505051007020D02" pitchFamily="82" charset="0"/>
            </a:endParaRPr>
          </a:p>
        </p:txBody>
      </p:sp>
    </p:spTree>
    <p:extLst>
      <p:ext uri="{BB962C8B-B14F-4D97-AF65-F5344CB8AC3E}">
        <p14:creationId xmlns:p14="http://schemas.microsoft.com/office/powerpoint/2010/main" val="1674013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React?</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1800" dirty="0" smtClean="0"/>
              <a:t>React is a </a:t>
            </a:r>
            <a:r>
              <a:rPr lang="en-US" sz="1800" b="1" dirty="0" smtClean="0"/>
              <a:t>JavaScript library</a:t>
            </a:r>
          </a:p>
          <a:p>
            <a:pPr>
              <a:lnSpc>
                <a:spcPct val="150000"/>
              </a:lnSpc>
            </a:pPr>
            <a:r>
              <a:rPr lang="en-US" sz="1800" dirty="0" smtClean="0"/>
              <a:t>React allows developers to </a:t>
            </a:r>
            <a:r>
              <a:rPr lang="en-US" sz="1800" b="1" dirty="0" smtClean="0"/>
              <a:t>create large web-applications </a:t>
            </a:r>
            <a:r>
              <a:rPr lang="en-US" sz="1800" dirty="0" smtClean="0"/>
              <a:t>that use data that can change over time, </a:t>
            </a:r>
            <a:r>
              <a:rPr lang="en-US" sz="1800" b="1" dirty="0" smtClean="0"/>
              <a:t>without reloading the page</a:t>
            </a:r>
            <a:r>
              <a:rPr lang="en-US" sz="1800" dirty="0" smtClean="0"/>
              <a:t>.</a:t>
            </a:r>
          </a:p>
          <a:p>
            <a:pPr>
              <a:lnSpc>
                <a:spcPct val="150000"/>
              </a:lnSpc>
            </a:pPr>
            <a:r>
              <a:rPr lang="en-US" sz="1800" dirty="0" smtClean="0"/>
              <a:t> It aims primarily to provide </a:t>
            </a:r>
            <a:r>
              <a:rPr lang="en-US" sz="1800" b="1" dirty="0" smtClean="0"/>
              <a:t>speed, simplicity and scalability. </a:t>
            </a:r>
          </a:p>
          <a:p>
            <a:pPr>
              <a:lnSpc>
                <a:spcPct val="150000"/>
              </a:lnSpc>
            </a:pPr>
            <a:r>
              <a:rPr lang="en-US" sz="1800" dirty="0" smtClean="0"/>
              <a:t>React processes </a:t>
            </a:r>
            <a:r>
              <a:rPr lang="en-US" sz="1800" b="1" dirty="0" smtClean="0"/>
              <a:t>only user interfaces in applications</a:t>
            </a:r>
            <a:r>
              <a:rPr lang="en-US" sz="1800" dirty="0" smtClean="0"/>
              <a:t>. This corresponds to </a:t>
            </a:r>
            <a:r>
              <a:rPr lang="en-US" sz="1800" b="1" dirty="0" smtClean="0"/>
              <a:t>View in the Model-View-Controller </a:t>
            </a:r>
            <a:r>
              <a:rPr lang="en-US" sz="1800" dirty="0" smtClean="0"/>
              <a:t>(MVC) pattern, and can be used in </a:t>
            </a:r>
            <a:r>
              <a:rPr lang="en-US" sz="1800" b="1" dirty="0" smtClean="0"/>
              <a:t>combination with other JavaScript libraries or frameworks</a:t>
            </a:r>
            <a:r>
              <a:rPr lang="en-US" sz="1800" dirty="0" smtClean="0"/>
              <a:t> in MVC, such as AngularJS.</a:t>
            </a:r>
            <a:endParaRPr lang="en-US" sz="1800" dirty="0"/>
          </a:p>
        </p:txBody>
      </p:sp>
    </p:spTree>
    <p:extLst>
      <p:ext uri="{BB962C8B-B14F-4D97-AF65-F5344CB8AC3E}">
        <p14:creationId xmlns:p14="http://schemas.microsoft.com/office/powerpoint/2010/main" val="1396799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a:t>
            </a:r>
            <a:endParaRPr lang="en-US" b="1" dirty="0"/>
          </a:p>
        </p:txBody>
      </p:sp>
      <p:sp>
        <p:nvSpPr>
          <p:cNvPr id="3" name="Content Placeholder 2"/>
          <p:cNvSpPr>
            <a:spLocks noGrp="1"/>
          </p:cNvSpPr>
          <p:nvPr>
            <p:ph idx="1"/>
          </p:nvPr>
        </p:nvSpPr>
        <p:spPr/>
        <p:txBody>
          <a:bodyPr>
            <a:normAutofit lnSpcReduction="10000"/>
          </a:bodyPr>
          <a:lstStyle/>
          <a:p>
            <a:pPr>
              <a:lnSpc>
                <a:spcPct val="150000"/>
              </a:lnSpc>
            </a:pPr>
            <a:r>
              <a:rPr lang="en-US" sz="2000" dirty="0" smtClean="0"/>
              <a:t>React was created by Jordan </a:t>
            </a:r>
            <a:r>
              <a:rPr lang="en-US" sz="2000" dirty="0" err="1" smtClean="0"/>
              <a:t>Walke</a:t>
            </a:r>
            <a:r>
              <a:rPr lang="en-US" sz="2000" dirty="0" smtClean="0"/>
              <a:t>, a software engineer at Facebook. He was influenced by </a:t>
            </a:r>
            <a:r>
              <a:rPr lang="en-US" sz="2000" b="1" dirty="0" smtClean="0"/>
              <a:t>Angular and XHP</a:t>
            </a:r>
            <a:r>
              <a:rPr lang="en-US" sz="2000" dirty="0" smtClean="0"/>
              <a:t>, an HTML component framework for PHP.</a:t>
            </a:r>
          </a:p>
          <a:p>
            <a:pPr>
              <a:lnSpc>
                <a:spcPct val="150000"/>
              </a:lnSpc>
            </a:pPr>
            <a:r>
              <a:rPr lang="en-US" sz="2000" dirty="0" smtClean="0"/>
              <a:t> It was first deployed on </a:t>
            </a:r>
            <a:r>
              <a:rPr lang="en-US" sz="2000" b="1" dirty="0" smtClean="0"/>
              <a:t>Facebook's newsfeed</a:t>
            </a:r>
            <a:r>
              <a:rPr lang="en-US" sz="2000" dirty="0" smtClean="0"/>
              <a:t> in 2011 and later on </a:t>
            </a:r>
            <a:r>
              <a:rPr lang="en-US" sz="2000" b="1" dirty="0" smtClean="0"/>
              <a:t>Instagram.com</a:t>
            </a:r>
            <a:r>
              <a:rPr lang="en-US" sz="2000" dirty="0" smtClean="0"/>
              <a:t> in 2012.It was open-sourced at </a:t>
            </a:r>
            <a:r>
              <a:rPr lang="en-US" sz="2000" dirty="0" err="1" smtClean="0"/>
              <a:t>JSConf</a:t>
            </a:r>
            <a:r>
              <a:rPr lang="en-US" sz="2000" dirty="0" smtClean="0"/>
              <a:t> US in May 2013. </a:t>
            </a:r>
          </a:p>
          <a:p>
            <a:pPr>
              <a:lnSpc>
                <a:spcPct val="150000"/>
              </a:lnSpc>
            </a:pPr>
            <a:r>
              <a:rPr lang="en-US" sz="2000" b="1" dirty="0" smtClean="0"/>
              <a:t>React Native</a:t>
            </a:r>
            <a:r>
              <a:rPr lang="en-US" sz="2000" dirty="0" smtClean="0"/>
              <a:t>, which enables native Android, iOS, and UWP development with React, was announced at Facebook's React.js </a:t>
            </a:r>
            <a:r>
              <a:rPr lang="en-US" sz="2000" dirty="0" err="1" smtClean="0"/>
              <a:t>Conf</a:t>
            </a:r>
            <a:r>
              <a:rPr lang="en-US" sz="2000" dirty="0" smtClean="0"/>
              <a:t> in February 2015 and open-sourced in March 2015.</a:t>
            </a:r>
          </a:p>
          <a:p>
            <a:pPr>
              <a:lnSpc>
                <a:spcPct val="150000"/>
              </a:lnSpc>
            </a:pPr>
            <a:r>
              <a:rPr lang="en-US" sz="2000" dirty="0" smtClean="0"/>
              <a:t> On April 18, 2017, Facebook announced </a:t>
            </a:r>
            <a:r>
              <a:rPr lang="en-US" sz="2000" b="1" dirty="0" smtClean="0"/>
              <a:t>React Fiber</a:t>
            </a:r>
            <a:r>
              <a:rPr lang="en-US" sz="2000" dirty="0" smtClean="0"/>
              <a:t>, a new core </a:t>
            </a:r>
            <a:r>
              <a:rPr lang="en-US" sz="2000" b="1" dirty="0" smtClean="0"/>
              <a:t>algorithm of React framework library</a:t>
            </a:r>
            <a:r>
              <a:rPr lang="en-US" sz="2000" dirty="0" smtClean="0"/>
              <a:t> for building user </a:t>
            </a:r>
            <a:r>
              <a:rPr lang="en-US" sz="2000" dirty="0" err="1" smtClean="0"/>
              <a:t>interfaces.React</a:t>
            </a:r>
            <a:r>
              <a:rPr lang="en-US" sz="2000" dirty="0" smtClean="0"/>
              <a:t> Fiber will become the foundation of any future improvements and feature development of the React framework.</a:t>
            </a:r>
            <a:endParaRPr lang="en-US" sz="2000" dirty="0"/>
          </a:p>
        </p:txBody>
      </p:sp>
    </p:spTree>
    <p:extLst>
      <p:ext uri="{BB962C8B-B14F-4D97-AF65-F5344CB8AC3E}">
        <p14:creationId xmlns:p14="http://schemas.microsoft.com/office/powerpoint/2010/main" val="3394535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XHP</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2000" dirty="0" smtClean="0"/>
              <a:t>XHP is an </a:t>
            </a:r>
            <a:r>
              <a:rPr lang="en-US" sz="2000" b="1" dirty="0" smtClean="0"/>
              <a:t>augmentation of PHP and Hack </a:t>
            </a:r>
            <a:r>
              <a:rPr lang="en-US" sz="2000" dirty="0" smtClean="0"/>
              <a:t>developed at Facebook to allow </a:t>
            </a:r>
            <a:r>
              <a:rPr lang="en-US" sz="2000" b="1" dirty="0" smtClean="0"/>
              <a:t>XML syntax </a:t>
            </a:r>
            <a:r>
              <a:rPr lang="en-US" sz="2000" dirty="0" smtClean="0"/>
              <a:t>for the purpose of creating custom and </a:t>
            </a:r>
            <a:r>
              <a:rPr lang="en-US" sz="2000" b="1" dirty="0" smtClean="0"/>
              <a:t>reusable HTML elements</a:t>
            </a:r>
            <a:r>
              <a:rPr lang="en-US" sz="2000" dirty="0" smtClean="0"/>
              <a:t>. </a:t>
            </a:r>
          </a:p>
          <a:p>
            <a:pPr marL="0" indent="0">
              <a:lnSpc>
                <a:spcPct val="150000"/>
              </a:lnSpc>
              <a:buNone/>
            </a:pPr>
            <a:endParaRPr lang="en-US" sz="2000" dirty="0" smtClean="0"/>
          </a:p>
          <a:p>
            <a:pPr>
              <a:lnSpc>
                <a:spcPct val="150000"/>
              </a:lnSpc>
            </a:pPr>
            <a:r>
              <a:rPr lang="en-US" sz="2000" dirty="0" smtClean="0"/>
              <a:t>Facebook have also developed a similar augmentation for JavaScript, namely </a:t>
            </a:r>
            <a:r>
              <a:rPr lang="en-US" sz="2000" b="1" dirty="0" smtClean="0"/>
              <a:t>JSX</a:t>
            </a:r>
            <a:endParaRPr lang="en-US" sz="2000" dirty="0" smtClean="0"/>
          </a:p>
        </p:txBody>
      </p:sp>
    </p:spTree>
    <p:extLst>
      <p:ext uri="{BB962C8B-B14F-4D97-AF65-F5344CB8AC3E}">
        <p14:creationId xmlns:p14="http://schemas.microsoft.com/office/powerpoint/2010/main" val="3455163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Notable features</a:t>
            </a:r>
            <a:br>
              <a:rPr lang="en-US" b="1" dirty="0"/>
            </a:br>
            <a:endParaRPr lang="en-US" b="1" dirty="0"/>
          </a:p>
        </p:txBody>
      </p:sp>
      <p:sp>
        <p:nvSpPr>
          <p:cNvPr id="3" name="Content Placeholder 2"/>
          <p:cNvSpPr>
            <a:spLocks noGrp="1"/>
          </p:cNvSpPr>
          <p:nvPr>
            <p:ph idx="1"/>
          </p:nvPr>
        </p:nvSpPr>
        <p:spPr>
          <a:xfrm>
            <a:off x="582561" y="1039760"/>
            <a:ext cx="10771239" cy="5508523"/>
          </a:xfrm>
        </p:spPr>
        <p:txBody>
          <a:bodyPr>
            <a:normAutofit/>
          </a:bodyPr>
          <a:lstStyle/>
          <a:p>
            <a:pPr>
              <a:lnSpc>
                <a:spcPct val="150000"/>
              </a:lnSpc>
            </a:pPr>
            <a:r>
              <a:rPr lang="en-US" sz="2000" b="1" dirty="0" smtClean="0"/>
              <a:t>One-way data flow - </a:t>
            </a:r>
            <a:r>
              <a:rPr lang="en-US" sz="1800" dirty="0" smtClean="0"/>
              <a:t>Properties, a </a:t>
            </a:r>
            <a:r>
              <a:rPr lang="en-US" sz="1800" b="1" dirty="0" smtClean="0"/>
              <a:t>set of immutable values</a:t>
            </a:r>
            <a:r>
              <a:rPr lang="en-US" sz="1800" dirty="0" smtClean="0"/>
              <a:t>, are passed to a component's renderer as properties in its HTML tag. A component cannot directly modify any properties passed to it, but can be passed callback functions that do modify values. This mechanism's promise is expressed as "properties flow down; actions flow up".</a:t>
            </a:r>
          </a:p>
          <a:p>
            <a:pPr>
              <a:lnSpc>
                <a:spcPct val="150000"/>
              </a:lnSpc>
            </a:pPr>
            <a:r>
              <a:rPr lang="en-US" sz="2000" b="1" dirty="0" smtClean="0"/>
              <a:t>Virtual DOM - </a:t>
            </a:r>
            <a:r>
              <a:rPr lang="en-US" sz="1900" dirty="0" smtClean="0"/>
              <a:t>React creates an </a:t>
            </a:r>
            <a:r>
              <a:rPr lang="en-US" sz="1900" b="1" dirty="0" smtClean="0"/>
              <a:t>in-memory data structure cache</a:t>
            </a:r>
            <a:r>
              <a:rPr lang="en-US" sz="1900" dirty="0" smtClean="0"/>
              <a:t>, computes the resulting differences, and then updates the browser's displayed DOM </a:t>
            </a:r>
            <a:r>
              <a:rPr lang="en-US" sz="1900" dirty="0" err="1" smtClean="0"/>
              <a:t>efficiently.This</a:t>
            </a:r>
            <a:r>
              <a:rPr lang="en-US" sz="1900" dirty="0" smtClean="0"/>
              <a:t> allows the programmer to write code as if the entire page is rendered on each change, while the React libraries only render sub components that actually change.</a:t>
            </a:r>
          </a:p>
          <a:p>
            <a:pPr>
              <a:lnSpc>
                <a:spcPct val="150000"/>
              </a:lnSpc>
            </a:pPr>
            <a:r>
              <a:rPr lang="en-US" sz="2000" b="1" dirty="0" smtClean="0"/>
              <a:t>JSX -</a:t>
            </a:r>
            <a:r>
              <a:rPr lang="en-US" sz="1800" b="1" dirty="0" smtClean="0"/>
              <a:t> </a:t>
            </a:r>
            <a:r>
              <a:rPr lang="en-US" sz="1800" dirty="0" smtClean="0">
                <a:hlinkClick r:id="rId2"/>
              </a:rPr>
              <a:t>https://angular-2-training-book.rangle.io/handout/features/es6.html</a:t>
            </a:r>
            <a:r>
              <a:rPr lang="en-US" sz="1800" dirty="0" smtClean="0"/>
              <a:t> , </a:t>
            </a:r>
            <a:r>
              <a:rPr lang="en-US" sz="1800" dirty="0" smtClean="0">
                <a:hlinkClick r:id="rId3"/>
              </a:rPr>
              <a:t>https://babeljs.io/learn-es2015/</a:t>
            </a:r>
            <a:endParaRPr lang="en-US" sz="1800" dirty="0" smtClean="0"/>
          </a:p>
          <a:p>
            <a:pPr>
              <a:lnSpc>
                <a:spcPct val="150000"/>
              </a:lnSpc>
            </a:pPr>
            <a:r>
              <a:rPr lang="en-US" sz="2000" dirty="0" err="1">
                <a:solidFill>
                  <a:schemeClr val="dk1"/>
                </a:solidFill>
              </a:rPr>
              <a:t>ReactJS</a:t>
            </a:r>
            <a:r>
              <a:rPr lang="en-US" sz="2000" dirty="0">
                <a:solidFill>
                  <a:schemeClr val="dk1"/>
                </a:solidFill>
              </a:rPr>
              <a:t> permits </a:t>
            </a:r>
            <a:r>
              <a:rPr lang="en-US" sz="2000" b="1" dirty="0">
                <a:solidFill>
                  <a:schemeClr val="dk1"/>
                </a:solidFill>
              </a:rPr>
              <a:t>reusing code components </a:t>
            </a:r>
            <a:r>
              <a:rPr lang="en-US" sz="2000" dirty="0">
                <a:solidFill>
                  <a:schemeClr val="dk1"/>
                </a:solidFill>
              </a:rPr>
              <a:t>– significantly saving time</a:t>
            </a:r>
          </a:p>
          <a:p>
            <a:pPr>
              <a:lnSpc>
                <a:spcPct val="150000"/>
              </a:lnSpc>
            </a:pPr>
            <a:r>
              <a:rPr lang="en-US" sz="2000" b="1" dirty="0">
                <a:solidFill>
                  <a:schemeClr val="dk1"/>
                </a:solidFill>
              </a:rPr>
              <a:t>An open-source library</a:t>
            </a:r>
            <a:r>
              <a:rPr lang="en-US" sz="2000" dirty="0">
                <a:solidFill>
                  <a:schemeClr val="dk1"/>
                </a:solidFill>
              </a:rPr>
              <a:t>: constantly developing and open to contributions</a:t>
            </a:r>
          </a:p>
          <a:p>
            <a:pPr>
              <a:lnSpc>
                <a:spcPct val="150000"/>
              </a:lnSpc>
            </a:pPr>
            <a:endParaRPr lang="en-US" sz="2000" dirty="0"/>
          </a:p>
        </p:txBody>
      </p:sp>
    </p:spTree>
    <p:extLst>
      <p:ext uri="{BB962C8B-B14F-4D97-AF65-F5344CB8AC3E}">
        <p14:creationId xmlns:p14="http://schemas.microsoft.com/office/powerpoint/2010/main" val="1195070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br>
              <a:rPr lang="en-US" b="1" dirty="0"/>
            </a:b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a:t>A</a:t>
            </a:r>
            <a:r>
              <a:rPr lang="en-US" sz="2000" dirty="0" smtClean="0"/>
              <a:t>ssumes </a:t>
            </a:r>
            <a:r>
              <a:rPr lang="en-US" sz="2000" dirty="0"/>
              <a:t>some familiarity with HTML, CSS, and JavaScript. Knowing what closures are and how "this" works in JavaScript will help but you'll learn React regardless.</a:t>
            </a:r>
          </a:p>
        </p:txBody>
      </p:sp>
    </p:spTree>
    <p:extLst>
      <p:ext uri="{BB962C8B-B14F-4D97-AF65-F5344CB8AC3E}">
        <p14:creationId xmlns:p14="http://schemas.microsoft.com/office/powerpoint/2010/main" val="4082137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Closure</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a:t>A </a:t>
            </a:r>
            <a:r>
              <a:rPr lang="en-US" sz="2000" b="1" dirty="0"/>
              <a:t>closure</a:t>
            </a:r>
            <a:r>
              <a:rPr lang="en-US" sz="2000" dirty="0"/>
              <a:t> is a function value created from a nested function declaration or function expression (i.e. lambda expression) whose body contains one or more references to variables declared in an outer (but not global) scope</a:t>
            </a:r>
            <a:r>
              <a:rPr lang="en-US" sz="2000" dirty="0" smtClean="0"/>
              <a:t>. </a:t>
            </a:r>
          </a:p>
          <a:p>
            <a:pPr>
              <a:lnSpc>
                <a:spcPct val="150000"/>
              </a:lnSpc>
            </a:pPr>
            <a:r>
              <a:rPr lang="en-US" sz="2000" dirty="0" smtClean="0"/>
              <a:t>A closure is an inner function that has access to the outer (enclosing) function's variables—scope chain. The closure has three scope chains: it has access to its own scope (variables defined between its curly brackets), it has access to the outer function's variables, and it has access to the global variables.</a:t>
            </a:r>
            <a:endParaRPr lang="en-US" sz="2000" dirty="0"/>
          </a:p>
        </p:txBody>
      </p:sp>
    </p:spTree>
    <p:extLst>
      <p:ext uri="{BB962C8B-B14F-4D97-AF65-F5344CB8AC3E}">
        <p14:creationId xmlns:p14="http://schemas.microsoft.com/office/powerpoint/2010/main" val="1554831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Basic Example of Closures in JavaScript</a:t>
            </a:r>
            <a:endParaRPr lang="en-US" b="1" dirty="0"/>
          </a:p>
        </p:txBody>
      </p:sp>
      <p:pic>
        <p:nvPicPr>
          <p:cNvPr id="6" name="Content Placeholder 5"/>
          <p:cNvPicPr>
            <a:picLocks noGrp="1" noChangeAspect="1"/>
          </p:cNvPicPr>
          <p:nvPr>
            <p:ph idx="1"/>
          </p:nvPr>
        </p:nvPicPr>
        <p:blipFill>
          <a:blip r:embed="rId2"/>
          <a:stretch>
            <a:fillRect/>
          </a:stretch>
        </p:blipFill>
        <p:spPr>
          <a:xfrm>
            <a:off x="838200" y="1857232"/>
            <a:ext cx="10515600" cy="4288123"/>
          </a:xfrm>
          <a:prstGeom prst="rect">
            <a:avLst/>
          </a:prstGeom>
        </p:spPr>
      </p:pic>
    </p:spTree>
    <p:extLst>
      <p:ext uri="{BB962C8B-B14F-4D97-AF65-F5344CB8AC3E}">
        <p14:creationId xmlns:p14="http://schemas.microsoft.com/office/powerpoint/2010/main" val="3200024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664" y="250723"/>
            <a:ext cx="10572136" cy="825909"/>
          </a:xfrm>
        </p:spPr>
        <p:txBody>
          <a:bodyPr>
            <a:noAutofit/>
          </a:bodyPr>
          <a:lstStyle/>
          <a:p>
            <a:r>
              <a:rPr lang="en-US" sz="3200" b="1" dirty="0" smtClean="0"/>
              <a:t>Example of </a:t>
            </a:r>
            <a:r>
              <a:rPr lang="en-US" sz="3200" b="1" dirty="0" smtClean="0"/>
              <a:t>Closures store references to the outer function’s variables:</a:t>
            </a:r>
            <a:endParaRPr lang="en-US" sz="3200" b="1" dirty="0"/>
          </a:p>
        </p:txBody>
      </p:sp>
      <p:pic>
        <p:nvPicPr>
          <p:cNvPr id="4" name="Content Placeholder 3"/>
          <p:cNvPicPr>
            <a:picLocks noGrp="1" noChangeAspect="1"/>
          </p:cNvPicPr>
          <p:nvPr>
            <p:ph idx="1"/>
          </p:nvPr>
        </p:nvPicPr>
        <p:blipFill>
          <a:blip r:embed="rId2"/>
          <a:stretch>
            <a:fillRect/>
          </a:stretch>
        </p:blipFill>
        <p:spPr>
          <a:xfrm>
            <a:off x="781664" y="1334729"/>
            <a:ext cx="10795819" cy="5397909"/>
          </a:xfrm>
          <a:prstGeom prst="rect">
            <a:avLst/>
          </a:prstGeom>
        </p:spPr>
      </p:pic>
    </p:spTree>
    <p:extLst>
      <p:ext uri="{BB962C8B-B14F-4D97-AF65-F5344CB8AC3E}">
        <p14:creationId xmlns:p14="http://schemas.microsoft.com/office/powerpoint/2010/main" val="2163891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3308</TotalTime>
  <Words>708</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Berlin Sans FB</vt:lpstr>
      <vt:lpstr>Blackadder ITC</vt:lpstr>
      <vt:lpstr>Calibri</vt:lpstr>
      <vt:lpstr>Calibri Light</vt:lpstr>
      <vt:lpstr>Office Theme</vt:lpstr>
      <vt:lpstr>React – JavaScript Library </vt:lpstr>
      <vt:lpstr>Why React?</vt:lpstr>
      <vt:lpstr>History</vt:lpstr>
      <vt:lpstr>XHP</vt:lpstr>
      <vt:lpstr>Notable features </vt:lpstr>
      <vt:lpstr>Introduction </vt:lpstr>
      <vt:lpstr>Closure</vt:lpstr>
      <vt:lpstr>A Basic Example of Closures in JavaScript</vt:lpstr>
      <vt:lpstr>Example of Closures store references to the outer function’s variables:</vt:lpstr>
      <vt:lpstr>this</vt:lpstr>
      <vt:lpstr>PowerPoint Presentation</vt:lpstr>
      <vt:lpstr>To start React</vt:lpstr>
      <vt:lpstr>JSX</vt:lpstr>
      <vt:lpstr>Exercise: Hello</vt:lpstr>
      <vt:lpstr>Webpack ,Babel-loader </vt:lpstr>
      <vt:lpstr>Topics to cover react js – basic  (Git Branch) </vt:lpstr>
      <vt:lpstr>PowerPoint Presentation</vt:lpstr>
      <vt:lpstr>PowerPoint Presentation</vt:lpstr>
    </vt:vector>
  </TitlesOfParts>
  <Company>PayPal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Muthukorakkan, Vinoth Kumar(AWF)</dc:creator>
  <cp:lastModifiedBy>Muthukorakkan, Vinoth Kumar(AWF)</cp:lastModifiedBy>
  <cp:revision>49</cp:revision>
  <dcterms:created xsi:type="dcterms:W3CDTF">2017-09-25T09:39:21Z</dcterms:created>
  <dcterms:modified xsi:type="dcterms:W3CDTF">2017-09-27T16:47:49Z</dcterms:modified>
</cp:coreProperties>
</file>