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4"/>
  </p:normalViewPr>
  <p:slideViewPr>
    <p:cSldViewPr snapToGrid="0">
      <p:cViewPr varScale="1">
        <p:scale>
          <a:sx n="138" d="100"/>
          <a:sy n="13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70D1-2B09-00A8-D815-D7D48590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2BB9-3E7C-7AD5-8630-5DEE2D1D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11D6-2829-7389-D98B-D8125CD8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C059-813F-6280-7579-0A317FEC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A939-2CF0-392B-0FB6-659284BD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295A-2CB2-FA62-4A1B-330A4E04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E743-48C0-233D-1A6A-889AA18A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D3A2-BB53-8D38-CA1E-8100764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8D7B-A72B-53D7-BF34-6977ADEA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6C15-D9A5-C121-74C0-59393142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9B412-460E-45C2-C592-93542105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1864-4708-38FC-F0CD-2E1467D8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FB11-871F-5CD0-0756-B1F25A97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86B7-3403-2048-14B9-D748F9DC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DF38-14B8-3CC7-BAD2-0549FFEB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4080-01FB-EADF-FF59-6121CB2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B3C-63CD-F544-9673-54269C8F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596E-54FB-2EC8-614F-F6D0E5D3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734E-9C63-CD3A-63F2-998EB4F6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22A7-2ECA-2840-275D-C223892D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4076-C635-708C-8153-6AE725F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0E0D6-146D-56F5-64C4-4081C6E4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F16E-3EBD-86A4-033F-C7F7E01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654F-D614-B30F-42F4-4E124E58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5D41-DB84-0A3D-8DE1-3F927E46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9504-EADC-2891-ED92-AE858CED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8C7D-C90F-F320-8D96-7ECB7104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48A-EB00-E7B6-58F4-4A298FC1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7FA9-2D2A-F7BB-F8FA-62A6733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E838B-44A1-3FD2-B94A-BA09D0E7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A2C3-8FF0-7557-5C57-1B8D0C54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12FA-A6F0-F5B1-CC38-9640583F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2227-B8D4-B91E-3BE3-5B38E256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5189-0C4A-2C3D-8B22-FC8D792D8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0BAC6-8188-AC2C-B8A9-EFA6E06A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6E854-CDD8-CB49-0244-2D8D9CA3D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703AB-9280-862F-E569-E4C9AEA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6A8AD-DEFB-F90D-4F27-F08D577B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6A08-CE0B-F566-C4E9-0552736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D5BD-35D5-EA2F-599C-1AC330F9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6B9AF-05CD-8A63-5CA9-DB109009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2A54-ED42-BFF1-21A9-B5869D69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8F9AB-B88B-2BC3-EE8B-2CABB3E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AA36-0008-0CD2-F446-5F0953F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DA7AC-8F43-1D5C-BFD6-FCC31D88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3E77-E697-E83E-3622-7931A7DF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4690-DAAD-7DAC-42E1-2B0A83CF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C80D-20F7-CCDA-451B-22BA3E67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6D8B-1DA6-1890-2FCD-F9C0F72E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FEC6-BFC8-B6E0-2CD8-312425CB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5E37-077E-53F4-17FE-7DD5F2A3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4D1E-1E66-F9D6-FC7D-90C54528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1187-8D6A-793D-AE01-40BAB9A3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DB1AB-F1FC-5032-E940-FE157CAB1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E72EB-6AD1-D86C-9953-EA09E74C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C4A7-4704-53A2-A2DD-77E11F86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A31C8-1742-87AA-492F-AC7F27C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2C05-7BAA-7C14-839F-8340150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FC2F-A501-A701-A1A6-A044388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FDA8-B7F3-153F-F514-D36B59B9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DCF6-05BB-EF1E-1FD3-85D91A08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06427-8F82-7F4E-B123-CC6AA64221C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88D3F-F759-B33B-7B94-A15F45E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896C-278B-03BB-954B-A06B6D884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2E557-31C4-B441-AB7A-FA866DFB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5034-4D65-9AF7-CE0E-F2E80CABE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Empirical Evaluation of using </a:t>
            </a:r>
            <a:r>
              <a:rPr lang="en-A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MultiModal</a:t>
            </a:r>
            <a:r>
              <a:rPr lang="en-A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to improve performance in Medical Imaging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9D6F-67D1-A33B-0879-CEB3B77B0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173D-B9F9-9A60-1353-13DB7283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AB52-32D4-6745-7A26-F708DC97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Presented (300)</a:t>
            </a:r>
            <a:endParaRPr lang="en-A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Interpreted (300)</a:t>
            </a:r>
            <a:endParaRPr lang="en-A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Discussed (400)</a:t>
            </a:r>
            <a:endParaRPr lang="en-A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romanLcPeriod"/>
            </a:pPr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Dependency: dataset, network architect, hyperparameters</a:t>
            </a:r>
            <a:endParaRPr lang="en-A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romanLcPeriod"/>
            </a:pPr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 comparison for 2 settings and stable/reproducible benchmarks</a:t>
            </a:r>
            <a:endParaRPr lang="en-AU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F4D7-4795-FE6A-E6CA-A6176641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496C-48A3-A33C-7BF9-E251FE03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summary, implications, further research, link to main PhD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0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0EBD-2072-5883-0D94-C98A3498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0787-02C1-183E-9031-4299D461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4B3F-B681-E2EA-989A-934EFB87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6C64-D351-71DC-5E0D-569A8E49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5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2F07-1786-C5D7-ED56-D68986F2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412F-D712-30E0-7260-BF9E6F9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medical imaging, using Multimodal data in which each modality can capture different aspects of pathology might create a more comprehensive view of the anatomy and build up the clinical context for diagnosis. </a:t>
            </a: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recent advances in deep learning for image and transformer-base attention mechanism for text processing, combining multimodal data in medical has become feasible solutions which can utilise all advantages of data from multiple sources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63BD-95AD-F66A-E145-13783CDC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975C-8498-C61F-D83A-C478964D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approach and challenges for </a:t>
            </a:r>
            <a:r>
              <a:rPr lang="en-AU" sz="1800" kern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machine learning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extract useful modality data, not adding noise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fuse </a:t>
            </a:r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from different modalities</a:t>
            </a:r>
            <a:endParaRPr lang="en-AU" sz="14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Fusion methods</a:t>
            </a:r>
            <a:r>
              <a:rPr lang="en-AU" sz="18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early, intermediate, late fusion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 and cons for each approach</a:t>
            </a: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 learning 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Manual process from feature extraction with domain expert input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How to define good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3A29-0559-4B00-5647-9A955EB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8C0F-C7FB-A98E-CCFD-01653806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09EE-AB87-0259-77E7-A44628EE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76A-3FFB-CEF2-FA6E-497D51F9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lvl="1"/>
            <a:r>
              <a:rPr lang="en-AU" sz="1600" b="0" i="0" u="none" strike="noStrike" dirty="0">
                <a:effectLst/>
                <a:latin typeface="Arial" panose="020B0604020202020204" pitchFamily="34" charset="0"/>
              </a:rPr>
              <a:t>Quasi-experiments using the same medical dataset to train the network in unimodal and multimodal</a:t>
            </a:r>
            <a:br>
              <a:rPr lang="en-AU" sz="1600" dirty="0"/>
            </a:br>
            <a:r>
              <a:rPr lang="en-AU" sz="1600" b="0" i="0" u="none" strike="noStrike" dirty="0">
                <a:effectLst/>
                <a:latin typeface="Arial" panose="020B0604020202020204" pitchFamily="34" charset="0"/>
              </a:rPr>
              <a:t>settings to calculate accuracy and Intersection over Union metrics for explanations</a:t>
            </a:r>
          </a:p>
          <a:p>
            <a:pPr lvl="1"/>
            <a:r>
              <a:rPr lang="en-A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machine learning workflow</a:t>
            </a:r>
            <a:endParaRPr lang="en-AU" sz="16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br>
              <a:rPr lang="en-AU" sz="1600" dirty="0"/>
            </a:br>
            <a:br>
              <a:rPr lang="en-AU" sz="1600" dirty="0"/>
            </a:br>
            <a:br>
              <a:rPr lang="en-AU" sz="1600" dirty="0"/>
            </a:br>
            <a:endParaRPr lang="en-AU" sz="16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r>
              <a:rPr lang="en-AU" sz="1600" dirty="0">
                <a:effectLst/>
              </a:rPr>
              <a:t> </a:t>
            </a:r>
            <a:endParaRPr lang="en-AU" sz="16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AU" sz="16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public dataset</a:t>
            </a:r>
            <a:r>
              <a:rPr lang="en-AU" sz="1600" dirty="0">
                <a:effectLst/>
              </a:rPr>
              <a:t> </a:t>
            </a:r>
            <a:endParaRPr lang="en-AU" sz="1600" kern="0" dirty="0">
              <a:solidFill>
                <a:srgbClr val="000000"/>
              </a:solidFill>
              <a:effectLst/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AU" sz="16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Data management followed provider constraint and ECU compliant</a:t>
            </a:r>
          </a:p>
          <a:p>
            <a:endParaRPr lang="en-US" sz="1600" dirty="0"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4F2EF6AE-6A5F-6D8B-28A3-AE8F14AB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870200"/>
            <a:ext cx="7772400" cy="12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A3EB-A803-9DFF-A825-017E1DC5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Significance and impact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E7BA-6245-B788-8D7C-B1E7598C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2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fair comparison between Multimodal and Unimodal</a:t>
            </a:r>
            <a:endParaRPr lang="en-A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22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 in big dataset</a:t>
            </a:r>
            <a:endParaRPr lang="en-A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22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foundation works for PhD research about how to interpret/explain the multimodal data</a:t>
            </a:r>
            <a:endParaRPr lang="en-A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code to public with end-to-end training for unsupervised learning (Mutual Information for image/text Encoders and Unimodal with </a:t>
            </a:r>
            <a:r>
              <a:rPr lang="en-AU" sz="1400" kern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and supervised learning for image classifiers and metric generation for validation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4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F176-7996-29BD-05BF-C7227A75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Architecture details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80A9-C3AE-54CA-0FFC-591C4206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Unsupervised training for representation learning</a:t>
            </a:r>
            <a:r>
              <a:rPr lang="en-AU" dirty="0">
                <a:effectLst/>
              </a:rPr>
              <a:t> </a:t>
            </a:r>
            <a:endParaRPr lang="en-AU" dirty="0"/>
          </a:p>
          <a:p>
            <a:pPr lvl="1"/>
            <a:r>
              <a:rPr lang="en-AU" sz="14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UniModal</a:t>
            </a:r>
            <a:r>
              <a:rPr lang="en-AU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AU" sz="14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AutoEncoder</a:t>
            </a:r>
            <a:r>
              <a:rPr lang="en-AU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en-AU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MultiModal</a:t>
            </a:r>
            <a:r>
              <a:rPr lang="en-AU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Resnet (300), Bert transformer(300), Mutual Information </a:t>
            </a:r>
          </a:p>
          <a:p>
            <a:pPr marL="457200" lvl="1" indent="0">
              <a:buNone/>
            </a:pPr>
            <a:endParaRPr lang="en-AU" sz="1400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400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Supervised learning for image classifier: (300) Multi Layer Perceptron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0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1B1E-0902-A2E8-9400-629AAF6A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E542-2EAE-E639-F019-4C8E21A1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019-E9F6-129D-0C58-F41DD19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8BBD-CE6B-4A4B-0D59-54BA484C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Separability</a:t>
            </a:r>
          </a:p>
        </p:txBody>
      </p:sp>
    </p:spTree>
    <p:extLst>
      <p:ext uri="{BB962C8B-B14F-4D97-AF65-F5344CB8AC3E}">
        <p14:creationId xmlns:p14="http://schemas.microsoft.com/office/powerpoint/2010/main" val="298509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343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Lato</vt:lpstr>
      <vt:lpstr>Office Theme</vt:lpstr>
      <vt:lpstr>Empirical Evaluation of using MultiModal data to improve performance in Medical Imaging </vt:lpstr>
      <vt:lpstr>Introduction</vt:lpstr>
      <vt:lpstr>Background</vt:lpstr>
      <vt:lpstr>Research problem and hypothesis</vt:lpstr>
      <vt:lpstr>Methodology</vt:lpstr>
      <vt:lpstr>Significance and impact </vt:lpstr>
      <vt:lpstr>Architecture details </vt:lpstr>
      <vt:lpstr>Dataset</vt:lpstr>
      <vt:lpstr>Metric</vt:lpstr>
      <vt:lpstr>Findings</vt:lpstr>
      <vt:lpstr>Discussion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LE</dc:creator>
  <cp:lastModifiedBy>Tuan LE</cp:lastModifiedBy>
  <cp:revision>2</cp:revision>
  <dcterms:created xsi:type="dcterms:W3CDTF">2025-05-11T14:28:44Z</dcterms:created>
  <dcterms:modified xsi:type="dcterms:W3CDTF">2025-05-11T14:57:34Z</dcterms:modified>
</cp:coreProperties>
</file>