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0" r:id="rId4"/>
    <p:sldId id="259" r:id="rId5"/>
    <p:sldId id="272" r:id="rId6"/>
    <p:sldId id="260" r:id="rId7"/>
    <p:sldId id="261" r:id="rId8"/>
    <p:sldId id="275" r:id="rId9"/>
    <p:sldId id="262" r:id="rId10"/>
    <p:sldId id="271" r:id="rId11"/>
    <p:sldId id="274" r:id="rId12"/>
    <p:sldId id="269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8"/>
    <p:restoredTop sz="86064"/>
  </p:normalViewPr>
  <p:slideViewPr>
    <p:cSldViewPr snapToGrid="0">
      <p:cViewPr varScale="1">
        <p:scale>
          <a:sx n="110" d="100"/>
          <a:sy n="110" d="100"/>
        </p:scale>
        <p:origin x="1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2:35.0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218 150 24575,'4'12'0,"4"0"0,6-1 0,6-1 0,5-4 0,4-2 0,-1-3 0,-3-3 0,-8-10 0,-9-10 0,-4-9 0,-3-2 0,-6 6 0,-9 7 0,-9 9 0,-6 5 0,1 5 0,5 0 0,4 1 0,1 0 0,0 2 0,2 2 0,2 3 0,5 3 0,4 2 0,3 0 0,0 2 0,2 3 0,0 5 0,1 2 0,4 2 0,2-3 0,4-4 0,1-5 0,0-5 0,-1-4 0,1-3 0,-1-8 0,-3-12 0,-3-11 0,-10-8 0,-14 2 0,-14 9 0,-8 11 0,1 8 0,8 6 0,8 3 0,7 3 0,6 5 0,5 5 0,3 2 0,2 1 0,1-1 0,2-2 0,5-2 0,4-2 0,6-3 0,1-3 0,-1-4 0,0-1 0,-8 0 0,-1-2 0,-5-6 0,2-6 0,2-4 0,1-1 0,-3 8 0,0 3 0,-2 7 0,6 2 0,8 7 0,6 5 0,3 3 0,-3 0 0,-8-7 0,-5-3 0,-4-4 0,-2-8 0,-1-6 0,-2-5 0,-1 0 0,0 6 0,1 5 0,5 6 0,8 4 0,4 2 0,3 1 0,-3-2 0,-3-4 0,-2-1 0,0-3 0,1-5 0,0-4 0,-1-2 0,1 3 0,-5 4 0,0 2 0,-1 3 0,2 1 0,0 1 0,-2 0 0,-7 0 0,-11 1 0,-10 3 0,-8 3 0,-5 3 0,1-1 0,3 0 0,4-4 0,11-2 0,3-1 0,10 0 0,-1 0 0,2 3 0,0 2 0,2 3 0,3 0 0,7-1 0,5-2 0,1-2 0,-2-3 0,-5-5 0,-6-11 0,-12-9 0,-16-6 0,-14 2 0,-8 9 0,4 9 0,10 6 0,10 3 0,5 2 0,5 3 0,5 4 0,3 2 0,3 1 0,0-1 0,2 1 0,1-3 0,0-3 0,-1-1 0,-1-2 0,-2 1 0,-2 1 0,-3 0 0,-4 3 0,3-3 0,1 2 0,6 0 0,0 4 0,2 0 0,5 0 0,6-1 0,5-3 0,0-3 0,-2-3 0,-1-3 0,-1-3 0,-2-4 0,-4-6 0,-10 0 0,-14 1 0,-12 4 0,-6 5 0,2 3 0,14 2 0,8 1 0,8 1 0,1 3 0,1 3 0,3 3 0,2-1 0,6-3 0,4-3 0,4-3 0,0-1 0,-3 0 0,-4-2 0,-6-5 0,-3-7 0,-6-3 0,-8 0 0,-8 5 0,-9 7 0,0 2 0,2 3 0,13 1 0,5 5 0,8 5 0,2 6 0,9 4 0,9-2 0,11-2 0,7-5 0,2-4 0,-5-4 0,-7-3 0,-8-7 0,-8-8 0,-4-6 0,-4-4 0,-3 4 0,-7 5 0,-11 6 0,-10 4 0,-4 3 0,4 1 0,10 1 0,8 2 0,5 3 0,7 5 0,7 7 0,6 2 0,4 0 0,-1-6 0,-2-6 0,1-5 0,1-6 0,-1-5 0,-3-1 0,-6-5 0,-4 1 0,-2-1 0,-1 2 0,-1 4 0,1 3 0,1 2 0,2 1 0,0 0 0,1 2 0,-2-1 0,1 1 0,1-2 0,0 0 0,-1 0 0,-6 0 0,-8 2 0,-13 0 0,-10 1 0,-5 0 0,3 0 0,8 3 0,4 2 0,5 4 0,1 3 0,4-1 0,2-2 0,6-3 0,0-1 0,3 4 0,-2 7 0,-2 6 0,1 1 0,1-2 0,1-2 0,2-10 0,0 1 0,0-6 0,0 3 0,1 1 0,2-1 0,3-1 0,7-1 0,7-4 0,8-1 0,5-11 0,-3-13 0,-6-16 0,-6-9 0,-8 1 0,-6 9 0,-11 11 0,-14 10 0,-10 10 0,-5 4 0,3 4 0,5 2 0,3 2 0,3 5 0,3 3 0,3 2 0,3 0 0,4-2 0,5-2 0,3 0 0,1-1 0,0 0 0,0 1 0,1 1 0,4-1 0,3-2 0,2-2 0,-2-2 0,-3-3 0,-8-5 0,-13-2 0,-10-1 0,-7 1 0,4 3 0,8 3 0,9 4 0,6 5 0,3 3 0,2 4 0,3 1 0,3-2 0,3-1 0,3-3 0,-2-5 0,-1-3 0,0 1 0,6 2 0,10 3 0,6 0 0,-1-2 0,-4-3 0,-14-3 0,-4-5 0,-10-8 0,-9-8 0,-9-5 0,-7 4 0,1 5 0,8 8 0,9 6 0,7 6 0,7 4 0,6 4 0,2 1 0,-1-4 0,-3-3 0,-2-4 0,-2-3 0,-2-4 0,0-8 0,-2-8 0,-2-3 0,-5 2 0,-4 6 0,-3 8 0,0 4 0,4 3 0,2 2 0,4 4 0,1 9 0,3 7 0,0 4 0,0-1 0,0-4 0,4-4 0,3-1 0,3-2 0,-6-7 0,-4 2 0,-8-5 0,-2 3 0,3 3 0,3 0 0,3 2 0,2 0 0,6-2 0,6-2 0,8-1 0,1-3 0,-4-1 0,-5-7 0,-6-13 0,-3-16 0,-4-10 0,0 1 0,-2 12 0,0 17 0,-4 6 0,2 7 0,-2-1 0,3 2 0,2 3 0,7 6 0,8 5 0,6 2 0,0-2 0,-1-5 0,-11-6 0,-2-8 0,-12-12 0,-10-7 0,-6-3 0,-3 3 0,2 9 0,11 7 0,3 6 0,6 3 0,0 2 0,2 6 0,1 7 0,4 5 0,9 2 0,11-3 0,11-3 0,3-4 0,-4-5 0,-6-3 0,-14-8 0,-6-8 0,-13-10 0,-7-5 0,-3 3 0,-4 6 0,4 8 0,2 5 0,0 2 0,1 2 0,3 2 0,3 7 0,3 7 0,4 6 0,4 2 0,6-4 0,4-4 0,2-4 0,-3-6 0,-2-3 0,-2-10 0,-2-10 0,-4-10 0,-5-7 0,-11 2 0,-9 7 0,-9 7 0,0 8 0,8 6 0,9 3 0,7 4 0,3 10 0,4 9 0,9 7 0,7 2 0,6-6 0,0-6 0,-8-8 0,-5-6 0,-6-9 0,-4-10 0,-6-7 0,-8-3 0,-5 5 0,0 6 0,4 6 0,3 4 0,6 3 0,0 5 0,4 7 0,1 6 0,2 2 0,6-2 0,9-3 0,7-5 0,5-4 0,-3-3 0,-5-3 0,-6-7 0,-6-7 0,-6-9 0,-8-4 0,-5 4 0,-3 7 0,-6 8 0,9 5 0,-2 2 0,9 1 0,0 1 0,2 2 0,2 6 0,0 6 0,7 6 0,7 1 0,5-3 0,1-5 0,-4-5 0,-7-4 0,-3-5 0,-3-8 0,-8-8 0,-9-6 0,-7-3 0,-2 7 0,3 6 0,7 7 0,3 3 0,5 1 0,-1 3 0,5 5 0,0 6 0,1 4 0,0 1 0,1-2 0,3-3 0,-1-6 0,1-3 0,-11-11 0,1 2 0,-4-2 0,5 5 0,2 2 0,2 4 0,0 6 0,0 8 0,1 4 0,3-1 0,2-4 0,0-8 0,1-3 0,-2-4 0,2 1 0,1 1 0,2-1 0,-1-1 0,1-1 0,0-1 0,0 0 0,-5 0 0,-5 0 0,-4 0 0,-3 0 0,-1 0 0,-2 0 0,3 0 0,-5-1 0,0-3 0,-3-2 0,-2 0 0,9 3 0,1 6 0,9 9 0,5 4 0,5 2 0,3-1 0,-1-7 0,-4-5 0,-6-6 0,-2-16 0,-1-13 0,-1-8 0,-2 1 0,-2 11 0,1 12 0,1 4 0,2-3 0,-2-6 0,-6-3 0,-4 4 0,-2 5 0,1 7 0,7 4 0,3 3 0,5 6 0,8 5 0,7 2 0,3 0 0,-1-4 0,-5-6 0,-6-6 0,-3-7 0,-3-5 0,-1-3 0,-1 2 0,0 6 0,-1 6 0,5 5 0,4 4 0,4 3 0,2-2 0,-2-3 0,-3-6 0,-3-9 0,-3-11 0,-3-7 0,-5 0 0,-3 6 0,-3 11 0,1 6 0,1 4 0,0 2 0,-1 1 0,0 4 0,3 5 0,3 5 0,4 3 0,0 0 0,1-3 0,3-4 0,5-4 0,5-4 0,3-2 0,0-1 0,-2 0 0,-2-7 0,0-8 0,1-7 0,0-3 0,0 5 0,-5 10 0,1 5 0,-1 5 0,10 0 0,7 0 0,1 0 0,-3 0 0,-9 0 0,-6 1 0,-2 5 0,0 8 0,0 10 0,0 4 0,-2 0 0,-2-7 0,-1-6 0,-6-2 0,-7-2 0,-8-2 0,-4-2 0,-1-4 0,1-5 0,0-9 0,2-10 0,6-8 0,7-2 0,5 2 0,4 13 0,1 1 0,2 12 0,4 0 0,6 3 0,2 0 0,0 2 0,-4 7 0,-5 8 0,-3 8 0,-6 3 0,-4-3 0,-3-5 0,-2-5 0,3-6 0,1-5 0,-1-6 0,0-11 0,1-10 0,4-7 0,2-2 0,10 5 0,8 5 0,7 5 0,2 5 0,-6 5 0,-7 4 0,-4 2 0,-3 5 0,-1 8 0,-3 9 0,0 8 0,-4-1 0,-8-5 0,-7-6 0,-7-7 0,-1-6 0,6-9 0,5-9 0,7-10 0,4-5 0,4 0 0,3 3 0,4 3 0,8 2 0,2 3 0,0 3 0,-2 3 0,-7 7 0,-1 2 0,-4 3 0,4 0 0,1 9 0,4 6 0,1 8 0,-2 1 0,-3-4 0,-3-10 0,0-3 0,-3-7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00.4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1 365 24575,'0'-37'0,"0"0"0,0 0 0,0 1 0,0 0 0,0 2 0,0 3 0,0 4 0,0 5 0,0 3 0,0 2 0,0 2 0,0 6 0,0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3:07.3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1:12.9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3470 1650 24575,'-49'4'0,"-19"9"0,12 4 0,-5 6 0,-21 11 0,-3 5 0,25-11 0,-1 2 0,0 1 0,-28 16 0,4 0 0,18-9 0,6-2 0,-15 18 0,33-16 0,26-15 0,20-7 0,32-7 0,40-4 0,-16-9 0,6-5-492,17-10 0,2-6 0,-7 0 0,-6-2 0,-15 3 0,-7 0-492,1-9 0,-47 18 0,1-6 104,7-5 880,5-1 983,5 5 0,0 4 0,0 4 0,1 6 0,3 4 0,1 3-97,-1 1-886,0 6 0,-3 12 0,-4 13 0,-1 11 0,0 0 0,2-8 0,-1-9 0,-3-9 0,-2-7 0,0 0 0,1 0 0,-3 3 0,-2 2 0,-5 1 0,-3 1 0,0 1 0,3 0 0,2-2 0,0 0 0,-1-8 0,1 2 0,4-7 0,9-1 0,6 0 0,3-1 0,-3 0 0,-4 0 0,-12-1 0,-2-2 0,-7-20 0,0-2 0,0-20 0,-1-1 0,-4-9 0,-4-6 0,-1-6 0,-2-3 0,2-1 0,-3-1 0,2-5 0,4-6 0,2-6 0,3-1 0,-7-7 0,0 47 0,-2 0 0,-3 0 0,-2 0 0,-1-1 0,0 1 0,-15-40 0,8 13 0,9 14 0,6 16 0,5 12 0,4 4 0,0 15 0,0-3 0,6 5 0,8-8 0,12-7 0,8 0 0,0 7 0,0 6 0,-6 9 0,-1 5 0,-4 2 0,-4 6 0,-2 10 0,-3 8 0,1 6 0,-1-5 0,-1-6 0,-3-7 0,-3-4 0,-2-3 0,-30 7 0,5 18 0,-26 31 0,17 31 0,17-39 0,1 2 0,2 2 0,2 0 0,1-1 0,2 0 0,0-3 0,1 0 0,1-2 0,0 0 0,-1 43 0,0-10 0,-2-7 0,-2-13 0,-2-10 0,1-14 0,2-11 0,1-9 0,1-5 0,1-6 0,-1-3 0,2 3 0,0 0 0,2 2 0,20-81 0,4-26 0,-1 5 0,3-9 0,-8 31 0,0 0 0,0-1-142,0-3 0,1 1 1,-1-1 141,1 4 0,-1-1 0,-1 3 0,5-24 0,-2 5 0,-4 18 0,-3 5 0,7-24 0,-9 40 0,-6 27 0,-4 15 0,-11 35 425,-4 5-425,-10 29 0,1-2 0,4 2 0,7 0 0,5-7 0,3-10 0,0-11 0,2-9 0,0-3 0,2 2 0,0 2 0,0 4 0,0 1 0,0-2 0,0-2 0,0-4 0,0-5 0,0-7 0,0-5 0,0 1 0,-16-29 0,-8-6 0,-27-38 0,19 26 0,-4 1 0,-10-6 0,-7 1 0,-14-5 0,-6 2 0,-9-1 0,-4 3 0,-4 2 0,0 4 0,4 4 0,1 4 0,9 6 0,2 3 0,6 4 0,1 3 0,5 3 0,2 3 0,4 2 0,2 2 0,-42 1 0,11 2 0,12 0 0,7 0 0,7 2 0,8 1 0,8 3 0,14 0 0,11 0 0,4 0 0,-3 3 0,-5 6 0,-4 5 0,1 3 0,3-1 0,5-2 0,7-4 0,4-4 0,6-6 0,47-6 0,36-18 0,-11-2 0,7-5 0,9-8 0,1-5 0,-28 8 0,0-1 0,-1 0 0,26-15 0,-4 0 0,-10 6 0,-4 2 0,-12 6 0,-3 2 0,27-12 0,-25 13 0,-15 10 0,-8 7 0,-6 3 0,-6 5 0,-2 1 0,-10 2 0,2-1 0,-1 0 0,2-2 0,5-1 0,-7 3 0,3-2 0,-1 2 0,8-3 0,3-1 0,-1 2 0,-5 1 0,-71 17 0,14 3 0,-12 0 0,-5 2 0,-24 19 0,-4 2 0,3 4 0,14-3 0,15-3 0,19-6 0,16-5 0,12-4 0,4-3 0,1 0 0,1-1 0,0 2 0,1 1 0,2 2 0,2-3 0,2-3 0,1-5 0,-2-6 0,0 0 0,13-1 0,12 0 0,25 2 0,13 0 0,9 1 0,-7 0 0,-15-2 0,-16-2 0,-13-3 0,-4-1 0,-4-1 0,-2 0 0,-1-1 0,-1-5 0,2-8 0,4-11 0,-1-10 0,-1-4 0,-3 0 0,-6 4 0,0 5 0,-3 4 0,2 2 0,1 1 0,0 1 0,-5 9 0,2-1 0,-5 11 0,-16 21 0,-5 3 0,-15 22 0,6-6 0,7-5 0,9-4 0,7-6 0,4-6 0,2-4 0,4-5 0,23-40 0,-4-4 0,17-35 0,-18 15 0,-5 14 0,-6 15 0,-9 18 0,-10 8 0,-16 9 0,-13 4 0,-13 0 0,-17-3 0,-9-4 0,-8-4 0,5 0 0,13 0 0,16 0 0,12 0 0,5 0 0,1 3 0,-1 3 0,6 2 0,7 1 0,9-3 0,5-2 0,0 2 0,-1-2 0,-8 5 0,-9 1 0,-13 4 0,-15 4 0,-8 2 0,0-1 0,11-4 0,14-4 0,6-1 0,-2 0 0,-6 2 0,-5 1 0,2-3 0,10-2 0,7-2 0,5-1 0,-2-1 0,-2 0 0,1-1 0,4-1 0,9 1 0,56-1 0,18-1 0,-2 0 0,5-1 0,1 0 0,1 0 0,4 0 0,0 0 0,0 1 0,-2 1 0,-6 2 0,-2 2 0,-6 2 0,-4 2 0,33 12 0,-25 0 0,-22-7 0,-11-6 0,2-4 0,8-6 0,5-5 0,-4-2 0,-10 0 0,-11 2 0,-7 4 0,0 2 0,4 0 0,6 0 0,5 0 0,2 0 0,0 0 0,-4 0 0,-5 0 0,-5 0 0,-14 0 0,-44 7 0,-15 7 0,5-1 0,-4 1 0,3 3 0,1 0 0,-4 0 0,1 0 0,2-2 0,3-1 0,-34 7 0,23-5 0,22-4 0,26-7 0,64 1 0,-4-5 0,43 2 0,-37-3 0,-14 0 0,-17 1 0,-14 2 0,-84 8 0,-7-3 0,9-1 0,-4 0 0,13-4 0,2-1 0,7 0 0,3-1 0,-32 1 0,28-2 0,37 0 0,99 0 0,-31 1 0,5 0 0,38 1 0,5 1 0,-13 0 0,-1-1 0,-5 1 0,-1-1 0,-9-1 0,-3 0 0,-11-1 0,-4 0 0,24 0 0,-22 3 0,-31-3 0,-77 5 0,-23-2 0,9-1 0,-4 0 0,13 1 0,3 0 0,-38 2 0,38-1 0,30-1 0,20 0 0,66 6 0,8-2 0,-3-2 0,6-1 0,-8-1 0,0-2 0,-1 0 0,-1-1 0,-4 1 0,-3-2 0,24 1 0,-20 0 0,-45 0 0,-56 0 0,-8 1 0,-10 0 0,-14 1 0,-3 1 0,-5 0 0,1 1 0,10 1 0,4 0 0,13-1 0,4 1 0,-40 4 0,20-3 0,18 0 0,14-3 0,17-1 0,11-1 0,6-1 0,1 0 0,-9 0 0,-13 0 0,-18 0 0,-13 0 0,-6-2 0,1-1 0,5-2 0,5 0 0,5 2 0,8 1 0,10 0 0,12 2 0,10 0 0,2 0 0,-8 0 0,-12 0 0,-15 0 0,-7 0 0,2 0 0,7 0 0,8 0 0,3 0 0,-2 0 0,-2 3 0,0 2 0,6 0 0,10 1 0,10-3 0,81-39 0,-53 27 0,57-29 0,-77 36 0,0-4 0,-18 4 0,-33 0 0,-1 7 0,-8 3 0,-20 4 0,-7 4 0,21-2 0,-3 1 0,1 2 0,2 1 0,0 0 0,3 2 0,-23 8 0,5 0 0,12-2 0,6-1 0,13-4 0,4-1 0,-29 15 0,25-10 0,14-5 0,9-5 0,5-2 0,6-2 0,5-1 0,2-3 0,2-2 0,-4 1 0,1-1 0,-3 3 0,4-3 0,2-2 0,3 7 0,-1-3 0,1 8 0,1-5 0,-1-1 0,2-2 0,1 3 0,21 1 0,5 3 0,17 1 0,-9-5 0,-8-3 0,-8-3 0,-6-3 0,-1 2 0,2 0 0,3 0 0,0 1 0,-2-1 0,-4-2 0,1 2 0,0 1 0,5 2 0,1 1 0,0-2 0,-6-2 0,1-2 0,4-1 0,13 0 0,17 0 0,15 0 0,5-2 0,0-2 0,-7-3 0,-7 0 0,-5 1 0,-7 2 0,-5 0 0,-8 1 0,-3 1 0,3 1 0,4 1 0,2 0 0,-5 0 0,-8 0 0,-12 0 0,-32 0 0,-28 0 0,-45 0 0,43 1 0,-1 1 0,-3 1 0,0 2 0,5 1 0,1 1 0,-35 9 0,18-2 0,18-1 0,13-2 0,6-1 0,3 2 0,-1-1 0,5 1 0,4-2 0,6-1 0,0 0 0,-7 2 0,-11 3 0,-8 3 0,2 1 0,7-2 0,10-5 0,13-6 0,5-1 0,21 7 0,15 8 0,15 6 0,2 0 0,-13-5 0,-11-7 0,-6-6 0,-2-2 0,-1-3 0,0-1 0,-2-1 0,1 0 0,4 0 0,2 0 0,2 0 0,-1 0 0,-2 0 0,-3 0 0,0 0 0,-1 0 0,-2 0 0,1 0 0,-2 0 0,0 0 0,-1 0 0,3 0 0,-43 8 0,10 1 0,-37 9 0,22-3 0,4 0 0,5-3 0,4-3 0,11-3 0,-1-1 0,6-2 0,-5 3 0,-1 0 0,0 0 0,3-1 0,1-1 0,0 0 0,-1 4 0,5 0 0,1 6 0,2 0 0,0 1 0,0-3 0,0-3 0,3 2 0,1-1 0,2 2 0,1 0 0,-3-5 0,-1 5 0,-3-6 0,0 5 0,0 0 0,0-4 0,-5 4 0,-1-6 0,0 7 0,3-2 0,3 4 0,0 1 0,0-6 0,0 0 0,-3 1 0,1-4 0,-2 7 0,0-7 0,0 2 0,-16-21 0,6-1 0,-11-18 0,11 8 0,4 5 0,5 8 0,2 4 0,2-2 0,1 0 0,0-6 0,0-2 0,0 1 0,0 3 0,0 4 0,0 0 0,2 1 0,9 1 0,1 7 0,10 10 0,0 9 0,4 8 0,3 5 0,1 0 0,4-1 0,0-4 0,-1-3 0,-3-5 0,-5-6 0,-2-6 0,2-8 0,3-13 0,5-12 0,3-11 0,0-6 0,-3 1 0,-4 5 0,-6 5 0,-4 6 0,-5 5 0,-2 4 0,0 4 0,0 2 0,1 0 0,1 2 0,5-3 0,4-2 0,5-4 0,5-4 0,1-3 0,1-1 0,0 1 0,1 0 0,4-2 0,3-2 0,3-3 0,0-2 0,-3 1 0,-3 2 0,-3 2 0,-3 3 0,0 3 0,-2 1 0,0 4 0,-3 0 0,-1 1 0,0 1 0,-4 1 0,-2-1 0,-5 0 0,-4-2 0,-4-2 0,-3-2 0,-9 0 0,-15 1 0,-19 3 0,-25 5 0,-22 5 0,-12 6 0,45 2 0,1 2 0,-44 9 0,14 9 0,16 11 0,21 6 0,20 0 0,18-1 0,26-4 0,37-7 0,37-7 0,-37-12 0,4-2 0,3-2 0,0-2 0,-2-2 0,-2-2 0,-6 0 0,-2-2 0,36-6 0,-22 1 0,-21 6 0,-13 3 0,-7 2 0,-9 0 0,-7 0 0,-4 0 0,3 0 0,5 0 0,5 0 0,2 0 0,0 0 0,4 0 0,3 0 0,2 0 0,-5 0 0,-6 0 0,-2 0 0,0 0 0,2 0 0,3 0 0,5 0 0,7 0 0,11 0 0,7 0 0,-4 0 0,-8 0 0,-12 0 0,-4 0 0,6 0 0,6 0 0,4 2 0,-3 1 0,-3 2 0,-2 1 0,1-1 0,0-1 0,-4 0 0,-4-3 0,-17 1 0,-62-2 0,-2 1 0,-8 1 0,-21 1 0,-2 0 0,13 0 0,5 0 0,13 1 0,5-2 0,-5 0 0,0-3 0,-7-3 0,10-3 0,19-3 0,14 0 0,9 0 0,5-1 0,4 1 0,2-1 0,9-1 0,8-1 0,9 0 0,8 0 0,5-3 0,14-4 0,21-4 0,-25 10 0,4 0 0,3 0 0,0 1 0,-2 2 0,-2 1 0,30-5 0,-31 7 0,-21 4 0,-16 1 0,-7 2 0,2-4 0,7 1 0,15-4 0,21 4 0,26 0 0,20 2 0,-41 2 0,0 0 0,1 0 0,-1 0 0,-3 0 0,-2 0 0,41 0 0,-20 0 0,-19 0 0,-16 0 0,-13 0 0,-13 0 0,-3 0 0,-60 15 0,1 0 0,-45 11 0,24-5 0,18-4 0,18-4 0,18-4 0,9-2 0,5 3 0,2-1 0,0 2 0,15 0 0,9-5 0,23 1 0,12-6 0,5-1 0,-3-1 0,-13-3 0,-15-1 0,-9 1 0,-13 1 0,-2 2 0,3 1 0,3 0 0,10 0 0,-3 0 0,-4 0 0,-4 0 0,-1 0 0,4 0 0,4 0 0,2 0 0,-2 0 0,-5 0 0,-7 0 0,-3-14 0,-4 5 0,-1-11 0,0 14 0,0 33 0,0-14 0,0 22 0,0-26 0,0 1 0,0 2 0,0 2 0,0-1 0,0 0 0,0-1 0,0 0 0,0 3 0,0 2 0,0 0 0,0-1 0,0-5 0,0-3 0,-2 5 0,-4 0 0,-2 9 0,-3-1 0,1 5 0,0 0 0,1 1 0,3-5 0,3-3 0,0-10 0,1-2 0,-8-3 0,-6-1 0,-9 4 0,-2-2 0,2-2 0,6-2 0,0 0 0,0-1 0,-5 0 0,-8 0 0,-4 0 0,1 0 0,3 0 0,5 0 0,3 0 0,-3 0 0,-5 0 0,-9 0 0,-9 0 0,-5 0 0,0 0 0,1 0 0,3 0 0,1-1 0,0-1 0,-1 0 0,-1 0 0,-4 2 0,-1 0 0,-1 0 0,0 0 0,3 0 0,6 0 0,6 0 0,6 0 0,7 0 0,5 0 0,1 0 0,-2 0 0,-2 0 0,0 0 0,4 0 0,3-1 0,0-4 0,-2-3 0,-5-2 0,0 0 0,5 3 0,10 2 0,4 3 0,-1 7 0,1 10 0,-7 6 0,5 3 0,2-5 0,4-7 0,2-4 0,-2-1 0,-2 0 0,-7 4 0,-5 3 0,-7 2 0,-4-1 0,-2-3 0,-3-4 0,1-2 0,-5-3 0,-5 1 0,-11-1 0,-9-1 0,0 0 0,5-2 0,9 0 0,8 0 0,3 0 0,2 0 0,3 0 0,8 0 0,7 0 0,11 1 0,1 1 0,-7 4 0,-4 2 0,-14 5 0,0 1 0,2 2 0,6-2 0,7-1 0,8-4 0,5-2 0,1 0 0,1 3 0,0 7 0,1 9 0,11 10 0,18 9 0,20 1 0,3-11 0,-14-12 0,-19-6 0,-17 3 0,-3 7 0,-1 2 0,0-4 0,1-7 0,1-4 0,1-2 0,0 2 0,2 1 0,4 3 0,5-2 0,6-1 0,4-2 0,7 0 0,11 1 0,20 1 0,26 0 0,-35-9 0,2 0 0,3-1 0,0-1 0,42 0 0,-21-3 0,-21-7 0,-19-13 0,-10-21 0,-8-20 0,-8-14 0,-21-7 0,-32 5 0,-29 9 0,29 39 0,-3 5 0,-36-12 0,22 14 0,22 9 0,22 11 0,22 18 0,39 27 0,-2-7 0,8 4 0,19 12 0,7 2 0,-22-17 0,1 0 0,-1-1 0,24 14 0,-3-5 0,-12-10 0,-5-6 0,19-3 0,-27-41 0,-26-36 0,-30-25 0,-28-9 0,-28 14 0,-15 18 0,5 18 0,15 16 0,14 11 0,22 6 0,4 3 0,14 8 0,1 10 0,7 10 0,9 4 0,11-5 0,11-7 0,5-10 0,-2-13 0,-8-15 0,-13-13 0,-20-13 0,-24-3 0,-17 5 0,-7 12 0,7 11 0,12 11 0,11 6 0,5 14 0,5 17 0,5 11 0,3 9 0,4-4 0,9-6 0,10-5 0,13-4 0,11-4 0,3-5 0,2-7 0,-3-10 0,3-19 0,3-19 0,-3-15 0,-9-12 0,-20-2 0,-38-4 0,-47-1 0,15 34 0,-6 4 0,-10 2 0,-3 5 0,-1 4 0,1 4 0,2 4 0,2 4 0,4 2 0,1 1 0,5 2 0,2 0 0,-34 3 0,22 1 0,22 1 0,16 2 0,10 0 0,1 0 0,1 2 0,-2-1 0,5-3 0,2 0 0,2 0 0,0 0 0,-3 3 0,0 0 0,3-1 0,-1 2 0,4-2 0,-1 2 0,1 1 0,0 1 0,0-1 0,-1-1 0,-1 0 0,1 1 0,0-1 0,1-2 0,1 4 0,1-4 0,0 3 0,6 1 0,3-1 0,7 4 0,3-1 0,2-1 0,2 1 0,7 7 0,15 10 0,15 9 0,13 11 0,-2-3 0,-14-6 0,-17-11 0,-15-10 0,-10-9 0,-1-5 0,-6-3 0,2-14 0,-7-13 0,2-20 0,-7-13 0,-4-8 0,-7 4 0,-2 8 0,1 15 0,5 14 0,5 12 0,2 7 0,-8 3 0,-6 2 0,-16 0 0,-6 0 0,-3 0 0,6 0 0,6 0 0,3 0 0,1 1 0,-4 1 0,-4 1 0,1 1 0,5 0 0,8 0 0,3 0 0,-3 1 0,-7 2 0,-3-1 0,4 1 0,5-3 0,10 0 0,0 1 0,1 2 0,-5 2 0,-1 0 0,2 0 0,5 0 0,5 2 0,3 4 0,1 1 0,0-1 0,2-2 0,3-3 0,2-1 0,3-1 0,2 2 0,3 1 0,2 2 0,4 4 0,6 4 0,17 12 0,13 11 0,7 6 0,-5 0 0,-16-10 0,-15-13 0,-12-8 0,-6-8 0,2-5 0,9-3 0,14-3 0,13-2 0,4-11 0,-3-13 0,-6-15 0,-6-8 0,-4-4 0,-3 5 0,-6 7 0,-4 10 0,-6 11 0,-6 5 0,-4 2 0,-5-2 0,-11-1 0,-21 1 0,-23 3 0,-15 4 0,-3 4 0,11 2 0,10 2 0,7 0 0,2 0 0,-1 0 0,4 0 0,5 0 0,6 0 0,1 0 0,-3 0 0,-5 0 0,-7 0 0,-1 0 0,-1 0 0,1-3 0,3-4 0,1-4 0,3-3 0,5 1 0,5 3 0,4 1 0,3 3 0,1 0 0,-1 0 0,0 1 0,4 1 0,5 1 0,2 2 0,1-1 0,1 2 0,-2 0 0,37 5 0,-10 2 0,29 5 0,-21 1 0,-7-1 0,-1 0 0,2 2 0,4 4 0,4 3 0,-2 0 0,-6-2 0,-5-5 0,-4-4 0,0 1 0,1 1 0,0 1 0,0 1 0,-3-4 0,-2-3 0,-2-1 0,4-1 0,5 2 0,7 3 0,5 2 0,1 1 0,-1 0 0,1-3 0,0-3 0,3-3 0,3-4 0,5 0 0,6 0 0,4 0 0,1 0 0,-2 0 0,-2 0 0,-1 0 0,-1 0 0,-4 3 0,-4 2 0,-7 2 0,-3 0 0,0-2 0,1-1 0,-1 1 0,-1-2 0,-4-1 0,-5-1 0,-3-1 0,-1 0 0,1 0 0,0 0 0,5 0 0,5 0 0,7 0 0,8 0 0,3 0 0,4 0 0,0 0 0,-1 0 0,-2 0 0,1 0 0,-1-1 0,-1-4 0,-2-2 0,-2-4 0,-1-1 0,0 0 0,2-2 0,1-2 0,3-1 0,2-2 0,-3 1 0,-5 1 0,-5 2 0,-7 4 0,-4 2 0,-6 1 0,-4 2 0,1-1 0,-1-1 0,0 1 0,-1 1 0,2 4 0,6 0 0,6 2 0,8 0 0,5 0 0,1 0 0,-3 0 0,-8 0 0,-5 0 0,-2 0 0,2 0 0,3 0 0,2 2 0,-2 1 0,-4 1 0,-3 0 0,-5 1 0,1 1 0,1 1 0,-5-2 0,3 0 0,-3 1 0,1 1 0,4 5 0,-1-1 0,2-1 0,1-1 0,-1-1 0,-6-3 0,0 1 0,0 4 0,0-1 0,2 8 0,-3-4 0,-1 1 0,0-2 0,-2-4 0,9-3 0,-3-3 0,9-2 0,-5 0 0,-2 0 0,1 0 0,0 0 0,-1 0 0,1-1 0,0-1 0,-1 1 0,2-1 0,0 1 0,0 0 0,0-1 0,-5 1 0,7 1 0,-10 0 0,-25 18 0,4-3 0,-28 17 0,21-5 0,1 1 0,5-3 0,6-4 0,4-8 0,5-6 0,24-30 0,-5 6 0,16-23 0,-12 18 0,-3 4 0,0 1 0,-1 3 0,-2 2 0,-2 3 0,-1 3 0,1 0 0,2-1 0,2 0 0,0 1 0,-4 0 0,-4 4 0,0-3 0,0 1 0,7-4 0,0 0 0,0 1 0,-5 2 0,-5 3 0,-21 18 0,2-5 0,-21 15 0,0-8 0,-11 3 0,-8 3 0,1-1 0,6-3 0,8-3 0,-1-1 0,-8-2 0,-11 0 0,-10-1 0,-4 0 0,1-3 0,4-2 0,10-3 0,12-4 0,11-1 0,9 0 0,-1 0 0,-2 0 0,-4 0 0,2 0 0,6 0 0,9 0 0,7 0 0,-4 0 0,-1 0 0,-13 0 0,-4 2 0,-4 3 0,-2 4 0,1 4 0,0 3 0,1 2 0,0 2 0,4 0 0,1-1 0,5-3 0,4-3 0,6-6 0,5-1 0,2-2 0,-2-1 0,-1 2 0,2-3 0,-2 2 0,1-1 0,-6 1 0,-6 0 0,-1-1 0,4-2 0,5-1 0,7 0 0,-7 0 0,2 0 0,-7 0 0,7 0 0,6 0 0,27 7 0,7 3 0,23 7 0,-4-1 0,3 1 0,3-2 0,6 0 0,10 2 0,6 2 0,4 2 0,-4 0 0,-8-3 0,-14-3 0,-8-6 0,-6-4 0,-2-3 0,0-2 0,-2 0 0,-3 0 0,-6 0 0,-6 0 0,-6 0 0,-3 0 0,2 0 0,3 0 0,4 0 0,3 0 0,0 0 0,0 0 0,0 0 0,-1 0 0,1 0 0,-2 0 0,-4 0 0,-1 0 0,-6 0 0,-4 0 0,6 0 0,-2 0 0,0 0 0,-33 14 0,-5-5 0,-32 13 0,7-9 0,-4-2 0,1-5 0,1-3 0,4-2 0,3-1 0,4 0 0,7-2 0,5 0 0,3-3 0,1-2 0,-2-1 0,-3-1 0,0 1 0,0 1 0,2 1 0,-1 0 0,-3 0 0,-3 2 0,-3-1 0,3-1 0,5 2 0,4 0 0,2 1 0,0-1 0,2 1 0,4 2 0,3-1 0,1 1 0,-5-2 0,-11-2 0,-9-2 0,-6 0 0,0 0 0,6-1 0,2 0 0,1-3 0,-2-1 0,0-1 0,2 1 0,2 1 0,3 2 0,1-1 0,-3-1 0,0-2 0,-2-1 0,1 0 0,7 0 0,6 5 0,4 2 0,-1-1 0,-3-1 0,-5-3 0,4 1 0,4 3 0,11 2 0,3 2 0,-7 3 0,-6-1 0,-11 0 0,0-2 0,12 2 0,4-2 0,10 3 0,-7-1 0,-12 1 0,-12 0 0,-2-2 0,4-1 0,13 1 0,9 1 0,5 1 0,-10-2 0,2-1 0,-6-1 0,8 3 0,4 0 0,-1 2 0,-3 0 0,-4 0 0,-1 0 0,7 0 0,2 0 0,-2 0 0,3 0 0,-6 0 0,4 0 0,0 0 0,-3-1 0,1-1 0,1 1 0,-1-5 0,0 1 0,-1-5 0,-1 1 0,4 3 0,3 2 0,23 26 0,-5-5 0,23 23 0,-7-8 0,6 3 0,3 0 0,1-1 0,0-4 0,11-5 0,-23-8 0,0 5 0,-37 9 0,-9 18 0,-8 9 0,-3-1 0,7-11 0,4-12 0,6-8 0,1-7 0,3-1 0,4-8 0,1 0 0,5-1 0,0 0 0,0 2 0,0-2 0,-1-2 0,-4 6 0,1-5 0,-3 3 0,5-4 0,-2-1 0,1 5 0,0 4 0,1 3 0,0 2 0,2-1 0,0-2 0,-2-9 0,-4-1 0,-12-3 0,-10 5 0,-6 1 0,-2 0 0,6-3 0,0-3 0,-2-1 0,-4-1 0,-3-1 0,2 0 0,7 0 0,7 1 0,4-1 0,-3 2 0,-7 0 0,-2 3 0,2-1 0,8-1 0,10-1 0,3-2 0,-4 1 0,1-2 0,-2 0 0,3 1 0,6 6 0,0 0 0,0 5 0,2-1 0,0 0 0,1 6 0,-1 3 0,1 2 0,1-2 0,0-3 0,1-6 0,2-5 0,9-3 0,4-2 0,17 2 0,3 3 0,7 5 0,1-1 0,-1-1 0,2-4 0,0-3 0,-1-1 0,-6-1 0,-10 0 0,-8 0 0,-5 0 0,3 1 0,2 1 0,1 0 0,-1 2 0,-12-3 0,-60-2 0,4-2 0,-46-3 0,33 4 0,9 0 0,10 2 0,5 0 0,4 0 0,2 0 0,1 0 0,2 0 0,4 0 0,3 0 0,2 0 0,-2 0 0,-3 0 0,0 0 0,4 0 0,8 0 0,6 0 0,-7-2 0,-1-6 0,-12-3 0,0-3 0,0 0 0,1 1 0,5 1 0,2 0 0,5 2 0,6 1 0,3 2 0,4-4 0,9 1 0,19-7 0,31-1 0,39-3 0,-34 9 0,5 2 0,10 1 0,1 2 0,2 2 0,-1 1 0,-4 1 0,-1 3 0,-5 0 0,-3 2 0,-7 1 0,-1 1 0,-3 2 0,-1 2 0,-4 0 0,-2 2 0,44 9 0,-7-4 0,-10-6 0,-10-4 0,-12-5 0,-7 0 0,-2 0 0,-2 0 0,0 0 0,-7 0 0,-7 0 0,-10 0 0,-4 0 0,4 0 0,7 0 0,9 0 0,7 0 0,1 0 0,-6 0 0,-8 0 0,-7 0 0,-1 0 0,4 0 0,2-1 0,-3-1 0,-7 0 0,-7-1 0,-4 2 0,4-6 0,0 1 0,6-2 0,-3 1 0,-1 3 0,-7 0 0,-2-12 0,-6-3 0,-13-14 0,-25-5 0,-25-2 0,-22 3 0,39 21 0,-1 1 0,-39-7 0,10 5 0,13 6 0,9 5 0,1 4 0,3 2 0,4 0 0,12 0 0,12 0 0,11-1 0,1-1 0,-1 0 0,-2 0 0,-4 0 0,-1 1 0,1 0 0,1 1 0,6 0 0,2 0 0,-6 0 0,-7 0 0,-7 0 0,-1 0 0,5 0 0,6 0 0,4 0 0,2 0 0,6 0 0,43 0 0,19 0 0,-1 0 0,7 0 0,2 0 0,3 0 0,5 0 0,1 0 0,-1 0 0,-1 0 0,-3 0 0,-2 0 0,-4 0 0,-3 0 0,41 0 0,-20 1 0,-22 3 0,-17 1 0,-7 1 0,-5-2 0,-4 1 0,-3-2 0,-4 0 0,-6-2 0,-2-1 0,0 1 0,7 1 0,13 1 0,7 0 0,2 0 0,-7 0 0,-8-1 0,-12-1 0,-1-1 0,-8 19 0,0 4 0,-4 20 0,-11-2 0,-12-1 0,-9-3 0,-1-8 0,6-7 0,6-7 0,-2-2 0,-10 0 0,-11-2 0,-6-1 0,3-4 0,10-2 0,10-3 0,6-1 0,3 0 0,2 0 0,2 0 0,1 0 0,-1 0 0,-5 0 0,-3 0 0,1 0 0,2-1 0,6-1 0,0 1 0,-3-1 0,-8-2 0,-6 1 0,0 0 0,4-2 0,14 5 0,-1-3 0,3 3 0,-3-2 0,0 1 0,-1-1 0,1 2 0,-1 0 0,-1 0 0,1 0 0,0 0 0,3 0 0,3 0 0,-1 0 0,-1 0 0,-4 0 0,-1 1 0,1 2 0,3 0 0,5 1 0,4 0 0,2 7 0,4 0 0,7 10 0,6 0 0,6 0 0,3 0 0,0-5 0,1-2 0,0-2 0,-3-4 0,-1-2 0,1-3 0,5-2 0,7 0 0,4-1 0,5 0 0,-3 0 0,-3 0 0,-4-2 0,-2-1 0,2-2 0,5-1 0,5 0 0,4 2 0,1-1 0,-2 1 0,-3 2 0,-2 0 0,-4 2 0,-4 0 0,-7 0 0,-8 0 0,-8 0 0,-3 0 0,9 3 0,3 3 0,9 3 0,-4 2 0,-3 0 0,-10-5 0,-2 0 0,-6 4 0,-1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1:35.0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2693 1093 24575,'-44'-37'0,"3"4"0,7 8 0,6 5 0,7 7 0,4 3 0,4 3 0,-1 2 0,6 0 0,0 3 0,4-6 0,0 1 0,-2-5 0,3 1 0,-1 0 0,-3-1 0,-2 0 0,-7-1 0,-6-3 0,-7-4 0,-5-3 0,-6-4 0,-1-2 0,-3-2 0,1-3 0,-1 1 0,4-1 0,5 3 0,7 3 0,4 2 0,3 2 0,2 4 0,4 4 0,6 2 0,4 3 0,4-3 0,17-9 0,-17 12 0,-1-5 0,-27 16 0,-10 0 0,-2 0 0,5 0 0,1 0 0,3 0 0,2 0 0,0 0 0,3 0 0,3 0 0,-1 0 0,-1 0 0,0 0 0,-2 0 0,4 0 0,0 0 0,0 0 0,0 0 0,1 0 0,5 0 0,6 0 0,6-2 0,0-7 0,-8 6 0,-17-9 0,-21 6 0,-14-4 0,-4-1 0,4 3 0,10 3 0,10 3 0,10 1 0,5 1 0,6 0 0,3 0 0,1 0 0,5 0 0,4 0 0,2 0 0,2 0 0,-1 0 0,-2 0 0,3 0 0,-5 0 0,4 0 0,-3 0 0,3 0 0,-2 0 0,2 0 0,-5 0 0,1 0 0,0 0 0,-1-1 0,2 0 0,0 0 0,0-1 0,2 0 0,0 1 0,3-1 0,-3 0 0,2 1 0,-3-2 0,1 0 0,2 2 0,-3-1 0,3 0 0,0 1 0,-4-4 0,5 3 0,-3-1 0,2 0 0,-2 1 0,1-1 0,0 1 0,0-1 0,1-1 0,-1 1 0,1-2 0,0 1 0,0-1 0,1 2 0,-4-3 0,4 3 0,-3-3 0,2 2 0,1-1 0,-2 2 0,1-1 0,-2 3 0,0-1 0,1 1 0,0-1 0,0 1 0,-2-1 0,0 2 0,-1 0 0,4 0 0,-1 0 0,-3 0 0,-1 0 0,2 0 0,2 0 0,2 0 0,0-7 0,2 0 0,2-6 0,3 3 0,0 0 0,0 0 0,0 2 0,0-3 0,0 3 0,0-1 0,0-2 0,0 3 0,0 0 0,0-3 0,0 4 0,0-4 0,-11 5 0,7 1 0,-12 5 0,8 0 0,0 0 0,-5 0 0,6 3 0,-5 1 0,5 0 0,2 3 0,0 1 0,3 2 0,1 1 0,1 0 0,0-3 0,-3 2 0,2-34 0,-1 19 0,2-26 0,0 26 0,0 1 0,0-10 0,0 7 0,0-7 0,-11 35 0,8-14 0,-8 19 0,11-20 0,0-2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1:44.8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76 224 24575,'0'-28'0,"0"4"0,-1 13 0,0 4 0,-2-5 0,0 2 0,-1-8 0,2 8 0,-1 0 0,1 1 0,0 4 0,-3-8 0,1 6 0,-2-2 0,-1 1 0,1 2 0,-1-1 0,1-1 0,1 2 0,-1-4 0,3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2:09.2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551 264 24575,'-12'0'0,"-5"0"0,-10 0 0,-3 1 0,-1 4 0,-1 3 0,2 2 0,0 1 0,2-3 0,2-2 0,3-2 0,4-2 0,5-1 0,10-4 0,18-7 0,20-12 0,20-12 0,14-6 0,4-3 0,-2 6 0,-5 6 0,-13 9 0,-14 9 0,-13 6 0,-12 4 0,-8 2 0,-12 1 0,-14 0 0,-13 2 0,-8 4 0,0 5 0,7 4 0,8 0 0,8-2 0,11-5 0,2-1 0,7-6 0,4 0 0,6 1 0,10 0 0,7-1 0,-1 1 0,-2-2 0,-14 1 0,-4 2 0,-11 3 0,-9 4 0,-7 4 0,-5 0 0,1 2 0,4-1 0,5-1 0,2-1 0,2-1 0,3-1 0,1-3 0,3-3 0,1-2 0,-2 1 0,-4 4 0,-6 2 0,-5 4 0,-2 0 0,2 0 0,6-1 0,1-6 0,1-1 0,0 0 0,4-4 0,1 1 0,8-3 0,7 0 0,14 0 0,17-4 0,12-10 0,10-12 0,-1-12 0,-6-6 0,-12 1 0,-12 7 0,-11 10 0,-3 9 0,-9 8 0,-2 6 0,-14 8 0,-8 10 0,-10 11 0,-6 9 0,-2-1 0,5-6 0,7-6 0,10-6 0,7-1 0,4 0 0,2 0 0,0-4 0,0-6 0,0-12 0,0-18 0,0-18 0,-1-10 0,-4 4 0,-7 15 0,-9 16 0,-9 11 0,-6 6 0,0 1 0,5 2 0,9 2 0,9 3 0,4 2 0,2 2 0,0 3 0,-2 1 0,4-5 0,1 0 0,4-6 0,0 0 0,-1 0 0,-1 2 0,-2 2 0,0 3 0,0 3 0,0 2 0,3 3 0,-1 0 0,7-3 0,9-3 0,14-4 0,17-4 0,10-2 0,3-10 0,-7-7 0,-11-9 0,-15-8 0,-13-2 0,-10 0 0,-12 2 0,-11 6 0,-5 7 0,1 6 0,6 5 0,9 4 0,4 1 0,2 2 0,1 0 0,0 1 0,2 2 0,0 3 0,1 4 0,0 4 0,0-4 0,0 0 0,1-7 0,0 0 0,2-2 0,0-1 0,2-4 0,-1-10 0,-1-12 0,-2-10 0,-7 0 0,-14 8 0,-9 10 0,-8 9 0,2 5 0,17 2 0,4 2 0,12 1 0,1 5 0,5 7 0,8 8 0,9 3 0,8-1 0,-1-3 0,-4-8 0,-12-4 0,-3-6 0,-6-2 0,-1 0 0,-1 0 0,-6 1 0,0 1 0,-2 2 0,5 3 0,2 3 0,7 4 0,9 3 0,10 2 0,6-5 0,-5-5 0,-6-12 0,-8-17 0,-6-12 0,-4-6 0,-3 3 0,0 17 0,0 6 0,-2 11 0,-5 0 0,-3 1 0,-5 0 0,6 0 0,-1-1 0,7-2 0,-4-4 0,-4-1 0,-5 0 0,-3 1 0,3 3 0,3 3 0,5 1 0,3 1 0,4 1 0,5 2 0,4 1 0,6 0 0,7-1 0,4-2 0,0 0 0,-2 0 0,-4-1 0,-9-1 0,-3 0 0,-4 0 0,-1-1 0,0-2 0,0 0 0,-1 0 0,3-1 0,1 0 0,2-2 0,5-3 0,-5 3 0,2-2 0,-8 4 0,-4-1 0,-9 1 0,-6 1 0,-4 2 0,1 0 0,1 2 0,1 4 0,1 6 0,0 5 0,6 3 0,4-3 0,4-2 0,3 0 0,1 0 0,2-1 0,2-2 0,4-2 0,1-1 0,0-3 0,-3-2 0,-1-2 0,-2-1 0,-1-4 0,-1-4 0,-3-5 0,-5 0 0,-7 2 0,-4 5 0,-4 4 0,1 2 0,2 4 0,2 6 0,5 5 0,5 1 0,3-1 0,3-1 0,1 0 0,3-1 0,2 2 0,0-8 0,-2 1 0,-13-8 0,-13 0 0,-9 0 0,-2 0 0,5 0 0,13 0 0,3 0 0,9 4 0,-2 6 0,2 4 0,2 3 0,0-1 0,1-8 0,-1-3 0,-3-5 0,-5 2 0,-3 1 0,-3 1 0,-1 1 0,9-2 0,1 2 0,7 0 0,0 6 0,0 5 0,3 6 0,3 0 0,6-2 0,-4-10 0,3-3 0,-7-11 0,0-9 0,-2-16 0,-5-12 0,-7-4 0,-8 6 0,-5 12 0,2 10 0,6 9 0,7 4 0,4 4 0,2 3 0,2 2 0,0 6 0,0 1 0,6 1 0,9-3 0,10-5 0,6-3 0,-1-2 0,-6-7 0,-8-8 0,-6-7 0,-5-3 0,-6 7 0,-3 5 0,-1 5 0,-2 5 0,-1 0 0,-1 2 0,1 4 0,2 5 0,2 4 0,2 4 0,4-2 0,1-5 0,2-4 0,3-5 0,2-7 0,1-7 0,1-3 0,-3-1 0,-2 5 0,-2 4 0,-1 0 0,1 1 0,2-1 0,-3 3 0,0-1 0,-4 3 0,-1 0 0,-5 0 0,-6 2 0,-5 0 0,-1 1 0,4 1 0,4 0 0,5 2 0,2 7 0,4 7 0,5 5 0,3 0 0,1-4 0,-1-6 0,-2-5 0,-3-4 0,-1-5 0,-2-5 0,-3-3 0,-3-2 0,-2 3 0,-3 5 0,0 4 0,-1 5 0,0 6 0,2 8 0,4 5 0,3 2 0,1-2 0,3-2 0,0-10 0,2-4 0,-3-11 0,1-4 0,-4-3 0,0 0 0,-1 1 0,0 5 0,2 6 0,1 6 0,3 6 0,8 4 0,3 1 0,5-3 0,-9-10 0,-6-5 0,-8-8 0,-2-2 0,-1 2 0,0 4 0,-1 3 0,-4 2 0,-2 3 0,0 5 0,3 4 0,4 2 0,2-1 0,2-1 0,2 2 0,1 2 0,0 0 0,0-1 0,0-6 0,0-5 0,0-13 0,0-14 0,-2-11 0,-4-5 0,-4 8 0,-5 8 0,0 7 0,2 8 0,6 5 0,4 5 0,3 7 0,2 6 0,5 3 0,3-2 0,6-3 0,-8-8 0,0-7 0,-9-11 0,-3-4 0,-2-2 0,-3 5 0,2 6 0,2 5 0,4 7 0,3 5 0,2 5 0,4 1 0,2-6 0,0-5 0,2-4 0,-1-6 0,1-10 0,-3-10 0,-3-6 0,-5 1 0,-7 6 0,-3 7 0,-5 8 0,-3 5 0,3 3 0,2 1 0,4 4 0,5 10 0,1 9 0,2 6 0,0-1 0,0-5 0,0-8 0,0-6 0,-1-5 0,-5-7 0,-4-2 0,-2-1 0,2 2 0,3 6 0,4 6 0,2 7 0,0 5 0,-1 2 0,0-2 0,1-3 0,1 0 0,0-2 0,0-1 0,0-13 0,-1-17 0,-3-22 0,-3-14 0,-2 2 0,0 12 0,3 14 0,1 13 0,2 8 0,2 8 0,0 9 0,2 8 0,3 3 0,4-1 0,3-4 0,1-6 0,1-4 0,-5-4 0,0-6 0,-6-9 0,-1-8 0,-1-6 0,0 6 0,1 4 0,4 15 0,7 6 0,9 6 0,8 2 0,6-5 0,4-5 0,3-12 0,-2-10 0,-5-7 0,-5-4 0,-5 3 0,-2 4 0,-2 4 0,-2 5 0,-3 2 0,-5 5 0,-4 0 0,-2 2 0,-3-1 0,1-2 0,2-2 0,-3 1 0,2-2 0,-7 3 0,-6 1 0,-8 2 0,-6 2 0,-3 0 0,0 4 0,1 7 0,2 5 0,2 2 0,6-1 0,6-6 0,7-5 0,15-6 0,11-9 0,7-6 0,1-6 0,-6-3 0,-5 0 0,-3 3 0,-3 4 0,0 5 0,-8 5 0,-1 1 0,-8 5 0,-5 0 0,-10 1 0,-14 0 0,-9 2 0,-4 3 0,7 2 0,8 1 0,12-3 0,7-1 0,7-1 0,4-2 0,6 0 0,8-1 0,7 0 0,3 0 0,-1 0 0,-3-3 0,-1-1 0,-1 0 0,1-1 0,-3 1 0,-3 2 0,-4-1 0,-4 2 0,1-3 0,0 2 0,3-3 0,4-2 0,5-1 0,4-1 0,0 1 0,-3 2 0,-6 2 0,-4 3 0,-8 0 0,-15 7 0,-7 4 0,-11 8 0,1 3 0,-1 5 0,-3 2 0,1-1 0,2-2 0,9-8 0,8-5 0,3-4 0,2-3 0,0-1 0,0 0 0,1 0 0,-1 0 0,0 0 0,0 0 0,2 0 0,1-1 0,-1 1 0,-4 2 0,-2 3 0,-3-1 0,2-1 0,5-2 0,4-2 0,3 0 0,-1-1 0,-3 2 0,-2 1 0,-2 0 0,4 0 0,1-2 0,2-1 0,-2 1 0,-2 1 0,-4 1 0,5-1 0,0 0 0,4-3 0,1 3 0,0 3 0,1 10 0,0 7 0,0 1 0,0 0 0,0-12 0,0-3 0,0-7 0,0 2 0,3 1 0,8 2 0,8 1 0,8-1 0,3-2 0,-2-4 0,1-1 0,-3-2 0,-1-3 0,-3-3 0,-5 0 0,-2 1 0,-3 4 0,-8 0 0,-11 2 0,-10 0 0,-7 2 0,0-1 0,5 2 0,3 0 0,-1-2 0,-1 0 0,-1 0 0,2-1 0,5 0 0,6 0 0,12-1 0,9-4 0,8-2 0,4-1 0,-5 1 0,-4 1 0,-4 1 0,-4 1 0,-5 1 0,-6 2 0,-3 0 0,2 0 0,6-2 0,10-7 0,9-5 0,4-4 0,1 2 0,-14 7 0,-6 3 0,-17 5 0,-14 1 0,-12 2 0,-10 4 0,3 3 0,9 3 0,6 2 0,13-5 0,5-2 0,12-4 0,6-1 0,8-1 0,5 0 0,7 0 0,5 0 0,4 0 0,0 0 0,-7 0 0,-8 0 0,-13 1 0,-6 4 0,-11 4 0,-10 2 0,-7 2 0,-5 0 0,0 0 0,4-1 0,4-2 0,11-8 0,4-6 0,6-14 0,-5-11 0,-8-6 0,-9 2 0,-5 8 0,3 10 0,8 7 0,7 4 0,9 0 0,8-2 0,9-3 0,7-2 0,1-2 0,-5 3 0,-4 2 0,-9 6 0,-1 6 0,-6 8 0,1 8 0,3 1 0,4-2 0,2-6 0,2-7 0,1-3 0,0-6 0,1-7 0,-3-7 0,-4-5 0,-2 0 0,0 2 0,-1 8 0,1-1 0,-3 10 0,2 0 0,0-1 0,4 2 0,3-2 0,4 1 0,1 1 0,-1 1 0,0 1 0,2 0 0,4 0 0,1 0 0,-3 0 0,-5 0 0,-5 0 0,-4-1 0,1-4 0,3-7 0,2-4 0,1-2 0,3 1 0,8 1 0,11-2 0,10-2 0,3 3 0,-2 2 0,-8 6 0,-11 5 0,-7 2 0,-13 2 0,-10 0 0,-28 0 0,-27 2 0,-24 5 0,-7 6 0,11 3 0,22 1 0,21-4 0,14-3 0,16-5 0,13 0 0,22-1 0,12 2 0,5 0 0,-8-1 0,-10-1 0,-14-2 0,-4-1 0,-8-1 0,0-1 0,-7-4 0,-16-6 0,-17-8 0,-12-2 0,1 2 0,13 7 0,14 6 0,13 4 0,8 2 0,6 0 0,4 0 0,2 0 0,-1 0 0,-2 0 0,-6 1 0,-6 2 0,-13 4 0,-14 6 0,-13 5 0,-7 3 0,1-3 0,5-2 0,10-4 0,9-3 0,10-2 0,6-3 0,2-2 0,-1 0 0,-2 1 0,0 0 0,2 2 0,3-3 0,0 3 0,-1-2 0,-6 3 0,-2 3 0,0-3 0,4 1 0,4-3 0,4-4 0,8-3 0,11-6 0,13-5 0,9-3 0,2 2 0,-3 1 0,-2 2 0,-4 4 0,1 0 0,-5 4 0,-3 2 0,-14 3 0,-12 7 0,-17 14 0,-6 14 0,0 11 0,9 1 0,8-5 0,6-7 0,3-10 0,4-6 0,1-6 0,3-6 0,-1-3 0,1-4 0,4-12 0,3-14 0,1-11 0,-3-7 0,-7 4 0,-16 8 0,-17 6 0,-11 9 0,-4 7 0,8 5 0,7 4 0,6 0 0,3 3 0,3 4 0,3 2 0,5 3 0,2-1 0,4-2 0,0-1 0,-2-4 0,-3-2 0,-6-2 0,-8 0 0,-5 0 0,0 0 0,9 0 0,6 2 0,9 1 0,2 1 0,0 0 0,-1-3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9:28:12.2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2378 639 24575,'1'87'0,"2"-1"0,3-9 0,1-8 0,1-11 0,-2-15 0,-1-14 0,-2-11 0,-1-9 0,-1-4 0,-14-34 0,-1 14 0,-12-28 0,2 23 0,2 1 0,0 0 0,1-2 0,1-6 0,1-3 0,2-2 0,3 2 0,0 3 0,1 2 0,-1 1 0,-2 0 0,-2-2 0,-4-2 0,-1 0 0,-2 0 0,-1 3 0,1 2 0,2 3 0,4 2 0,4 4 0,4 4 0,3 3 0,2 2 0,4-4 0,-5-3 0,-5-3 0,-8-2 0,-4 1 0,-2-2 0,2-4 0,1 0 0,3 0 0,3 4 0,4 5 0,3 3 0,4 7 0,-3-3 0,1 5 0,-3-3 0,-1-1 0,-1-2 0,-1-1 0,-4-3 0,0-1 0,0-3 0,1-1 0,4 1 0,0 0 0,2-1 0,0 2 0,2 0 0,0 1 0,1 2 0,3 2 0,0 3 0,0-2 0,1 0 0,-3-4 0,4 6 0,-1-4 0,3 1 0,-1-2 0,1-2 0,-2 0 0,2 5 0,-1-2 0,20 25 0,-6 2 0,16 21 0,-11 0 0,0 3 0,1 2 0,-1-2 0,-1-3 0,0-1 0,2-3 0,2-1 0,2-1 0,2 2 0,1 1 0,2 2 0,1-3 0,-2-1 0,-2-3 0,4-1 0,7 0 0,9 1 0,3-1 0,-2-1 0,-7-5 0,-6-3 0,-2-3 0,-3-1 0,-3-2 0,-5-4 0,-6-2 0,-3-2 0,-1 1 0,0 1 0,2 1 0,0-1 0,-4-2 0,0-1 0,-1 6 0,-2-1 0,0 6 0,-3-5 0,0-1 0,-2 0 0,-6 1 0,-10 3 0,-9 4 0,-7 1 0,4-2 0,8-4 0,7-5 0,7-2 0,-2-2 0,-1 1 0,-2 2 0,2-2 0,3 0 0,-1 6 0,4-6 0,-3 7 0,1-4 0,-1 2 0,-4 2 0,1-1 0,0 1 0,3-3 0,3-2 0,2 2 0,2 1 0,0 1 0,0-1 0,0 2 0,1 0 0,6 12 0,12 8 0,13 12 0,8 4 0,-2-5 0,-8-12 0,-10-11 0,-11-11 0,-1-4 0,5-20 0,-2-3 0,8-14 0,-6 3 0,0 3 0,-3 6 0,-3 2 0,-3 1 0,-3-1 0,-1-1 0,0 0 0,1 10 0,4 2 0,6 7 0,3 1 0,0 1 0,-4 0 0,-3-1 0,-58-1 0,-7 0 0,-3-1 0,-5 1 0,1 1 0,1 1 0,-6 3 0,0 2 0,2 2 0,2 2 0,2 2 0,2 2 0,4-1 0,1 1 0,5-2 0,1 0 0,-38 9 0,16-3 0,16-3 0,10-3 0,7-3 0,4-3 0,5-3 0,7-1 0,11-1 0,2 1 0,1 1 0,-10 3 0,-6 0 0,-2 1 0,4-3 0,9-1 0,3 0 0,2 0 0,-7 0 0,-4 1 0,0-2 0,6-1 0,7-3 0,21-15 0,-11 8 0,-3-8 0,-39 13 0,-22 3 0,-16 1 0,3 4 0,9 2 0,9 2 0,9 0 0,5-3 0,7-2 0,4-3 0,5-1 0,6 0 0,3 0 0,6 0 0,2 0 0,0 0 0,1 0 0,-1-1 0,-2-1 0,3 1 0,-4-1 0,3 0 0,-2 1 0,2-3 0,3 3 0,-5-1 0,6 2 0,-5-4 0,8-13 0,1 8 0,2-11 0,0 16 0,0-5 0,0-1 0,0-5 0,0 0 0,0 0 0,0 2 0,0 3 0,0 3 0,0-3 0,0 3 0,0-6 0,0 4 0,0 1 0,0-4 0,0 3 0,-3-8 0,2 9 0,-1-2 0,2 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06914-D971-E24D-A827-CE0E37FEF58B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C83B1-BB75-D04F-A734-B65AF0D1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38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for treatment modality such as surgery or chemotherapy, diagnosis modality such as medical imaging, stimulus diagnosis ,e.g. temperature and sound (Wiki)</a:t>
            </a:r>
          </a:p>
          <a:p>
            <a:r>
              <a:rPr lang="en-US" dirty="0"/>
              <a:t>Modality in machine learning can be visual, voice, text which can be found in applications of vision/image recognition, speech/dialogue generation, text translation</a:t>
            </a:r>
          </a:p>
          <a:p>
            <a:r>
              <a:rPr lang="en-US" dirty="0"/>
              <a:t>Multimodal in ML: a type of deep learning that integrates and processes multiple types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C83B1-BB75-D04F-A734-B65AF0D103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21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 in multimodal ML: challenging to construct good multimodal representation due to their heterogeneity, mapping from one modality to another, e.g.  Xray image and text report, alignment between sub-elements from different modalities, fusion and transfer learning (</a:t>
            </a:r>
            <a:r>
              <a:rPr lang="en-AU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Baltrušaitis</a:t>
            </a:r>
            <a:r>
              <a:rPr lang="en-AU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T., 2018, section 1</a:t>
            </a:r>
            <a:r>
              <a:rPr lang="en-US" dirty="0"/>
              <a:t>)</a:t>
            </a:r>
          </a:p>
          <a:p>
            <a:r>
              <a:rPr lang="en-US" dirty="0"/>
              <a:t>Representation learning is very common in computer vision to process vision/image in which high dimension image can be processed to lower dimension/latent space and extracted features in latent space will be used in down stream tasks</a:t>
            </a:r>
          </a:p>
          <a:p>
            <a:r>
              <a:rPr lang="en-US" dirty="0"/>
              <a:t>Representation learning has 2 learning principles: Compression, e.g. autoencoding, clustering, and Prediction, e.g. future prediction, imputation prediction for missing data (</a:t>
            </a:r>
            <a:r>
              <a:rPr lang="en-AU" b="0" i="1" u="none" strike="noStrike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30  Representation Learning – Foundations of Computer Vision</a:t>
            </a:r>
            <a:r>
              <a:rPr lang="en-AU" b="0" i="0" u="none" strike="noStrike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. (n.d.). https://</a:t>
            </a:r>
            <a:r>
              <a:rPr lang="en-AU" b="0" i="0" u="none" strike="noStrike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visionbook.mit.edu</a:t>
            </a:r>
            <a:r>
              <a:rPr lang="en-AU" b="0" i="0" u="none" strike="noStrike" dirty="0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en-AU" b="0" i="0" u="none" strike="noStrike" dirty="0" err="1">
                <a:solidFill>
                  <a:srgbClr val="05103E"/>
                </a:solidFill>
                <a:effectLst/>
                <a:latin typeface="Times New Roman" panose="02020603050405020304" pitchFamily="18" charset="0"/>
              </a:rPr>
              <a:t>representation_learning.html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C83B1-BB75-D04F-A734-B65AF0D103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10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E2917-415F-9B39-C08C-5AFE10134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EA4B0D-A03E-ED67-CF64-D9CBB36A01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789F5F-E355-7C7D-D56F-D12F011C7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5DC62-62A0-2B39-3E51-0D44CA8E1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C83B1-BB75-D04F-A734-B65AF0D103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55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kern="0" dirty="0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r>
              <a:rPr lang="en-AU" sz="1600" kern="0" dirty="0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1400" kern="0" dirty="0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Empirical review to select dataset, architect/design, models…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C83B1-BB75-D04F-A734-B65AF0D103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80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phase 1: Representation unsupervised learning</a:t>
            </a:r>
          </a:p>
          <a:p>
            <a:r>
              <a:rPr lang="en-US" dirty="0"/>
              <a:t>Objective function for Multimodal: maximize Mutual Information between image embeddings and text embeddings</a:t>
            </a:r>
          </a:p>
          <a:p>
            <a:r>
              <a:rPr lang="en-US" dirty="0"/>
              <a:t>Objective function for </a:t>
            </a:r>
            <a:r>
              <a:rPr lang="en-US" dirty="0" err="1"/>
              <a:t>AutoEncoder</a:t>
            </a:r>
            <a:r>
              <a:rPr lang="en-US" dirty="0"/>
              <a:t>: minimize error in reconstruct image from Decoder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C83B1-BB75-D04F-A734-B65AF0D103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54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AF786-31D9-9F81-EF1A-48DFC22CD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0FE44F-D033-859B-4404-6AAD366B4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46867F-496D-074C-DEA9-A26413371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phase 2: supervised learning with label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A674A-D1C0-7C04-7A9D-52750D619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C83B1-BB75-D04F-A734-B65AF0D103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1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86FE-ED5A-449E-8755-F7E9C14FF0A0}" type="datetimeFigureOut">
              <a:rPr lang="en-AU" smtClean="0"/>
              <a:t>12/5/2025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08A1-B889-44AC-881A-B77A281157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5555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86FE-ED5A-449E-8755-F7E9C14FF0A0}" type="datetimeFigureOut">
              <a:rPr lang="en-AU" smtClean="0"/>
              <a:t>12/5/2025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08A1-B889-44AC-881A-B77A281157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88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86FE-ED5A-449E-8755-F7E9C14FF0A0}" type="datetimeFigureOut">
              <a:rPr lang="en-AU" smtClean="0"/>
              <a:t>12/5/2025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08A1-B889-44AC-881A-B77A281157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847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86FE-ED5A-449E-8755-F7E9C14FF0A0}" type="datetimeFigureOut">
              <a:rPr lang="en-AU" smtClean="0"/>
              <a:t>12/5/2025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08A1-B889-44AC-881A-B77A281157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287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86FE-ED5A-449E-8755-F7E9C14FF0A0}" type="datetimeFigureOut">
              <a:rPr lang="en-AU" smtClean="0"/>
              <a:t>12/5/2025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08A1-B889-44AC-881A-B77A281157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6566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86FE-ED5A-449E-8755-F7E9C14FF0A0}" type="datetimeFigureOut">
              <a:rPr lang="en-AU" smtClean="0"/>
              <a:t>12/5/2025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08A1-B889-44AC-881A-B77A281157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1989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86FE-ED5A-449E-8755-F7E9C14FF0A0}" type="datetimeFigureOut">
              <a:rPr lang="en-AU" smtClean="0"/>
              <a:t>12/5/2025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08A1-B889-44AC-881A-B77A281157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64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86FE-ED5A-449E-8755-F7E9C14FF0A0}" type="datetimeFigureOut">
              <a:rPr lang="en-AU" smtClean="0"/>
              <a:t>12/5/2025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08A1-B889-44AC-881A-B77A281157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557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86FE-ED5A-449E-8755-F7E9C14FF0A0}" type="datetimeFigureOut">
              <a:rPr lang="en-AU" smtClean="0"/>
              <a:t>12/5/2025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08A1-B889-44AC-881A-B77A281157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002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86FE-ED5A-449E-8755-F7E9C14FF0A0}" type="datetimeFigureOut">
              <a:rPr lang="en-AU" smtClean="0"/>
              <a:t>12/5/2025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08A1-B889-44AC-881A-B77A281157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14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986FE-ED5A-449E-8755-F7E9C14FF0A0}" type="datetimeFigureOut">
              <a:rPr lang="en-AU" smtClean="0"/>
              <a:t>12/5/2025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D08A1-B889-44AC-881A-B77A281157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721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986FE-ED5A-449E-8755-F7E9C14FF0A0}" type="datetimeFigureOut">
              <a:rPr lang="en-AU" smtClean="0"/>
              <a:t>12/5/2025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D08A1-B889-44AC-881A-B77A281157D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37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2.xml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customXml" Target="../ink/ink1.xml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7.xml"/><Relationship Id="rId3" Type="http://schemas.openxmlformats.org/officeDocument/2006/relationships/image" Target="../media/image8.png"/><Relationship Id="rId7" Type="http://schemas.openxmlformats.org/officeDocument/2006/relationships/customXml" Target="../ink/ink4.xm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5" Type="http://schemas.openxmlformats.org/officeDocument/2006/relationships/customXml" Target="../ink/ink8.xml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customXml" Target="../ink/ink5.xml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746-020-00341-z" TargetMode="External"/><Relationship Id="rId2" Type="http://schemas.openxmlformats.org/officeDocument/2006/relationships/hyperlink" Target="https://visionbook.mit.edu/representation_learni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38/s41597-019-0322-0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06637"/>
          </a:xfrm>
        </p:spPr>
        <p:txBody>
          <a:bodyPr>
            <a:normAutofit/>
          </a:bodyPr>
          <a:lstStyle/>
          <a:p>
            <a:r>
              <a:rPr lang="en-AU" sz="4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Empirical evaluation of using multimodal data to improve performance in Medical Imaging</a:t>
            </a:r>
            <a:endParaRPr lang="en-AU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79889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AU" dirty="0">
                <a:latin typeface="Aptos" panose="020B0004020202020204" pitchFamily="34" charset="0"/>
              </a:rPr>
              <a:t>Anh Tuan LE</a:t>
            </a:r>
          </a:p>
          <a:p>
            <a:r>
              <a:rPr lang="en-AU" dirty="0">
                <a:latin typeface="Aptos" panose="020B0004020202020204" pitchFamily="34" charset="0"/>
              </a:rPr>
              <a:t>Integrated PhD Student</a:t>
            </a:r>
          </a:p>
          <a:p>
            <a:r>
              <a:rPr lang="en-AU" dirty="0">
                <a:latin typeface="Aptos" panose="020B0004020202020204" pitchFamily="34" charset="0"/>
              </a:rPr>
              <a:t>School of Science</a:t>
            </a:r>
          </a:p>
          <a:p>
            <a:endParaRPr lang="en-AU" dirty="0"/>
          </a:p>
          <a:p>
            <a:r>
              <a:rPr lang="en-AU" dirty="0">
                <a:latin typeface="Aptos" panose="020B0004020202020204" pitchFamily="34" charset="0"/>
              </a:rPr>
              <a:t>Supervisors: Martin MASEK, Jumana ABU-KHALAF, Viet HUYNH</a:t>
            </a:r>
          </a:p>
          <a:p>
            <a:endParaRPr lang="en-AU" dirty="0"/>
          </a:p>
        </p:txBody>
      </p:sp>
      <p:pic>
        <p:nvPicPr>
          <p:cNvPr id="4" name="Picture 3" descr="ECU-Col-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04723" y="0"/>
            <a:ext cx="178727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6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402CB-BAF5-1D40-B42C-722157EB9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7408-A87F-7CC7-5E56-64630562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3600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A0575-3F55-F8BF-6499-76FAB49B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664"/>
            <a:ext cx="10515600" cy="52932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decodex diagram&#10;&#10;Description automatically generated">
            <a:extLst>
              <a:ext uri="{FF2B5EF4-FFF2-40B4-BE49-F238E27FC236}">
                <a16:creationId xmlns:a16="http://schemas.microsoft.com/office/drawing/2014/main" id="{2B13F872-CE51-D65B-B0A8-F4B8285CF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179" y="4467432"/>
            <a:ext cx="4168546" cy="196793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3BEC13-1E18-E123-EDC5-18A71D0E5BF7}"/>
              </a:ext>
            </a:extLst>
          </p:cNvPr>
          <p:cNvCxnSpPr>
            <a:cxnSpLocks/>
          </p:cNvCxnSpPr>
          <p:nvPr/>
        </p:nvCxnSpPr>
        <p:spPr>
          <a:xfrm>
            <a:off x="2760916" y="5486973"/>
            <a:ext cx="48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E557EE-0556-40BC-9A8E-251A28ECBEA4}"/>
              </a:ext>
            </a:extLst>
          </p:cNvPr>
          <p:cNvCxnSpPr>
            <a:cxnSpLocks/>
          </p:cNvCxnSpPr>
          <p:nvPr/>
        </p:nvCxnSpPr>
        <p:spPr>
          <a:xfrm>
            <a:off x="7411294" y="5524111"/>
            <a:ext cx="48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EE158AA-6E32-28D6-D3DC-60A1C24A00C2}"/>
              </a:ext>
            </a:extLst>
          </p:cNvPr>
          <p:cNvSpPr txBox="1"/>
          <p:nvPr/>
        </p:nvSpPr>
        <p:spPr>
          <a:xfrm>
            <a:off x="3343644" y="4614460"/>
            <a:ext cx="92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ResNet</a:t>
            </a:r>
            <a:endPara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457FD4-BDBA-00CC-46E7-1CD304BC9F7E}"/>
              </a:ext>
            </a:extLst>
          </p:cNvPr>
          <p:cNvSpPr txBox="1"/>
          <p:nvPr/>
        </p:nvSpPr>
        <p:spPr>
          <a:xfrm>
            <a:off x="2881513" y="6435369"/>
            <a:ext cx="4741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Fig. 7: Unimodal with </a:t>
            </a:r>
            <a:r>
              <a:rPr lang="en-US" sz="12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AutoEncoder</a:t>
            </a:r>
            <a:endPara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5" name="Picture 14" descr="A x-ray of a person's chest&#10;&#10;Description automatically generated">
            <a:extLst>
              <a:ext uri="{FF2B5EF4-FFF2-40B4-BE49-F238E27FC236}">
                <a16:creationId xmlns:a16="http://schemas.microsoft.com/office/drawing/2014/main" id="{70F2716C-031B-9C7F-8CE3-500864935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64" y="1117454"/>
            <a:ext cx="1344066" cy="1203125"/>
          </a:xfrm>
          <a:prstGeom prst="rect">
            <a:avLst/>
          </a:prstGeom>
        </p:spPr>
      </p:pic>
      <p:pic>
        <p:nvPicPr>
          <p:cNvPr id="16" name="Picture 15" descr="A x-ray of a person's chest&#10;&#10;Description automatically generated">
            <a:extLst>
              <a:ext uri="{FF2B5EF4-FFF2-40B4-BE49-F238E27FC236}">
                <a16:creationId xmlns:a16="http://schemas.microsoft.com/office/drawing/2014/main" id="{0B9DB060-5B33-42DD-7C50-5A7CBE513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44" y="4885410"/>
            <a:ext cx="1344066" cy="1203125"/>
          </a:xfrm>
          <a:prstGeom prst="rect">
            <a:avLst/>
          </a:prstGeom>
        </p:spPr>
      </p:pic>
      <p:pic>
        <p:nvPicPr>
          <p:cNvPr id="17" name="Picture 16" descr="A x-ray of a person's chest&#10;&#10;Description automatically generated">
            <a:extLst>
              <a:ext uri="{FF2B5EF4-FFF2-40B4-BE49-F238E27FC236}">
                <a16:creationId xmlns:a16="http://schemas.microsoft.com/office/drawing/2014/main" id="{3EF66E1D-C6CD-AA59-B071-A3F179036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434" y="4836764"/>
            <a:ext cx="1344066" cy="1203125"/>
          </a:xfrm>
          <a:prstGeom prst="rect">
            <a:avLst/>
          </a:prstGeom>
        </p:spPr>
      </p:pic>
      <p:pic>
        <p:nvPicPr>
          <p:cNvPr id="19" name="Picture 18" descr="A diagram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5B0FE117-19A9-66B1-450D-C45E1BBD01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05" y="1017563"/>
            <a:ext cx="2921428" cy="111943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276514-757F-BFE9-F755-C8CE4EB91BE1}"/>
              </a:ext>
            </a:extLst>
          </p:cNvPr>
          <p:cNvCxnSpPr>
            <a:cxnSpLocks/>
          </p:cNvCxnSpPr>
          <p:nvPr/>
        </p:nvCxnSpPr>
        <p:spPr>
          <a:xfrm>
            <a:off x="2646829" y="1766623"/>
            <a:ext cx="48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close-up of a sign&#10;&#10;Description automatically generated">
            <a:extLst>
              <a:ext uri="{FF2B5EF4-FFF2-40B4-BE49-F238E27FC236}">
                <a16:creationId xmlns:a16="http://schemas.microsoft.com/office/drawing/2014/main" id="{34BEAA25-9F08-D640-A3E4-1AF5C1FE8F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80" y="2495294"/>
            <a:ext cx="1552549" cy="1363555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01478F-2893-C6EA-6755-2D910A0ECD1D}"/>
              </a:ext>
            </a:extLst>
          </p:cNvPr>
          <p:cNvCxnSpPr>
            <a:cxnSpLocks/>
          </p:cNvCxnSpPr>
          <p:nvPr/>
        </p:nvCxnSpPr>
        <p:spPr>
          <a:xfrm>
            <a:off x="2636798" y="3152376"/>
            <a:ext cx="48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diagram of a process&#10;&#10;Description automatically generated">
            <a:extLst>
              <a:ext uri="{FF2B5EF4-FFF2-40B4-BE49-F238E27FC236}">
                <a16:creationId xmlns:a16="http://schemas.microsoft.com/office/drawing/2014/main" id="{19C97A68-6471-D727-80AE-F75C8B5029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348" y="2397043"/>
            <a:ext cx="1354074" cy="151999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404A90-D018-7F74-5687-6B1D60CAF36F}"/>
              </a:ext>
            </a:extLst>
          </p:cNvPr>
          <p:cNvCxnSpPr>
            <a:cxnSpLocks/>
          </p:cNvCxnSpPr>
          <p:nvPr/>
        </p:nvCxnSpPr>
        <p:spPr>
          <a:xfrm>
            <a:off x="4879361" y="1734607"/>
            <a:ext cx="16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0232809-DE8C-7D43-F1A5-F229C48D8B14}"/>
              </a:ext>
            </a:extLst>
          </p:cNvPr>
          <p:cNvCxnSpPr>
            <a:cxnSpLocks/>
          </p:cNvCxnSpPr>
          <p:nvPr/>
        </p:nvCxnSpPr>
        <p:spPr>
          <a:xfrm>
            <a:off x="4658757" y="3135021"/>
            <a:ext cx="3204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D8EE7EE3-98D0-5D15-FA56-180A20A87B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976" y="2831461"/>
            <a:ext cx="936253" cy="5842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F7E1A09-11F2-4440-D74B-7C054554A0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534" y="2129876"/>
            <a:ext cx="936253" cy="584200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3C2297-A7B9-878F-63BB-DA052FEC5EC9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5947443" y="2141548"/>
            <a:ext cx="497582" cy="38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845CABC-D783-4828-A29D-D24FBB36CDF6}"/>
              </a:ext>
            </a:extLst>
          </p:cNvPr>
          <p:cNvCxnSpPr>
            <a:cxnSpLocks/>
          </p:cNvCxnSpPr>
          <p:nvPr/>
        </p:nvCxnSpPr>
        <p:spPr>
          <a:xfrm flipV="1">
            <a:off x="6010192" y="2609587"/>
            <a:ext cx="428427" cy="44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3108C2A-A01B-8AE2-8151-904B14F2007E}"/>
              </a:ext>
            </a:extLst>
          </p:cNvPr>
          <p:cNvSpPr txBox="1"/>
          <p:nvPr/>
        </p:nvSpPr>
        <p:spPr>
          <a:xfrm>
            <a:off x="5777712" y="2340968"/>
            <a:ext cx="66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FD4DF4-158D-7769-F494-894ACCEEA9A8}"/>
              </a:ext>
            </a:extLst>
          </p:cNvPr>
          <p:cNvSpPr txBox="1"/>
          <p:nvPr/>
        </p:nvSpPr>
        <p:spPr>
          <a:xfrm>
            <a:off x="3144812" y="2182079"/>
            <a:ext cx="15525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Bert transformer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79EE09D-A94C-D947-B788-E41FBD7A72F7}"/>
              </a:ext>
            </a:extLst>
          </p:cNvPr>
          <p:cNvSpPr/>
          <p:nvPr/>
        </p:nvSpPr>
        <p:spPr>
          <a:xfrm>
            <a:off x="9167049" y="1906660"/>
            <a:ext cx="1436914" cy="902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Mutual Information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5E63FA8-FAAD-72D0-3187-FF3264970554}"/>
              </a:ext>
            </a:extLst>
          </p:cNvPr>
          <p:cNvCxnSpPr/>
          <p:nvPr/>
        </p:nvCxnSpPr>
        <p:spPr>
          <a:xfrm>
            <a:off x="8332482" y="2398924"/>
            <a:ext cx="688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34C75ED-F07C-88A2-C77D-183F6E24C55A}"/>
              </a:ext>
            </a:extLst>
          </p:cNvPr>
          <p:cNvSpPr txBox="1"/>
          <p:nvPr/>
        </p:nvSpPr>
        <p:spPr>
          <a:xfrm>
            <a:off x="4879361" y="3588444"/>
            <a:ext cx="462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Fig. 6: Multimodal with Mutual Information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7FD5161-9C58-4E0E-7B9C-3B2B7A286E90}"/>
                  </a:ext>
                </a:extLst>
              </p14:cNvPr>
              <p14:cNvContentPartPr/>
              <p14:nvPr/>
            </p14:nvContentPartPr>
            <p14:xfrm>
              <a:off x="5256487" y="1590123"/>
              <a:ext cx="197280" cy="17064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7FD5161-9C58-4E0E-7B9C-3B2B7A286E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0367" y="1584003"/>
                <a:ext cx="2095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2095FC3-E905-A77B-F729-C281826153C9}"/>
                  </a:ext>
                </a:extLst>
              </p14:cNvPr>
              <p14:cNvContentPartPr/>
              <p14:nvPr/>
            </p14:nvContentPartPr>
            <p14:xfrm>
              <a:off x="6108247" y="1821243"/>
              <a:ext cx="360" cy="1314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2095FC3-E905-A77B-F729-C281826153C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45607" y="1758603"/>
                <a:ext cx="1260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CF40DD4-B8C9-CD57-0A32-9D0A3B4BDC97}"/>
                  </a:ext>
                </a:extLst>
              </p14:cNvPr>
              <p14:cNvContentPartPr/>
              <p14:nvPr/>
            </p14:nvContentPartPr>
            <p14:xfrm>
              <a:off x="6926887" y="2430723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CF40DD4-B8C9-CD57-0A32-9D0A3B4BDC9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63887" y="2367723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52" name="Picture 51" descr="A colorful blob of paint&#10;&#10;Description automatically generated">
            <a:extLst>
              <a:ext uri="{FF2B5EF4-FFF2-40B4-BE49-F238E27FC236}">
                <a16:creationId xmlns:a16="http://schemas.microsoft.com/office/drawing/2014/main" id="{67712DA9-A198-BB3B-66CC-C34000FAB8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24" y="2113944"/>
            <a:ext cx="919658" cy="5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49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EACEE-575D-ABA9-220B-20F022688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38AD-2F17-68E2-D483-76920F14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3600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79238-8C5A-C462-9DAC-175D789B0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664"/>
            <a:ext cx="10515600" cy="52932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decodex diagram&#10;&#10;Description automatically generated">
            <a:extLst>
              <a:ext uri="{FF2B5EF4-FFF2-40B4-BE49-F238E27FC236}">
                <a16:creationId xmlns:a16="http://schemas.microsoft.com/office/drawing/2014/main" id="{079949DF-D105-5580-EF80-E6A79FBED4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391" y="4467432"/>
            <a:ext cx="4168546" cy="196793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1600FF-5E41-89C6-3AF5-ABA36DEBB421}"/>
              </a:ext>
            </a:extLst>
          </p:cNvPr>
          <p:cNvCxnSpPr>
            <a:cxnSpLocks/>
          </p:cNvCxnSpPr>
          <p:nvPr/>
        </p:nvCxnSpPr>
        <p:spPr>
          <a:xfrm>
            <a:off x="2645656" y="5486973"/>
            <a:ext cx="48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DE622D-7B83-8456-9B12-650084DE71B1}"/>
              </a:ext>
            </a:extLst>
          </p:cNvPr>
          <p:cNvCxnSpPr>
            <a:cxnSpLocks/>
          </p:cNvCxnSpPr>
          <p:nvPr/>
        </p:nvCxnSpPr>
        <p:spPr>
          <a:xfrm>
            <a:off x="6304798" y="5524111"/>
            <a:ext cx="48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027746-CD98-8DB9-D608-5EE684F6A3BA}"/>
              </a:ext>
            </a:extLst>
          </p:cNvPr>
          <p:cNvSpPr txBox="1"/>
          <p:nvPr/>
        </p:nvSpPr>
        <p:spPr>
          <a:xfrm>
            <a:off x="3343644" y="4614460"/>
            <a:ext cx="92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ResNet</a:t>
            </a:r>
            <a:endPara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ACF50-9E96-41BD-C09E-DC24ECA5E63B}"/>
              </a:ext>
            </a:extLst>
          </p:cNvPr>
          <p:cNvSpPr txBox="1"/>
          <p:nvPr/>
        </p:nvSpPr>
        <p:spPr>
          <a:xfrm>
            <a:off x="2029859" y="6423923"/>
            <a:ext cx="4741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Fig. 9: Unimodal with </a:t>
            </a:r>
            <a:r>
              <a:rPr lang="en-US" sz="12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AutoEncoder</a:t>
            </a:r>
            <a:endParaRPr lang="en-US" sz="12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5" name="Picture 14" descr="A x-ray of a person's chest&#10;&#10;Description automatically generated">
            <a:extLst>
              <a:ext uri="{FF2B5EF4-FFF2-40B4-BE49-F238E27FC236}">
                <a16:creationId xmlns:a16="http://schemas.microsoft.com/office/drawing/2014/main" id="{0DA72FCD-EEC5-7C67-9314-142262CC0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664" y="1616914"/>
            <a:ext cx="1344066" cy="1203125"/>
          </a:xfrm>
          <a:prstGeom prst="rect">
            <a:avLst/>
          </a:prstGeom>
        </p:spPr>
      </p:pic>
      <p:pic>
        <p:nvPicPr>
          <p:cNvPr id="16" name="Picture 15" descr="A x-ray of a person's chest&#10;&#10;Description automatically generated">
            <a:extLst>
              <a:ext uri="{FF2B5EF4-FFF2-40B4-BE49-F238E27FC236}">
                <a16:creationId xmlns:a16="http://schemas.microsoft.com/office/drawing/2014/main" id="{44AA729B-916D-ECFA-E745-C583DEE9D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44" y="4885410"/>
            <a:ext cx="1344066" cy="1203125"/>
          </a:xfrm>
          <a:prstGeom prst="rect">
            <a:avLst/>
          </a:prstGeom>
        </p:spPr>
      </p:pic>
      <p:pic>
        <p:nvPicPr>
          <p:cNvPr id="19" name="Picture 18" descr="A diagram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71871B9B-D7FD-1B45-45A3-78E6DA7909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05" y="1517023"/>
            <a:ext cx="2921428" cy="1119433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F98813-EAB8-B9A5-97E6-8789D6647EF3}"/>
              </a:ext>
            </a:extLst>
          </p:cNvPr>
          <p:cNvCxnSpPr>
            <a:cxnSpLocks/>
          </p:cNvCxnSpPr>
          <p:nvPr/>
        </p:nvCxnSpPr>
        <p:spPr>
          <a:xfrm>
            <a:off x="2646829" y="2266083"/>
            <a:ext cx="489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8AAC8D-BA3E-9BB3-4497-C9D33D439F76}"/>
              </a:ext>
            </a:extLst>
          </p:cNvPr>
          <p:cNvCxnSpPr>
            <a:cxnSpLocks/>
          </p:cNvCxnSpPr>
          <p:nvPr/>
        </p:nvCxnSpPr>
        <p:spPr>
          <a:xfrm>
            <a:off x="4879361" y="2280171"/>
            <a:ext cx="168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70C3C9C-943A-4713-5F68-C4640E15687F}"/>
              </a:ext>
            </a:extLst>
          </p:cNvPr>
          <p:cNvSpPr txBox="1"/>
          <p:nvPr/>
        </p:nvSpPr>
        <p:spPr>
          <a:xfrm>
            <a:off x="2996772" y="2865516"/>
            <a:ext cx="46257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Fig. 8: downstream classifier with Multimodal</a:t>
            </a:r>
          </a:p>
        </p:txBody>
      </p:sp>
      <p:pic>
        <p:nvPicPr>
          <p:cNvPr id="6" name="Picture 5" descr="A diagram of a network&#10;&#10;Description automatically generated">
            <a:extLst>
              <a:ext uri="{FF2B5EF4-FFF2-40B4-BE49-F238E27FC236}">
                <a16:creationId xmlns:a16="http://schemas.microsoft.com/office/drawing/2014/main" id="{EDC341C6-65DA-B14A-F8CC-6C51DF8B67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671" y="1352158"/>
            <a:ext cx="2730500" cy="1701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272BAE0-81E0-0CC7-2E21-77497C58E136}"/>
              </a:ext>
            </a:extLst>
          </p:cNvPr>
          <p:cNvCxnSpPr/>
          <p:nvPr/>
        </p:nvCxnSpPr>
        <p:spPr>
          <a:xfrm>
            <a:off x="6111369" y="2266083"/>
            <a:ext cx="592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A78E98-A49E-7380-A431-93361FEE2F22}"/>
              </a:ext>
            </a:extLst>
          </p:cNvPr>
          <p:cNvSpPr txBox="1"/>
          <p:nvPr/>
        </p:nvSpPr>
        <p:spPr>
          <a:xfrm>
            <a:off x="6704108" y="1027786"/>
            <a:ext cx="34358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Disease classifier- Multilayer Perceptron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02712E7-FC05-D20E-574E-BFD4EC83A392}"/>
                  </a:ext>
                </a:extLst>
              </p14:cNvPr>
              <p14:cNvContentPartPr/>
              <p14:nvPr/>
            </p14:nvContentPartPr>
            <p14:xfrm>
              <a:off x="5883930" y="4885410"/>
              <a:ext cx="1418400" cy="1476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02712E7-FC05-D20E-574E-BFD4EC83A3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20930" y="4822410"/>
                <a:ext cx="1544040" cy="16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F37CDB2-69C1-36E0-81D0-3F444D06A882}"/>
                  </a:ext>
                </a:extLst>
              </p14:cNvPr>
              <p14:cNvContentPartPr/>
              <p14:nvPr/>
            </p14:nvContentPartPr>
            <p14:xfrm>
              <a:off x="5437567" y="6011643"/>
              <a:ext cx="969840" cy="3938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F37CDB2-69C1-36E0-81D0-3F444D06A8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74927" y="5948643"/>
                <a:ext cx="1095480" cy="5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1E32353-B952-D276-DF5A-70C45D93C1AD}"/>
                  </a:ext>
                </a:extLst>
              </p14:cNvPr>
              <p14:cNvContentPartPr/>
              <p14:nvPr/>
            </p14:nvContentPartPr>
            <p14:xfrm>
              <a:off x="6093487" y="2401923"/>
              <a:ext cx="27720" cy="81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1E32353-B952-D276-DF5A-70C45D93C1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30487" y="2338923"/>
                <a:ext cx="15336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98036FE-102A-7904-516C-90A5FD99265D}"/>
                  </a:ext>
                </a:extLst>
              </p14:cNvPr>
              <p14:cNvContentPartPr/>
              <p14:nvPr/>
            </p14:nvContentPartPr>
            <p14:xfrm>
              <a:off x="5214727" y="2090163"/>
              <a:ext cx="348120" cy="187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98036FE-102A-7904-516C-90A5FD9926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08607" y="2084043"/>
                <a:ext cx="360360" cy="20016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Picture 26" descr="A diagram of a network&#10;&#10;Description automatically generated">
            <a:extLst>
              <a:ext uri="{FF2B5EF4-FFF2-40B4-BE49-F238E27FC236}">
                <a16:creationId xmlns:a16="http://schemas.microsoft.com/office/drawing/2014/main" id="{F7455C12-E65A-713E-1BBF-52CF96D524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53" y="4467432"/>
            <a:ext cx="2730500" cy="17018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057CBF-80F5-941B-556C-A08C6A6D5755}"/>
              </a:ext>
            </a:extLst>
          </p:cNvPr>
          <p:cNvCxnSpPr/>
          <p:nvPr/>
        </p:nvCxnSpPr>
        <p:spPr>
          <a:xfrm>
            <a:off x="6178168" y="5451400"/>
            <a:ext cx="592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E10EFD6-5F02-0718-F132-DF9C352E4BDD}"/>
                  </a:ext>
                </a:extLst>
              </p14:cNvPr>
              <p14:cNvContentPartPr/>
              <p14:nvPr/>
            </p14:nvContentPartPr>
            <p14:xfrm>
              <a:off x="5342167" y="5604843"/>
              <a:ext cx="871200" cy="5619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E10EFD6-5F02-0718-F132-DF9C352E4BD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79167" y="5541843"/>
                <a:ext cx="996840" cy="68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402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DA22A-3B77-DED1-162F-1A6A446B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898BF-F377-8505-976C-9DF3D6660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Metric: 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Separability: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0A70B-875E-58FD-49C8-21A1784D7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83" y="3297727"/>
            <a:ext cx="23114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07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C846-DB8D-D4C2-79F1-DFF29E00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pic>
        <p:nvPicPr>
          <p:cNvPr id="9" name="Content Placeholder 8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902912C3-AD9A-E0D5-CF23-E19109766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7129"/>
            <a:ext cx="10515600" cy="203090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B5856F-F1AC-4E1A-6F01-F299A49D5C35}"/>
              </a:ext>
            </a:extLst>
          </p:cNvPr>
          <p:cNvSpPr txBox="1"/>
          <p:nvPr/>
        </p:nvSpPr>
        <p:spPr>
          <a:xfrm>
            <a:off x="2766250" y="4154479"/>
            <a:ext cx="63470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Multimodal compared to Unimodal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Accuracy: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Validation: increase from 2.22% to 3.42%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Test dataset for unseen data: increase from 2.22% to 5.16%</a:t>
            </a:r>
          </a:p>
          <a:p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Separability: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Increase from 3% to 4%</a:t>
            </a:r>
          </a:p>
        </p:txBody>
      </p:sp>
    </p:spTree>
    <p:extLst>
      <p:ext uri="{BB962C8B-B14F-4D97-AF65-F5344CB8AC3E}">
        <p14:creationId xmlns:p14="http://schemas.microsoft.com/office/powerpoint/2010/main" val="3414098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3791-CB7E-C13E-66F5-B2B6603F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Significance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CE42C-06A0-0F2B-3AD5-164A11E60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8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</a:p>
          <a:p>
            <a:pPr lvl="1"/>
            <a:r>
              <a:rPr lang="en-AU" sz="14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 fair comparison between Multimodal and Unimodal</a:t>
            </a:r>
            <a:endParaRPr lang="en-AU" sz="1400" kern="0" dirty="0">
              <a:solidFill>
                <a:srgbClr val="000000"/>
              </a:solidFill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AU" sz="14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Experiment in big dataset</a:t>
            </a:r>
          </a:p>
          <a:p>
            <a:pPr lvl="1"/>
            <a:r>
              <a:rPr lang="en-AU" sz="14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 metric for representation training</a:t>
            </a:r>
          </a:p>
          <a:p>
            <a:pPr marL="0" indent="0">
              <a:buNone/>
            </a:pPr>
            <a:endParaRPr lang="en-AU" sz="2800" kern="0" dirty="0">
              <a:solidFill>
                <a:srgbClr val="000000"/>
              </a:solidFill>
              <a:latin typeface="Lato" panose="020F050202020403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AU" sz="18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Impact</a:t>
            </a:r>
          </a:p>
          <a:p>
            <a:pPr lvl="1"/>
            <a:r>
              <a:rPr lang="en-AU" sz="14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foundation works for PhD research about how to interpret/explain the multimodal data</a:t>
            </a:r>
            <a:endParaRPr lang="en-AU" sz="1400" kern="0" dirty="0">
              <a:solidFill>
                <a:srgbClr val="000000"/>
              </a:solidFill>
              <a:latin typeface="Lato" panose="020F050202020403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AU" sz="14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code to public with dataset </a:t>
            </a:r>
            <a:r>
              <a:rPr lang="en-AU" sz="1400" kern="0" dirty="0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population, </a:t>
            </a:r>
            <a:r>
              <a:rPr lang="en-AU" sz="14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end-to-end training for representation learning (Mutual Information for image/text Encoders and Unimodal with </a:t>
            </a:r>
            <a:r>
              <a:rPr lang="en-AU" sz="1400" kern="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en-AU" sz="14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supervised learning for image classifiers and metric generation for validation</a:t>
            </a:r>
            <a:endParaRPr lang="en-AU" sz="1400" kern="0" dirty="0">
              <a:solidFill>
                <a:srgbClr val="000000"/>
              </a:solidFill>
              <a:effectLst/>
              <a:latin typeface="Lato" panose="020F050202020403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AU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91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BF05-3609-BED9-F88F-CB269290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PhD research topic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49B5-D6E5-4D26-DC93-274B633A2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topics:</a:t>
            </a:r>
          </a:p>
          <a:p>
            <a:pPr lvl="1"/>
            <a:r>
              <a:rPr lang="en-US" dirty="0"/>
              <a:t>Multimodal explanations, </a:t>
            </a:r>
            <a:r>
              <a:rPr lang="en-US" dirty="0" err="1"/>
              <a:t>e.g</a:t>
            </a:r>
            <a:r>
              <a:rPr lang="en-US" dirty="0"/>
              <a:t>…. </a:t>
            </a:r>
          </a:p>
          <a:p>
            <a:pPr lvl="1"/>
            <a:r>
              <a:rPr lang="en-US" dirty="0"/>
              <a:t>XAI methods with multimodal data to improve prediction results</a:t>
            </a:r>
          </a:p>
        </p:txBody>
      </p:sp>
    </p:spTree>
    <p:extLst>
      <p:ext uri="{BB962C8B-B14F-4D97-AF65-F5344CB8AC3E}">
        <p14:creationId xmlns:p14="http://schemas.microsoft.com/office/powerpoint/2010/main" val="78432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B842-211E-A3E5-AA83-5CAFBEDE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for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B75A3-518F-071D-C260-772F03388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230"/>
            <a:ext cx="10672482" cy="474773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Multimodal settings: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training_epochs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 20</a:t>
            </a:r>
          </a:p>
          <a:p>
            <a:pPr lvl="1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Image encoder: model= ResNet256_6_2_1</a:t>
            </a:r>
          </a:p>
          <a:p>
            <a:pPr lvl="1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Text encoder: model= Bert transformer, settings=default pre-trained model</a:t>
            </a:r>
          </a:p>
          <a:p>
            <a:pPr lvl="1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Mutual Information: calculation formula = DV algorithm</a:t>
            </a:r>
          </a:p>
          <a:p>
            <a:pPr lvl="1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repository: https://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github.com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RayRuizhiLiao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mutual_info_img_txt</a:t>
            </a: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UnimodaL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settings: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training_epochs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=20</a:t>
            </a:r>
          </a:p>
          <a:p>
            <a:pPr lvl="1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Encoder: model= ResNet256_6_2_1</a:t>
            </a:r>
          </a:p>
          <a:p>
            <a:pPr lvl="1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Decoder: model= ResNet256Decoder with ConvTranspose2D for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DeConv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layers</a:t>
            </a:r>
          </a:p>
          <a:p>
            <a:pPr lvl="1"/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AutoEncoder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objective function = error cost</a:t>
            </a:r>
          </a:p>
          <a:p>
            <a:pPr lvl="1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repository: https://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github.com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arnaghosh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/Auto-Encoder</a:t>
            </a:r>
          </a:p>
          <a:p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Classifier settings: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training_epochs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 20</a:t>
            </a:r>
          </a:p>
          <a:p>
            <a:pPr lvl="1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Multilayer Perceptron: 7 layers</a:t>
            </a:r>
          </a:p>
          <a:p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 project:</a:t>
            </a:r>
          </a:p>
          <a:p>
            <a:pPr lvl="1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repository: https://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github.com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vnoz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/Mutual-Information-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MultiModal</a:t>
            </a: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57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73E9-1BB5-C091-BCEB-7A09CE67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FDD67-7394-9080-AC0F-977023547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12738" indent="-312738">
              <a:buNone/>
            </a:pPr>
            <a:endParaRPr lang="en-AU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12738" indent="-312738">
              <a:buNone/>
            </a:pPr>
            <a:r>
              <a:rPr lang="en-AU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30  Representation Learning – Foundations of Computer Vision(n.d.) </a:t>
            </a:r>
            <a:r>
              <a:rPr lang="en-AU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https://visionbook.mit.edu/representation_learning.html</a:t>
            </a:r>
            <a:endParaRPr lang="en-AU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12738" indent="-312738">
              <a:buNone/>
            </a:pPr>
            <a:r>
              <a:rPr lang="en-AU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Baltrušaitis</a:t>
            </a:r>
            <a:r>
              <a:rPr lang="en-AU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T., Ahuja, C., &amp; </a:t>
            </a:r>
            <a:r>
              <a:rPr lang="en-AU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Morency</a:t>
            </a:r>
            <a:r>
              <a:rPr lang="en-AU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L. P. (2018). Multimodal machine learning: A survey and taxonomy. IEEE transactions on pattern analysis and machine intelligence, 41(2), 423-443.</a:t>
            </a:r>
          </a:p>
          <a:p>
            <a:pPr marL="312738" indent="-312738">
              <a:buNone/>
            </a:pPr>
            <a:r>
              <a:rPr lang="en-AU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Huang, SC., Pareek, A., </a:t>
            </a:r>
            <a:r>
              <a:rPr lang="en-AU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Seyyedi</a:t>
            </a:r>
            <a:r>
              <a:rPr lang="en-AU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S. et al. Fusion of medical imaging and electronic health records using deep learning: a systematic review and implementation guidelines. </a:t>
            </a:r>
            <a:r>
              <a:rPr lang="en-AU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npj</a:t>
            </a:r>
            <a:r>
              <a:rPr lang="en-AU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Digit. Med. 3, 136 (2020). </a:t>
            </a:r>
            <a:r>
              <a:rPr lang="en-AU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https://doi.org/10.1038/s41746-020-00341-z</a:t>
            </a:r>
            <a:endParaRPr lang="en-AU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12738" indent="-312738">
              <a:buNone/>
            </a:pPr>
            <a:r>
              <a:rPr lang="en-AU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Johnson, A.E.W., Pollard, T.J., Berkowitz, S.J. et al. MIMIC-CXR, a de-identified publicly available database of chest radiographs with free-text reports. Sci Data 6, 317 (2019). </a:t>
            </a:r>
            <a:r>
              <a:rPr lang="en-AU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https://doi.org/10.1038/s41597-019-0322-0</a:t>
            </a:r>
            <a:endParaRPr lang="en-AU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12738" indent="-312738">
              <a:buNone/>
            </a:pPr>
            <a:r>
              <a:rPr lang="en-AU" sz="140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Liang, P. P., Zadeh, A., &amp; </a:t>
            </a:r>
            <a:r>
              <a:rPr lang="en-AU" sz="1400" kern="10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Morency</a:t>
            </a:r>
            <a:r>
              <a:rPr lang="en-AU" sz="140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L. P. (2024). Foundations &amp; trends in multimodal machine learning: Principles, challenges, and open questions. </a:t>
            </a:r>
            <a:r>
              <a:rPr lang="en-AU" sz="1400" i="1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ACM Computing Surveys</a:t>
            </a:r>
            <a:r>
              <a:rPr lang="en-AU" sz="140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 </a:t>
            </a:r>
            <a:r>
              <a:rPr lang="en-AU" sz="1400" i="1" kern="10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56</a:t>
            </a:r>
            <a:r>
              <a:rPr lang="en-AU" sz="1400" kern="10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(10), 1-42.</a:t>
            </a:r>
          </a:p>
          <a:p>
            <a:pPr marL="312738" indent="-312738">
              <a:buNone/>
            </a:pPr>
            <a:r>
              <a:rPr lang="en-AU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Schilling, A., Maier, A., </a:t>
            </a:r>
            <a:r>
              <a:rPr lang="en-AU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Gerum</a:t>
            </a:r>
            <a:r>
              <a:rPr lang="en-AU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R., </a:t>
            </a:r>
            <a:r>
              <a:rPr lang="en-AU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Metzner</a:t>
            </a:r>
            <a:r>
              <a:rPr lang="en-AU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C., &amp; Krauss, P. (2021). Quantifying the separability of data classes in neural networks. Neural Networks, 139, 278-293.</a:t>
            </a:r>
          </a:p>
          <a:p>
            <a:pPr marL="312738" indent="-312738">
              <a:buNone/>
            </a:pP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12738" indent="-312738">
              <a:buNone/>
            </a:pPr>
            <a:endParaRPr lang="en-AU" sz="1800" kern="100" dirty="0">
              <a:solidFill>
                <a:srgbClr val="222222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A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67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9062-DFE6-0146-7B3A-6C11EBD9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F32B1-3FCA-5D6B-142B-E09E82B6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0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Introduction</a:t>
            </a:r>
          </a:p>
          <a:p>
            <a:r>
              <a:rPr lang="en-AU" dirty="0"/>
              <a:t>Background</a:t>
            </a:r>
          </a:p>
          <a:p>
            <a:r>
              <a:rPr lang="en-AU" dirty="0"/>
              <a:t>Research question and hypothesis</a:t>
            </a:r>
          </a:p>
          <a:p>
            <a:r>
              <a:rPr lang="en-AU" dirty="0"/>
              <a:t>Methodology and approach</a:t>
            </a:r>
          </a:p>
          <a:p>
            <a:r>
              <a:rPr lang="en-AU" dirty="0"/>
              <a:t>Research design</a:t>
            </a:r>
          </a:p>
          <a:p>
            <a:r>
              <a:rPr lang="en-AU" dirty="0"/>
              <a:t>Key findings</a:t>
            </a:r>
          </a:p>
          <a:p>
            <a:r>
              <a:rPr lang="en-AU" dirty="0"/>
              <a:t>Significance and impact</a:t>
            </a:r>
          </a:p>
          <a:p>
            <a:r>
              <a:rPr lang="en-AU" dirty="0"/>
              <a:t>Link to future PhD research and discussion</a:t>
            </a:r>
          </a:p>
          <a:p>
            <a:r>
              <a:rPr lang="en-AU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57451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C00E7-EDAE-AE0A-33ED-ACE22E88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55781-F3E3-9D53-9407-95A453A85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74197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Modality</a:t>
            </a:r>
          </a:p>
          <a:p>
            <a:pPr lvl="1"/>
            <a:r>
              <a:rPr lang="en-US" dirty="0"/>
              <a:t>In general: mode that something existed or expressed</a:t>
            </a:r>
          </a:p>
          <a:p>
            <a:pPr lvl="1"/>
            <a:r>
              <a:rPr lang="en-US" dirty="0"/>
              <a:t>In healthcare: method of treatment or diagnosis</a:t>
            </a:r>
          </a:p>
          <a:p>
            <a:pPr lvl="1"/>
            <a:r>
              <a:rPr lang="en-US" dirty="0"/>
              <a:t>In machine learning: data type of dataset</a:t>
            </a:r>
          </a:p>
          <a:p>
            <a:endParaRPr lang="en-US" dirty="0"/>
          </a:p>
          <a:p>
            <a:r>
              <a:rPr lang="en-US" dirty="0"/>
              <a:t>Multimodal in machine learning(ML)</a:t>
            </a:r>
          </a:p>
          <a:p>
            <a:pPr lvl="1"/>
            <a:r>
              <a:rPr lang="en-US" dirty="0"/>
              <a:t>Multi-disciplinary research field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Multimodal ML in healthcare and medical imaging</a:t>
            </a:r>
          </a:p>
          <a:p>
            <a:pPr lvl="1"/>
            <a:r>
              <a:rPr lang="en-US" dirty="0"/>
              <a:t>Heterogeneity and interconnection (Liang P., 2024, page 4)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6362A283-DD59-5240-BC3F-9B84EA06DF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230" y="1749098"/>
            <a:ext cx="4673600" cy="1208853"/>
          </a:xfrm>
        </p:spPr>
      </p:pic>
      <p:pic>
        <p:nvPicPr>
          <p:cNvPr id="8" name="Picture 7" descr="A diagram of different types of information&#10;&#10;Description automatically generated">
            <a:extLst>
              <a:ext uri="{FF2B5EF4-FFF2-40B4-BE49-F238E27FC236}">
                <a16:creationId xmlns:a16="http://schemas.microsoft.com/office/drawing/2014/main" id="{4084B37F-2135-4B20-C4E1-5E6FF9C91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346" y="3494881"/>
            <a:ext cx="5334000" cy="2616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538C3E-E227-DE95-46E8-0E14838EC1BB}"/>
              </a:ext>
            </a:extLst>
          </p:cNvPr>
          <p:cNvSpPr txBox="1"/>
          <p:nvPr/>
        </p:nvSpPr>
        <p:spPr>
          <a:xfrm>
            <a:off x="6723230" y="2957951"/>
            <a:ext cx="49297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Fig. 1: Dimensions of heterogeneity (Liang P., 2024, Fig. 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133E9C-7BE4-FA24-6D74-88F6A60B21B7}"/>
              </a:ext>
            </a:extLst>
          </p:cNvPr>
          <p:cNvSpPr txBox="1"/>
          <p:nvPr/>
        </p:nvSpPr>
        <p:spPr>
          <a:xfrm>
            <a:off x="6802686" y="6123543"/>
            <a:ext cx="4260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Fig. 2: Modality connection (Liang P., 2024, Fig.3)</a:t>
            </a:r>
          </a:p>
        </p:txBody>
      </p:sp>
    </p:spTree>
    <p:extLst>
      <p:ext uri="{BB962C8B-B14F-4D97-AF65-F5344CB8AC3E}">
        <p14:creationId xmlns:p14="http://schemas.microsoft.com/office/powerpoint/2010/main" val="82643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71061-3FFB-8B38-561A-1A93169D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5AF4-F906-DB54-2323-4663ECF8B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42210" cy="4351338"/>
          </a:xfrm>
        </p:spPr>
        <p:txBody>
          <a:bodyPr>
            <a:normAutofit/>
          </a:bodyPr>
          <a:lstStyle/>
          <a:p>
            <a:r>
              <a:rPr lang="en-AU" sz="1800" kern="0" dirty="0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AU" sz="18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hallenges for </a:t>
            </a:r>
            <a:r>
              <a:rPr lang="en-AU" sz="1800" kern="0" dirty="0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AU" sz="18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ultimodal in ML</a:t>
            </a:r>
          </a:p>
          <a:p>
            <a:pPr lvl="1"/>
            <a:r>
              <a:rPr lang="en-AU" sz="1400" kern="0" dirty="0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extract useful modality data and eliminate noise</a:t>
            </a:r>
          </a:p>
          <a:p>
            <a:pPr lvl="1"/>
            <a:r>
              <a:rPr lang="en-AU" sz="14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fuse </a:t>
            </a:r>
            <a:r>
              <a:rPr lang="en-AU" sz="1400" kern="0" dirty="0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from different modalities</a:t>
            </a:r>
            <a:endParaRPr lang="en-AU" sz="1400" kern="0" dirty="0">
              <a:solidFill>
                <a:srgbClr val="000000"/>
              </a:solidFill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400" kern="0" dirty="0">
              <a:solidFill>
                <a:srgbClr val="000000"/>
              </a:solidFill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400" kern="0" dirty="0">
              <a:solidFill>
                <a:srgbClr val="000000"/>
              </a:solidFill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8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Representation learning </a:t>
            </a:r>
            <a:endParaRPr lang="en-AU" sz="1400" kern="0" dirty="0">
              <a:solidFill>
                <a:srgbClr val="000000"/>
              </a:solidFill>
              <a:latin typeface="Lato" panose="020F050202020403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AU" sz="1400" kern="0" dirty="0">
                <a:solidFill>
                  <a:srgbClr val="000000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How to define good representation:</a:t>
            </a:r>
          </a:p>
          <a:p>
            <a:pPr lvl="2"/>
            <a:r>
              <a:rPr lang="en-AU" sz="1400" kern="0" dirty="0">
                <a:solidFill>
                  <a:srgbClr val="000000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Make subsequent tasks easier to solve </a:t>
            </a:r>
            <a:r>
              <a:rPr lang="en-AU" sz="1000" kern="0" dirty="0">
                <a:solidFill>
                  <a:srgbClr val="000000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(Foundation of Computer Vision, Vision Book, MIT)</a:t>
            </a:r>
          </a:p>
          <a:p>
            <a:pPr lvl="2"/>
            <a:r>
              <a:rPr lang="en-AU" sz="1400" kern="0" dirty="0">
                <a:solidFill>
                  <a:srgbClr val="000000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Smoothness, temporal and spatial coherence, sparsity and natural clusters</a:t>
            </a:r>
            <a:r>
              <a:rPr lang="en-AU" sz="1000" kern="0" dirty="0">
                <a:solidFill>
                  <a:srgbClr val="000000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  (Bengio Y., 2013, vol. 35, no. 8, pp. 1798)</a:t>
            </a:r>
          </a:p>
          <a:p>
            <a:pPr lvl="2"/>
            <a:r>
              <a:rPr lang="en-AU" sz="1400" kern="0" dirty="0">
                <a:solidFill>
                  <a:srgbClr val="000000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Similarity in representation space, easy to obtain even with missing modality, observed modality can fill-in/replace missing modality</a:t>
            </a:r>
            <a:r>
              <a:rPr lang="en-AU" sz="1000" kern="0" dirty="0">
                <a:solidFill>
                  <a:srgbClr val="000000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 (Srivastava N., 2012, pp. 2949)</a:t>
            </a:r>
          </a:p>
          <a:p>
            <a:pPr lvl="2"/>
            <a:endParaRPr lang="en-AU" sz="1000" kern="0" dirty="0">
              <a:solidFill>
                <a:srgbClr val="000000"/>
              </a:solidFill>
              <a:latin typeface="Lato" panose="020F0502020204030203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AU" sz="1400" kern="0" dirty="0">
              <a:solidFill>
                <a:srgbClr val="000000"/>
              </a:solidFill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AU" sz="1800" kern="0" dirty="0">
              <a:solidFill>
                <a:srgbClr val="000000"/>
              </a:solidFill>
              <a:latin typeface="Lato" panose="020F0502020204030203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6" name="Picture 5" descr="A diagram of a function&#10;&#10;Description automatically generated">
            <a:extLst>
              <a:ext uri="{FF2B5EF4-FFF2-40B4-BE49-F238E27FC236}">
                <a16:creationId xmlns:a16="http://schemas.microsoft.com/office/drawing/2014/main" id="{96D722C0-A9CE-E967-2784-4D59DD9ED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033" y="3428528"/>
            <a:ext cx="4242640" cy="16327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EE07B8-F3A4-47C9-6827-6CAFD06BBF35}"/>
              </a:ext>
            </a:extLst>
          </p:cNvPr>
          <p:cNvSpPr txBox="1"/>
          <p:nvPr/>
        </p:nvSpPr>
        <p:spPr>
          <a:xfrm>
            <a:off x="7292529" y="5020016"/>
            <a:ext cx="40612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000" b="1" kern="0" dirty="0">
                <a:solidFill>
                  <a:srgbClr val="000000"/>
                </a:solidFill>
                <a:latin typeface="Lato" panose="020F0502020204030203" pitchFamily="34" charset="0"/>
                <a:cs typeface="Times New Roman" panose="02020603050405020304" pitchFamily="18" charset="0"/>
              </a:rPr>
              <a:t>Fig. 3: Representation learning (Foundation of Computer Vision, Vision Book, MIT, Fig. 30.1)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735671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CB81B-2460-F539-492A-85B6549C8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3B673-9C86-77FA-CEC2-AB0ED4DD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A9F78-6C28-F114-8B4C-A9492537B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094916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AU" sz="1400" kern="0" dirty="0">
              <a:solidFill>
                <a:srgbClr val="000000"/>
              </a:solidFill>
              <a:latin typeface="Lato" panose="020F0502020204030203" pitchFamily="34" charset="0"/>
              <a:cs typeface="Times New Roman" panose="02020603050405020304" pitchFamily="18" charset="0"/>
            </a:endParaRPr>
          </a:p>
          <a:p>
            <a:r>
              <a:rPr lang="en-AU" sz="18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Fusion methods</a:t>
            </a:r>
            <a:r>
              <a:rPr lang="en-AU" sz="1800" kern="0" dirty="0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AU" sz="1400" kern="0" dirty="0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Early: fuse the data inputs</a:t>
            </a:r>
          </a:p>
          <a:p>
            <a:pPr lvl="1"/>
            <a:r>
              <a:rPr lang="en-AU" sz="1400" kern="0" dirty="0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Intermediate/Joint: join the extracted features to train the model</a:t>
            </a:r>
          </a:p>
          <a:p>
            <a:pPr lvl="1"/>
            <a:r>
              <a:rPr lang="en-AU" sz="1400" kern="0" dirty="0">
                <a:solidFill>
                  <a:srgbClr val="000000"/>
                </a:solidFill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Late: aggregate the outputs</a:t>
            </a:r>
          </a:p>
          <a:p>
            <a:pPr lvl="1"/>
            <a:endParaRPr lang="en-AU" sz="1800" kern="0" dirty="0">
              <a:solidFill>
                <a:srgbClr val="000000"/>
              </a:solidFill>
              <a:latin typeface="Lato" panose="020F0502020204030203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" name="Picture 9" descr="Several different types of network connections&#10;&#10;Description automatically generated with medium confidence">
            <a:extLst>
              <a:ext uri="{FF2B5EF4-FFF2-40B4-BE49-F238E27FC236}">
                <a16:creationId xmlns:a16="http://schemas.microsoft.com/office/drawing/2014/main" id="{30DE908B-0AF9-C588-F655-0787C1A3A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116" y="1355542"/>
            <a:ext cx="7262931" cy="48412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9D4155-5472-F0E0-D6B6-4EF2FECEC065}"/>
              </a:ext>
            </a:extLst>
          </p:cNvPr>
          <p:cNvSpPr txBox="1"/>
          <p:nvPr/>
        </p:nvSpPr>
        <p:spPr>
          <a:xfrm>
            <a:off x="4798711" y="6196762"/>
            <a:ext cx="5924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Fig. 4: Fusion strategies in Deep learning (</a:t>
            </a:r>
            <a:r>
              <a:rPr lang="en-AU" sz="1000" b="1" kern="1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Huang, SC, 2020, Fig. 2</a:t>
            </a:r>
            <a:r>
              <a:rPr lang="en-US" sz="1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345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6432-660A-CF9F-C07A-A7625ABA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statement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1C428-D07F-94E6-7AD4-910D448D4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Research statement:</a:t>
            </a:r>
          </a:p>
          <a:p>
            <a:pPr lvl="1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integration of multimodal data can improve the performance of machine learning in healthcare</a:t>
            </a:r>
          </a:p>
          <a:p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buNone/>
            </a:pP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Hypothesis: </a:t>
            </a:r>
          </a:p>
          <a:p>
            <a:pPr lvl="1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 multimodal medical imaging data with deep representation learning can improve accuracy for classification tasks compared to single modality</a:t>
            </a:r>
          </a:p>
          <a:p>
            <a:pPr lvl="1"/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0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947D2-5FFF-D04A-3264-9D63C955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6C62-C81C-3822-759C-314F4D45D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4"/>
            <a:ext cx="10515600" cy="4959911"/>
          </a:xfrm>
        </p:spPr>
        <p:txBody>
          <a:bodyPr>
            <a:normAutofit lnSpcReduction="10000"/>
          </a:bodyPr>
          <a:lstStyle/>
          <a:p>
            <a:r>
              <a:rPr lang="en-AU" sz="18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  <a:p>
            <a:pPr lvl="1"/>
            <a:r>
              <a:rPr lang="en-AU" sz="14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Quasi-experiments: only studies with frontal-view images are selected to build dataset for unsupervised learning and filtered studies for each disease label are used to train downstream classifiers</a:t>
            </a:r>
          </a:p>
          <a:p>
            <a:pPr lvl="1"/>
            <a:r>
              <a:rPr lang="en-AU" sz="1400" b="0" i="0" u="none" strike="noStrike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 machine learning workflow</a:t>
            </a:r>
            <a:endParaRPr lang="en-AU" sz="1200" kern="0" dirty="0">
              <a:solidFill>
                <a:srgbClr val="000000"/>
              </a:solidFill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AU" sz="1200" kern="0" dirty="0">
              <a:solidFill>
                <a:srgbClr val="000000"/>
              </a:solidFill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AU" sz="1200" kern="0" dirty="0">
              <a:solidFill>
                <a:srgbClr val="000000"/>
              </a:solidFill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AU" sz="1200" kern="0" dirty="0">
              <a:solidFill>
                <a:srgbClr val="000000"/>
              </a:solidFill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AU" sz="1200" kern="0" dirty="0">
              <a:solidFill>
                <a:srgbClr val="000000"/>
              </a:solidFill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800" kern="0" dirty="0">
              <a:solidFill>
                <a:srgbClr val="000000"/>
              </a:solidFill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800" kern="0" dirty="0">
              <a:solidFill>
                <a:srgbClr val="000000"/>
              </a:solidFill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800" kern="0" dirty="0">
              <a:solidFill>
                <a:srgbClr val="000000"/>
              </a:solidFill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800" kern="0" dirty="0">
              <a:solidFill>
                <a:srgbClr val="000000"/>
              </a:solidFill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800" kern="0" dirty="0">
              <a:solidFill>
                <a:srgbClr val="000000"/>
              </a:solidFill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800" kern="0" dirty="0">
              <a:solidFill>
                <a:srgbClr val="000000"/>
              </a:solidFill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18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Ethical considerations</a:t>
            </a:r>
            <a:r>
              <a:rPr lang="en-AU" sz="1600" dirty="0">
                <a:effectLst/>
              </a:rPr>
              <a:t> </a:t>
            </a:r>
            <a:endParaRPr lang="en-AU" sz="1600" kern="0" dirty="0">
              <a:solidFill>
                <a:srgbClr val="000000"/>
              </a:solidFill>
              <a:latin typeface="Lato" panose="020F0502020204030203" pitchFamily="34" charset="0"/>
              <a:cs typeface="Times New Roman" panose="02020603050405020304" pitchFamily="18" charset="0"/>
            </a:endParaRPr>
          </a:p>
          <a:p>
            <a:pPr lvl="1"/>
            <a:r>
              <a:rPr lang="en-AU" sz="1400" kern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public dataset</a:t>
            </a:r>
            <a:r>
              <a:rPr lang="en-AU" sz="140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AU" sz="1400" kern="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r>
              <a:rPr lang="en-AU" sz="1400" kern="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management followed provider constraint and ECU compliance</a:t>
            </a:r>
          </a:p>
          <a:p>
            <a:pPr lvl="1"/>
            <a:endParaRPr lang="en-AU" sz="1400" kern="0" dirty="0">
              <a:solidFill>
                <a:srgbClr val="000000"/>
              </a:solidFill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AU" sz="1400" kern="0" dirty="0">
              <a:solidFill>
                <a:srgbClr val="000000"/>
              </a:solidFill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AU" sz="1200" kern="0" dirty="0">
              <a:solidFill>
                <a:srgbClr val="000000"/>
              </a:solidFill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400" kern="0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F3CED90-2795-84CC-9116-93F5867B6B6E}"/>
              </a:ext>
            </a:extLst>
          </p:cNvPr>
          <p:cNvSpPr/>
          <p:nvPr/>
        </p:nvSpPr>
        <p:spPr>
          <a:xfrm>
            <a:off x="1644384" y="3087060"/>
            <a:ext cx="2159213" cy="6992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pre-processing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8563172-8F16-C4D7-272F-CD85E47462A7}"/>
              </a:ext>
            </a:extLst>
          </p:cNvPr>
          <p:cNvSpPr/>
          <p:nvPr/>
        </p:nvSpPr>
        <p:spPr>
          <a:xfrm>
            <a:off x="4812446" y="3079376"/>
            <a:ext cx="1844168" cy="6992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7ED1D7-A12C-2CAF-1B48-8B0D7E48592B}"/>
              </a:ext>
            </a:extLst>
          </p:cNvPr>
          <p:cNvCxnSpPr/>
          <p:nvPr/>
        </p:nvCxnSpPr>
        <p:spPr>
          <a:xfrm>
            <a:off x="6111369" y="2266083"/>
            <a:ext cx="5927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FA3409-CAE8-9E5F-4CEF-D47F0A108ADE}"/>
              </a:ext>
            </a:extLst>
          </p:cNvPr>
          <p:cNvSpPr/>
          <p:nvPr/>
        </p:nvSpPr>
        <p:spPr>
          <a:xfrm>
            <a:off x="7665463" y="3079375"/>
            <a:ext cx="2093259" cy="6992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evaluation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B6FBB5-8D57-5380-6D65-1E28769E844C}"/>
              </a:ext>
            </a:extLst>
          </p:cNvPr>
          <p:cNvCxnSpPr/>
          <p:nvPr/>
        </p:nvCxnSpPr>
        <p:spPr>
          <a:xfrm>
            <a:off x="3880437" y="3436683"/>
            <a:ext cx="852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5D0909-1809-4E07-20B6-EBF96BC5B510}"/>
              </a:ext>
            </a:extLst>
          </p:cNvPr>
          <p:cNvCxnSpPr/>
          <p:nvPr/>
        </p:nvCxnSpPr>
        <p:spPr>
          <a:xfrm>
            <a:off x="6704108" y="3428998"/>
            <a:ext cx="895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07EB9B6-FFE8-5CDD-212F-2506817379AE}"/>
              </a:ext>
            </a:extLst>
          </p:cNvPr>
          <p:cNvSpPr/>
          <p:nvPr/>
        </p:nvSpPr>
        <p:spPr>
          <a:xfrm>
            <a:off x="1728908" y="4963886"/>
            <a:ext cx="906716" cy="983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MIMIC</a:t>
            </a:r>
          </a:p>
          <a:p>
            <a:pPr algn="ctr"/>
            <a:r>
              <a:rPr lang="en-US" dirty="0"/>
              <a:t>CXR 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867FF7-CFFE-E189-90F8-D908B989EDD6}"/>
              </a:ext>
            </a:extLst>
          </p:cNvPr>
          <p:cNvSpPr/>
          <p:nvPr/>
        </p:nvSpPr>
        <p:spPr>
          <a:xfrm>
            <a:off x="4034118" y="4963886"/>
            <a:ext cx="852928" cy="983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  <a:p>
            <a:pPr algn="ctr"/>
            <a:r>
              <a:rPr lang="en-US" dirty="0"/>
              <a:t>Text</a:t>
            </a:r>
          </a:p>
          <a:p>
            <a:pPr algn="ctr"/>
            <a:r>
              <a:rPr lang="en-US" dirty="0"/>
              <a:t>Label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F501DC-BF62-2AD4-2CAC-BFFE4C510874}"/>
              </a:ext>
            </a:extLst>
          </p:cNvPr>
          <p:cNvCxnSpPr/>
          <p:nvPr/>
        </p:nvCxnSpPr>
        <p:spPr>
          <a:xfrm>
            <a:off x="2727832" y="5455664"/>
            <a:ext cx="11526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38967C8-2B00-8F61-64BD-031E958E663C}"/>
              </a:ext>
            </a:extLst>
          </p:cNvPr>
          <p:cNvSpPr txBox="1"/>
          <p:nvPr/>
        </p:nvSpPr>
        <p:spPr>
          <a:xfrm>
            <a:off x="2966037" y="5040726"/>
            <a:ext cx="683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94E3C0-CE7C-9B7E-389C-6C7625A00484}"/>
              </a:ext>
            </a:extLst>
          </p:cNvPr>
          <p:cNvSpPr txBox="1"/>
          <p:nvPr/>
        </p:nvSpPr>
        <p:spPr>
          <a:xfrm>
            <a:off x="2743201" y="5578608"/>
            <a:ext cx="90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(Frontal view only)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7E306B-8461-B1B6-F704-4900D8CFFC79}"/>
              </a:ext>
            </a:extLst>
          </p:cNvPr>
          <p:cNvCxnSpPr>
            <a:cxnSpLocks/>
          </p:cNvCxnSpPr>
          <p:nvPr/>
        </p:nvCxnSpPr>
        <p:spPr>
          <a:xfrm>
            <a:off x="4034118" y="5325035"/>
            <a:ext cx="852928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B8AB87-F7B1-1E1C-A213-B531A66978E4}"/>
              </a:ext>
            </a:extLst>
          </p:cNvPr>
          <p:cNvCxnSpPr>
            <a:cxnSpLocks/>
          </p:cNvCxnSpPr>
          <p:nvPr/>
        </p:nvCxnSpPr>
        <p:spPr>
          <a:xfrm>
            <a:off x="4026261" y="5609413"/>
            <a:ext cx="852928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E1BC3A1-1722-5BA5-7E32-046487219101}"/>
              </a:ext>
            </a:extLst>
          </p:cNvPr>
          <p:cNvSpPr/>
          <p:nvPr/>
        </p:nvSpPr>
        <p:spPr>
          <a:xfrm>
            <a:off x="6457360" y="4897304"/>
            <a:ext cx="1329179" cy="2868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BF49C4-C980-5FD3-5804-AFD18A223F8B}"/>
              </a:ext>
            </a:extLst>
          </p:cNvPr>
          <p:cNvSpPr/>
          <p:nvPr/>
        </p:nvSpPr>
        <p:spPr>
          <a:xfrm>
            <a:off x="6481684" y="5355588"/>
            <a:ext cx="1329179" cy="2868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Validation set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7D6FFB-CD7D-4901-7C2D-8E36A771718F}"/>
              </a:ext>
            </a:extLst>
          </p:cNvPr>
          <p:cNvSpPr/>
          <p:nvPr/>
        </p:nvSpPr>
        <p:spPr>
          <a:xfrm>
            <a:off x="6458928" y="5813873"/>
            <a:ext cx="1329179" cy="2868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F53352-5D54-E454-FE79-DFFC8B0F0205}"/>
              </a:ext>
            </a:extLst>
          </p:cNvPr>
          <p:cNvCxnSpPr>
            <a:cxnSpLocks/>
          </p:cNvCxnSpPr>
          <p:nvPr/>
        </p:nvCxnSpPr>
        <p:spPr>
          <a:xfrm>
            <a:off x="4887046" y="5455664"/>
            <a:ext cx="797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DC5684-9315-20A2-0DC1-577236E1D422}"/>
              </a:ext>
            </a:extLst>
          </p:cNvPr>
          <p:cNvCxnSpPr>
            <a:cxnSpLocks/>
          </p:cNvCxnSpPr>
          <p:nvPr/>
        </p:nvCxnSpPr>
        <p:spPr>
          <a:xfrm>
            <a:off x="5684365" y="5040726"/>
            <a:ext cx="0" cy="937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A9BDB4-C0C3-4F98-FA95-1839AFBE76B1}"/>
              </a:ext>
            </a:extLst>
          </p:cNvPr>
          <p:cNvCxnSpPr/>
          <p:nvPr/>
        </p:nvCxnSpPr>
        <p:spPr>
          <a:xfrm>
            <a:off x="5684365" y="5040726"/>
            <a:ext cx="7729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871130-90D7-2614-33AA-F5083E92F4E6}"/>
              </a:ext>
            </a:extLst>
          </p:cNvPr>
          <p:cNvCxnSpPr/>
          <p:nvPr/>
        </p:nvCxnSpPr>
        <p:spPr>
          <a:xfrm>
            <a:off x="5732117" y="5464250"/>
            <a:ext cx="675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E74B92-9BF1-CEAF-244D-CAA399D8CF62}"/>
              </a:ext>
            </a:extLst>
          </p:cNvPr>
          <p:cNvCxnSpPr/>
          <p:nvPr/>
        </p:nvCxnSpPr>
        <p:spPr>
          <a:xfrm flipV="1">
            <a:off x="5732117" y="5947442"/>
            <a:ext cx="675621" cy="9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13931D6-9E6F-F1CE-BD96-583119D6B290}"/>
              </a:ext>
            </a:extLst>
          </p:cNvPr>
          <p:cNvSpPr txBox="1"/>
          <p:nvPr/>
        </p:nvSpPr>
        <p:spPr>
          <a:xfrm>
            <a:off x="3440801" y="6152230"/>
            <a:ext cx="2243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pre-processing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1E8844-587C-1D34-066B-5066E170AC7A}"/>
              </a:ext>
            </a:extLst>
          </p:cNvPr>
          <p:cNvSpPr txBox="1"/>
          <p:nvPr/>
        </p:nvSpPr>
        <p:spPr>
          <a:xfrm>
            <a:off x="4997874" y="5040726"/>
            <a:ext cx="62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371488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3DB52-E81A-EE7B-E5D2-1BA1ECD8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660"/>
          </a:xfrm>
        </p:spPr>
        <p:txBody>
          <a:bodyPr/>
          <a:lstStyle/>
          <a:p>
            <a:r>
              <a:rPr lang="en-US" dirty="0"/>
              <a:t>Workflow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BD35-BAF0-AE83-2516-069D58E86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4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sz="1800" kern="0" dirty="0">
              <a:solidFill>
                <a:srgbClr val="000000"/>
              </a:solidFill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1800" kern="0" dirty="0">
              <a:solidFill>
                <a:srgbClr val="000000"/>
              </a:solidFill>
              <a:effectLst/>
              <a:latin typeface="Lato" panose="020F050202020403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Multi-document 3">
            <a:extLst>
              <a:ext uri="{FF2B5EF4-FFF2-40B4-BE49-F238E27FC236}">
                <a16:creationId xmlns:a16="http://schemas.microsoft.com/office/drawing/2014/main" id="{18F284FF-CFE1-9D8B-CD07-2D1A87135EC8}"/>
              </a:ext>
            </a:extLst>
          </p:cNvPr>
          <p:cNvSpPr/>
          <p:nvPr/>
        </p:nvSpPr>
        <p:spPr>
          <a:xfrm>
            <a:off x="1517713" y="1360747"/>
            <a:ext cx="895547" cy="477477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6" name="Multi-document 5">
            <a:extLst>
              <a:ext uri="{FF2B5EF4-FFF2-40B4-BE49-F238E27FC236}">
                <a16:creationId xmlns:a16="http://schemas.microsoft.com/office/drawing/2014/main" id="{E5A986CF-759F-B07D-9D97-6316EA3987B3}"/>
              </a:ext>
            </a:extLst>
          </p:cNvPr>
          <p:cNvSpPr/>
          <p:nvPr/>
        </p:nvSpPr>
        <p:spPr>
          <a:xfrm>
            <a:off x="1517713" y="2366127"/>
            <a:ext cx="895547" cy="424206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37F558-8A76-9166-D699-95DE2056DFC6}"/>
              </a:ext>
            </a:extLst>
          </p:cNvPr>
          <p:cNvSpPr/>
          <p:nvPr/>
        </p:nvSpPr>
        <p:spPr>
          <a:xfrm>
            <a:off x="4176074" y="1360747"/>
            <a:ext cx="1329180" cy="477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Unimodal model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147864-934E-398D-9D5A-2748BD9D2765}"/>
              </a:ext>
            </a:extLst>
          </p:cNvPr>
          <p:cNvSpPr/>
          <p:nvPr/>
        </p:nvSpPr>
        <p:spPr>
          <a:xfrm>
            <a:off x="4176074" y="2281286"/>
            <a:ext cx="1329180" cy="509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Multimodal model</a:t>
            </a:r>
          </a:p>
        </p:txBody>
      </p:sp>
      <p:sp>
        <p:nvSpPr>
          <p:cNvPr id="9" name="Bevel 8">
            <a:extLst>
              <a:ext uri="{FF2B5EF4-FFF2-40B4-BE49-F238E27FC236}">
                <a16:creationId xmlns:a16="http://schemas.microsoft.com/office/drawing/2014/main" id="{3B242D35-D71A-188B-7837-0E98111DE451}"/>
              </a:ext>
            </a:extLst>
          </p:cNvPr>
          <p:cNvSpPr/>
          <p:nvPr/>
        </p:nvSpPr>
        <p:spPr>
          <a:xfrm>
            <a:off x="7362334" y="1231170"/>
            <a:ext cx="1423448" cy="636981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 function</a:t>
            </a:r>
          </a:p>
        </p:txBody>
      </p:sp>
      <p:sp>
        <p:nvSpPr>
          <p:cNvPr id="12" name="Bevel 11">
            <a:extLst>
              <a:ext uri="{FF2B5EF4-FFF2-40B4-BE49-F238E27FC236}">
                <a16:creationId xmlns:a16="http://schemas.microsoft.com/office/drawing/2014/main" id="{0D767549-7E62-CFA3-8BB0-FDA475F069FA}"/>
              </a:ext>
            </a:extLst>
          </p:cNvPr>
          <p:cNvSpPr/>
          <p:nvPr/>
        </p:nvSpPr>
        <p:spPr>
          <a:xfrm>
            <a:off x="7362334" y="2153352"/>
            <a:ext cx="1423448" cy="636981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Objective function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415814-705D-0286-49AF-6439E6DDD876}"/>
              </a:ext>
            </a:extLst>
          </p:cNvPr>
          <p:cNvCxnSpPr/>
          <p:nvPr/>
        </p:nvCxnSpPr>
        <p:spPr>
          <a:xfrm>
            <a:off x="2498103" y="1592081"/>
            <a:ext cx="1536571" cy="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4AA4C5-532F-DC23-3DCA-4C1D2CBA6438}"/>
              </a:ext>
            </a:extLst>
          </p:cNvPr>
          <p:cNvCxnSpPr/>
          <p:nvPr/>
        </p:nvCxnSpPr>
        <p:spPr>
          <a:xfrm>
            <a:off x="5505254" y="1599485"/>
            <a:ext cx="1762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2EA1FE-B023-A40E-CFA3-5237F7E8A789}"/>
              </a:ext>
            </a:extLst>
          </p:cNvPr>
          <p:cNvCxnSpPr>
            <a:cxnSpLocks/>
          </p:cNvCxnSpPr>
          <p:nvPr/>
        </p:nvCxnSpPr>
        <p:spPr>
          <a:xfrm>
            <a:off x="2413260" y="1838224"/>
            <a:ext cx="1621414" cy="63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E168EC-191E-82CF-3CA8-6CED78AE3ACB}"/>
              </a:ext>
            </a:extLst>
          </p:cNvPr>
          <p:cNvCxnSpPr>
            <a:cxnSpLocks/>
          </p:cNvCxnSpPr>
          <p:nvPr/>
        </p:nvCxnSpPr>
        <p:spPr>
          <a:xfrm>
            <a:off x="2498103" y="2578230"/>
            <a:ext cx="153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0DC4D7-EF22-A478-2139-A02E26E95072}"/>
              </a:ext>
            </a:extLst>
          </p:cNvPr>
          <p:cNvCxnSpPr/>
          <p:nvPr/>
        </p:nvCxnSpPr>
        <p:spPr>
          <a:xfrm>
            <a:off x="5505254" y="2535809"/>
            <a:ext cx="1762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856B70E-06C8-DDB4-7E27-8B0C7C6A6AE1}"/>
              </a:ext>
            </a:extLst>
          </p:cNvPr>
          <p:cNvSpPr txBox="1"/>
          <p:nvPr/>
        </p:nvSpPr>
        <p:spPr>
          <a:xfrm>
            <a:off x="2818613" y="2790333"/>
            <a:ext cx="4835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Training phase 1: unsupervised learning for representation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726546-0927-86A0-B0F8-76DA3A390BBE}"/>
              </a:ext>
            </a:extLst>
          </p:cNvPr>
          <p:cNvSpPr txBox="1"/>
          <p:nvPr/>
        </p:nvSpPr>
        <p:spPr>
          <a:xfrm>
            <a:off x="6096000" y="1239549"/>
            <a:ext cx="8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4C68F1-D3CF-0251-10EE-8E8C170E5252}"/>
              </a:ext>
            </a:extLst>
          </p:cNvPr>
          <p:cNvSpPr txBox="1"/>
          <p:nvPr/>
        </p:nvSpPr>
        <p:spPr>
          <a:xfrm>
            <a:off x="6096000" y="2129613"/>
            <a:ext cx="8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28" name="Multi-document 27">
            <a:extLst>
              <a:ext uri="{FF2B5EF4-FFF2-40B4-BE49-F238E27FC236}">
                <a16:creationId xmlns:a16="http://schemas.microsoft.com/office/drawing/2014/main" id="{B82F00C5-6538-3003-153F-4F43183AD520}"/>
              </a:ext>
            </a:extLst>
          </p:cNvPr>
          <p:cNvSpPr/>
          <p:nvPr/>
        </p:nvSpPr>
        <p:spPr>
          <a:xfrm>
            <a:off x="1359028" y="3935839"/>
            <a:ext cx="895547" cy="477477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2DAA98-38BF-1585-9BFD-944B115D6002}"/>
              </a:ext>
            </a:extLst>
          </p:cNvPr>
          <p:cNvSpPr/>
          <p:nvPr/>
        </p:nvSpPr>
        <p:spPr>
          <a:xfrm>
            <a:off x="3414074" y="3907562"/>
            <a:ext cx="1329180" cy="477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Unimodal model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293335-2175-69BB-737B-B5D14635449A}"/>
              </a:ext>
            </a:extLst>
          </p:cNvPr>
          <p:cNvSpPr/>
          <p:nvPr/>
        </p:nvSpPr>
        <p:spPr>
          <a:xfrm>
            <a:off x="3414074" y="4999861"/>
            <a:ext cx="1329180" cy="5667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Multimodal model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DFE584-9006-49F1-B8B9-EFBDBC2C6466}"/>
              </a:ext>
            </a:extLst>
          </p:cNvPr>
          <p:cNvCxnSpPr>
            <a:cxnSpLocks/>
          </p:cNvCxnSpPr>
          <p:nvPr/>
        </p:nvCxnSpPr>
        <p:spPr>
          <a:xfrm>
            <a:off x="2386551" y="4138898"/>
            <a:ext cx="895547" cy="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B7623E0-5BA3-58C8-5DB4-B5FF5BA260B2}"/>
              </a:ext>
            </a:extLst>
          </p:cNvPr>
          <p:cNvCxnSpPr/>
          <p:nvPr/>
        </p:nvCxnSpPr>
        <p:spPr>
          <a:xfrm>
            <a:off x="2386551" y="4385039"/>
            <a:ext cx="895547" cy="632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Multi-document 34">
            <a:extLst>
              <a:ext uri="{FF2B5EF4-FFF2-40B4-BE49-F238E27FC236}">
                <a16:creationId xmlns:a16="http://schemas.microsoft.com/office/drawing/2014/main" id="{EAAC5ADB-F008-79EA-CE5A-CB3BB45A423E}"/>
              </a:ext>
            </a:extLst>
          </p:cNvPr>
          <p:cNvSpPr/>
          <p:nvPr/>
        </p:nvSpPr>
        <p:spPr>
          <a:xfrm>
            <a:off x="5938887" y="6101549"/>
            <a:ext cx="1329181" cy="485595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  <p:sp>
        <p:nvSpPr>
          <p:cNvPr id="36" name="Multi-document 35">
            <a:extLst>
              <a:ext uri="{FF2B5EF4-FFF2-40B4-BE49-F238E27FC236}">
                <a16:creationId xmlns:a16="http://schemas.microsoft.com/office/drawing/2014/main" id="{F2008638-7C93-C8FC-F8AB-A22001093119}"/>
              </a:ext>
            </a:extLst>
          </p:cNvPr>
          <p:cNvSpPr/>
          <p:nvPr/>
        </p:nvSpPr>
        <p:spPr>
          <a:xfrm>
            <a:off x="5874475" y="3817859"/>
            <a:ext cx="1916780" cy="747539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Image representation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B2EB3AC-6F71-7373-75F0-DCC36AB2E2B7}"/>
              </a:ext>
            </a:extLst>
          </p:cNvPr>
          <p:cNvCxnSpPr>
            <a:cxnSpLocks/>
          </p:cNvCxnSpPr>
          <p:nvPr/>
        </p:nvCxnSpPr>
        <p:spPr>
          <a:xfrm>
            <a:off x="4875230" y="4138898"/>
            <a:ext cx="895547" cy="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1BA1F9-5D17-E312-0518-DA63DAEC0C11}"/>
              </a:ext>
            </a:extLst>
          </p:cNvPr>
          <p:cNvCxnSpPr>
            <a:cxnSpLocks/>
          </p:cNvCxnSpPr>
          <p:nvPr/>
        </p:nvCxnSpPr>
        <p:spPr>
          <a:xfrm>
            <a:off x="4840664" y="5259144"/>
            <a:ext cx="895547" cy="7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0AA6AE4-B5DD-DC28-43B8-77A200EB902F}"/>
              </a:ext>
            </a:extLst>
          </p:cNvPr>
          <p:cNvSpPr/>
          <p:nvPr/>
        </p:nvSpPr>
        <p:spPr>
          <a:xfrm>
            <a:off x="8785782" y="3750810"/>
            <a:ext cx="1329179" cy="747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Unimodal classifier model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64D1BF-121A-E374-42B7-139B5C170171}"/>
              </a:ext>
            </a:extLst>
          </p:cNvPr>
          <p:cNvSpPr/>
          <p:nvPr/>
        </p:nvSpPr>
        <p:spPr>
          <a:xfrm>
            <a:off x="8785782" y="4898644"/>
            <a:ext cx="1329179" cy="747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Multimodal classifier model</a:t>
            </a:r>
          </a:p>
        </p:txBody>
      </p:sp>
      <p:sp>
        <p:nvSpPr>
          <p:cNvPr id="45" name="Multi-document 44">
            <a:extLst>
              <a:ext uri="{FF2B5EF4-FFF2-40B4-BE49-F238E27FC236}">
                <a16:creationId xmlns:a16="http://schemas.microsoft.com/office/drawing/2014/main" id="{9B609165-CA1E-1A09-E119-3EC8DE7B6CAD}"/>
              </a:ext>
            </a:extLst>
          </p:cNvPr>
          <p:cNvSpPr/>
          <p:nvPr/>
        </p:nvSpPr>
        <p:spPr>
          <a:xfrm>
            <a:off x="5857972" y="4871050"/>
            <a:ext cx="1916780" cy="747539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Image representation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D587F77-2C74-394D-637F-80327556BFB1}"/>
              </a:ext>
            </a:extLst>
          </p:cNvPr>
          <p:cNvCxnSpPr/>
          <p:nvPr/>
        </p:nvCxnSpPr>
        <p:spPr>
          <a:xfrm>
            <a:off x="7840745" y="4117590"/>
            <a:ext cx="841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A9C0A8B-613A-AB54-025F-6DC84A710D2B}"/>
              </a:ext>
            </a:extLst>
          </p:cNvPr>
          <p:cNvCxnSpPr/>
          <p:nvPr/>
        </p:nvCxnSpPr>
        <p:spPr>
          <a:xfrm flipV="1">
            <a:off x="7268068" y="4279771"/>
            <a:ext cx="1357458" cy="2033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BF0FCD9-1541-AC18-1462-D85C1E1F6F30}"/>
              </a:ext>
            </a:extLst>
          </p:cNvPr>
          <p:cNvCxnSpPr/>
          <p:nvPr/>
        </p:nvCxnSpPr>
        <p:spPr>
          <a:xfrm>
            <a:off x="7840745" y="5205065"/>
            <a:ext cx="8503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FB6AB3E-0817-460B-371B-1D91E4D668AB}"/>
              </a:ext>
            </a:extLst>
          </p:cNvPr>
          <p:cNvCxnSpPr>
            <a:cxnSpLocks/>
          </p:cNvCxnSpPr>
          <p:nvPr/>
        </p:nvCxnSpPr>
        <p:spPr>
          <a:xfrm flipV="1">
            <a:off x="7362334" y="5296712"/>
            <a:ext cx="1319753" cy="113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80545CE-71DE-5265-5AC6-0593E2FDCC68}"/>
              </a:ext>
            </a:extLst>
          </p:cNvPr>
          <p:cNvSpPr txBox="1"/>
          <p:nvPr/>
        </p:nvSpPr>
        <p:spPr>
          <a:xfrm>
            <a:off x="1260049" y="6005876"/>
            <a:ext cx="4835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Training phase 2: supervised learning for disease classifier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8DE436A-D4F9-D488-CAC6-C5EF9BAB1511}"/>
              </a:ext>
            </a:extLst>
          </p:cNvPr>
          <p:cNvCxnSpPr>
            <a:cxnSpLocks/>
          </p:cNvCxnSpPr>
          <p:nvPr/>
        </p:nvCxnSpPr>
        <p:spPr>
          <a:xfrm>
            <a:off x="10114961" y="4106663"/>
            <a:ext cx="716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8137375-DDEA-F7F7-3E47-7CB76AEF04FA}"/>
              </a:ext>
            </a:extLst>
          </p:cNvPr>
          <p:cNvSpPr txBox="1"/>
          <p:nvPr/>
        </p:nvSpPr>
        <p:spPr>
          <a:xfrm>
            <a:off x="10114961" y="3805245"/>
            <a:ext cx="8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sp>
        <p:nvSpPr>
          <p:cNvPr id="60" name="Bevel 59">
            <a:extLst>
              <a:ext uri="{FF2B5EF4-FFF2-40B4-BE49-F238E27FC236}">
                <a16:creationId xmlns:a16="http://schemas.microsoft.com/office/drawing/2014/main" id="{370C9F0B-8542-D29C-8AF3-DCDBE0A7F9DC}"/>
              </a:ext>
            </a:extLst>
          </p:cNvPr>
          <p:cNvSpPr/>
          <p:nvPr/>
        </p:nvSpPr>
        <p:spPr>
          <a:xfrm>
            <a:off x="10831398" y="3827809"/>
            <a:ext cx="1150070" cy="636981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</a:t>
            </a:r>
            <a:r>
              <a:rPr lang="en-US" dirty="0" err="1"/>
              <a:t>func</a:t>
            </a:r>
            <a:endParaRPr lang="en-US" dirty="0"/>
          </a:p>
        </p:txBody>
      </p:sp>
      <p:sp>
        <p:nvSpPr>
          <p:cNvPr id="62" name="Bevel 61">
            <a:extLst>
              <a:ext uri="{FF2B5EF4-FFF2-40B4-BE49-F238E27FC236}">
                <a16:creationId xmlns:a16="http://schemas.microsoft.com/office/drawing/2014/main" id="{8D48A6EC-A5DD-E3E0-465B-E8CDB1C205CD}"/>
              </a:ext>
            </a:extLst>
          </p:cNvPr>
          <p:cNvSpPr/>
          <p:nvPr/>
        </p:nvSpPr>
        <p:spPr>
          <a:xfrm>
            <a:off x="10844753" y="4913621"/>
            <a:ext cx="1136715" cy="636981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 </a:t>
            </a:r>
            <a:r>
              <a:rPr lang="en-US" dirty="0" err="1"/>
              <a:t>func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5AC3BC-91C9-F149-C9F2-8CA851C81707}"/>
              </a:ext>
            </a:extLst>
          </p:cNvPr>
          <p:cNvSpPr txBox="1"/>
          <p:nvPr/>
        </p:nvSpPr>
        <p:spPr>
          <a:xfrm>
            <a:off x="10114961" y="4845997"/>
            <a:ext cx="87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4DB074D-A49D-65E7-F7E9-65D0C5353191}"/>
              </a:ext>
            </a:extLst>
          </p:cNvPr>
          <p:cNvCxnSpPr>
            <a:cxnSpLocks/>
          </p:cNvCxnSpPr>
          <p:nvPr/>
        </p:nvCxnSpPr>
        <p:spPr>
          <a:xfrm>
            <a:off x="10209628" y="5230033"/>
            <a:ext cx="5652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36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AC6F-BEC9-9CA8-21A6-8D70564A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08791-F4B9-7EE3-6D9B-4D9663EB1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709"/>
            <a:ext cx="10515600" cy="4625254"/>
          </a:xfrm>
        </p:spPr>
        <p:txBody>
          <a:bodyPr/>
          <a:lstStyle/>
          <a:p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Dataset selection criterion:</a:t>
            </a:r>
          </a:p>
          <a:p>
            <a:pPr lvl="1"/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Heterogeneity and interconnection between modalities</a:t>
            </a:r>
          </a:p>
          <a:p>
            <a:pPr lvl="1"/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Enough samples to train models sufficiently</a:t>
            </a:r>
          </a:p>
          <a:p>
            <a:pPr lvl="1"/>
            <a:endParaRPr lang="en-US" dirty="0"/>
          </a:p>
        </p:txBody>
      </p:sp>
      <p:pic>
        <p:nvPicPr>
          <p:cNvPr id="9" name="Picture 8" descr="A x-ray of a person's chest&#10;&#10;Description automatically generated">
            <a:extLst>
              <a:ext uri="{FF2B5EF4-FFF2-40B4-BE49-F238E27FC236}">
                <a16:creationId xmlns:a16="http://schemas.microsoft.com/office/drawing/2014/main" id="{DF556A78-047D-6874-4AC0-5185754AC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496" y="3064025"/>
            <a:ext cx="2868749" cy="28901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43580E-3EF8-5447-8CE5-A650C3A38AA3}"/>
              </a:ext>
            </a:extLst>
          </p:cNvPr>
          <p:cNvSpPr txBox="1"/>
          <p:nvPr/>
        </p:nvSpPr>
        <p:spPr>
          <a:xfrm>
            <a:off x="8229662" y="2954864"/>
            <a:ext cx="28687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MIMIC-CXR v2.0: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Total of 377K chest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250K radiographic studies with frontal-view and their associated radiology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label for image was generated by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ChesXpert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tool(with 96% accuracy) from parsing ‘IMPRESSION’ section in free-text 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EFA3D13-D5EB-C5DC-3E02-D3C1C38D6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086" y="3286862"/>
            <a:ext cx="3067396" cy="22533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A777B7-8B86-5FAB-5FD9-3BF7FC03A27D}"/>
              </a:ext>
            </a:extLst>
          </p:cNvPr>
          <p:cNvSpPr txBox="1"/>
          <p:nvPr/>
        </p:nvSpPr>
        <p:spPr>
          <a:xfrm>
            <a:off x="3073613" y="6176963"/>
            <a:ext cx="47410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Fig. 5: frontal chest </a:t>
            </a:r>
            <a:r>
              <a:rPr lang="en-US" sz="10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xray</a:t>
            </a:r>
            <a:r>
              <a:rPr lang="en-US" sz="1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free-text report</a:t>
            </a:r>
          </a:p>
        </p:txBody>
      </p:sp>
    </p:spTree>
    <p:extLst>
      <p:ext uri="{BB962C8B-B14F-4D97-AF65-F5344CB8AC3E}">
        <p14:creationId xmlns:p14="http://schemas.microsoft.com/office/powerpoint/2010/main" val="317294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4941</TotalTime>
  <Words>1433</Words>
  <Application>Microsoft Macintosh PowerPoint</Application>
  <PresentationFormat>Widescreen</PresentationFormat>
  <Paragraphs>222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Lato</vt:lpstr>
      <vt:lpstr>Times New Roman</vt:lpstr>
      <vt:lpstr>Office Theme</vt:lpstr>
      <vt:lpstr>Empirical evaluation of using multimodal data to improve performance in Medical Imaging</vt:lpstr>
      <vt:lpstr>Table of content</vt:lpstr>
      <vt:lpstr>Introduction</vt:lpstr>
      <vt:lpstr>Background</vt:lpstr>
      <vt:lpstr>Background</vt:lpstr>
      <vt:lpstr>Research statement and hypothesis</vt:lpstr>
      <vt:lpstr>Methodology and approach</vt:lpstr>
      <vt:lpstr>Workflow details</vt:lpstr>
      <vt:lpstr>Research design</vt:lpstr>
      <vt:lpstr>Research design </vt:lpstr>
      <vt:lpstr>Research design </vt:lpstr>
      <vt:lpstr>Research design</vt:lpstr>
      <vt:lpstr>Findings</vt:lpstr>
      <vt:lpstr>Significance and impact</vt:lpstr>
      <vt:lpstr>PhD research topic and discussion</vt:lpstr>
      <vt:lpstr>Appendix for Implementation details</vt:lpstr>
      <vt:lpstr>References</vt:lpstr>
      <vt:lpstr>Q&amp;A</vt:lpstr>
    </vt:vector>
  </TitlesOfParts>
  <Company>Edith Cowan 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 MEDIC</dc:creator>
  <cp:lastModifiedBy>Tuan LE</cp:lastModifiedBy>
  <cp:revision>37</cp:revision>
  <dcterms:created xsi:type="dcterms:W3CDTF">2017-09-26T00:56:12Z</dcterms:created>
  <dcterms:modified xsi:type="dcterms:W3CDTF">2025-05-16T00:53:23Z</dcterms:modified>
</cp:coreProperties>
</file>