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75521" y="3158413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Plant Disease Prediction System for Sustainable Agriculture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529D0-1B9E-7EA7-E3D9-5FDD44790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142EE-4F69-708E-353B-5F05053E0BF5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7B6E7-4EC9-6DCB-F426-A855046C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767" y="1637620"/>
            <a:ext cx="8977674" cy="478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2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E48E1-925A-1484-7170-4A5F8AB4ABF9}"/>
              </a:ext>
            </a:extLst>
          </p:cNvPr>
          <p:cNvSpPr txBox="1"/>
          <p:nvPr/>
        </p:nvSpPr>
        <p:spPr>
          <a:xfrm>
            <a:off x="856861" y="1483934"/>
            <a:ext cx="10478278" cy="4396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002060"/>
                </a:solidFill>
                <a:latin typeface="Bell MT" panose="02020503060305020303" pitchFamily="18" charset="0"/>
              </a:rPr>
              <a:t>Final Takeaways:</a:t>
            </a:r>
            <a:endParaRPr lang="en-US" sz="1800" dirty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Successfully developed an </a:t>
            </a:r>
            <a:r>
              <a:rPr lang="en-US" sz="1800" b="1" dirty="0">
                <a:latin typeface="Bell MT" panose="02020503060305020303" pitchFamily="18" charset="0"/>
              </a:rPr>
              <a:t>AI-powered Plant Disease Classification Model</a:t>
            </a:r>
            <a:r>
              <a:rPr lang="en-US" sz="1800" dirty="0">
                <a:latin typeface="Bell MT" panose="02020503060305020303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Achieved </a:t>
            </a:r>
            <a:r>
              <a:rPr lang="en-US" sz="1800" b="1" dirty="0">
                <a:latin typeface="Bell MT" panose="02020503060305020303" pitchFamily="18" charset="0"/>
              </a:rPr>
              <a:t>high prediction accuracy</a:t>
            </a:r>
            <a:r>
              <a:rPr lang="en-US" sz="1800" dirty="0">
                <a:latin typeface="Bell MT" panose="02020503060305020303" pitchFamily="18" charset="0"/>
              </a:rPr>
              <a:t> using </a:t>
            </a:r>
            <a:r>
              <a:rPr lang="en-US" sz="1800" b="1" dirty="0">
                <a:latin typeface="Bell MT" panose="02020503060305020303" pitchFamily="18" charset="0"/>
              </a:rPr>
              <a:t>EfficientNetB0</a:t>
            </a:r>
            <a:r>
              <a:rPr lang="en-US" sz="1800" dirty="0">
                <a:latin typeface="Bell MT" panose="02020503060305020303" pitchFamily="18" charset="0"/>
              </a:rPr>
              <a:t> and fine-tuning techniques.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Deployed the system as an </a:t>
            </a:r>
            <a:r>
              <a:rPr lang="en-US" sz="1800" b="1" dirty="0">
                <a:latin typeface="Bell MT" panose="02020503060305020303" pitchFamily="18" charset="0"/>
              </a:rPr>
              <a:t>interactive web application</a:t>
            </a:r>
            <a:r>
              <a:rPr lang="en-US" sz="1800" dirty="0">
                <a:latin typeface="Bell MT" panose="02020503060305020303" pitchFamily="18" charset="0"/>
              </a:rPr>
              <a:t> using </a:t>
            </a:r>
            <a:r>
              <a:rPr lang="en-US" sz="1800" dirty="0" err="1">
                <a:latin typeface="Bell MT" panose="02020503060305020303" pitchFamily="18" charset="0"/>
              </a:rPr>
              <a:t>Streamlit</a:t>
            </a:r>
            <a:r>
              <a:rPr lang="en-US" sz="1800" dirty="0">
                <a:latin typeface="Bell MT" panose="02020503060305020303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Integrated </a:t>
            </a:r>
            <a:r>
              <a:rPr lang="en-US" sz="1800" b="1" dirty="0">
                <a:latin typeface="Bell MT" panose="02020503060305020303" pitchFamily="18" charset="0"/>
              </a:rPr>
              <a:t>Grad-CAM visualization</a:t>
            </a:r>
            <a:r>
              <a:rPr lang="en-US" sz="1800" dirty="0">
                <a:latin typeface="Bell MT" panose="02020503060305020303" pitchFamily="18" charset="0"/>
              </a:rPr>
              <a:t> to provide </a:t>
            </a:r>
            <a:r>
              <a:rPr lang="en-US" sz="1800" b="1" dirty="0">
                <a:latin typeface="Bell MT" panose="02020503060305020303" pitchFamily="18" charset="0"/>
              </a:rPr>
              <a:t>explainability &amp; trustworthiness</a:t>
            </a:r>
            <a:r>
              <a:rPr lang="en-US" sz="1800" dirty="0">
                <a:latin typeface="Bell MT" panose="02020503060305020303" pitchFamily="18" charset="0"/>
              </a:rPr>
              <a:t> in predictions.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Bell MT" panose="02020503060305020303" pitchFamily="18" charset="0"/>
              </a:rPr>
              <a:t>🚀 </a:t>
            </a:r>
            <a:r>
              <a:rPr lang="en-US" sz="1800" b="1" dirty="0">
                <a:solidFill>
                  <a:srgbClr val="002060"/>
                </a:solidFill>
                <a:latin typeface="Bell MT" panose="02020503060305020303" pitchFamily="18" charset="0"/>
              </a:rPr>
              <a:t>Future Scope &amp; Improvements:</a:t>
            </a:r>
            <a:br>
              <a:rPr lang="en-US" sz="1800" dirty="0">
                <a:latin typeface="Bell MT" panose="02020503060305020303" pitchFamily="18" charset="0"/>
              </a:rPr>
            </a:br>
            <a:r>
              <a:rPr lang="en-US" sz="1800" dirty="0">
                <a:latin typeface="Bell MT" panose="02020503060305020303" pitchFamily="18" charset="0"/>
              </a:rPr>
              <a:t>1.</a:t>
            </a:r>
            <a: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</a:rPr>
              <a:t>Expand dataset to include more crop varieties.</a:t>
            </a:r>
            <a:b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</a:rPr>
              <a:t>2.Optimize the model for mobile applications (TensorFlow Lite).</a:t>
            </a:r>
            <a:b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</a:rPr>
              <a:t>3.Real-time integration with drones or IoT-based agriculture systems.</a:t>
            </a:r>
            <a:b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Bell MT" panose="02020503060305020303" pitchFamily="18" charset="0"/>
              </a:rPr>
              <a:t>4.Multi-language support for better accessibility among farmers.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229F6-7883-2A0B-5F54-80CF6713E5F4}"/>
              </a:ext>
            </a:extLst>
          </p:cNvPr>
          <p:cNvSpPr txBox="1"/>
          <p:nvPr/>
        </p:nvSpPr>
        <p:spPr>
          <a:xfrm>
            <a:off x="373224" y="1586204"/>
            <a:ext cx="69724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ell MT" panose="02020503060305020303" pitchFamily="18" charset="0"/>
              </a:rPr>
              <a:t>Understand the role of </a:t>
            </a:r>
            <a:r>
              <a:rPr lang="en-IN" sz="1800" b="1" dirty="0">
                <a:latin typeface="Bell MT" panose="02020503060305020303" pitchFamily="18" charset="0"/>
              </a:rPr>
              <a:t>Artificial Intelligence (AI) and Deep Learning in Agriculture</a:t>
            </a:r>
            <a:r>
              <a:rPr lang="en-IN" sz="1800" dirty="0">
                <a:latin typeface="Bell MT" panose="02020503060305020303" pitchFamily="18" charset="0"/>
              </a:rPr>
              <a:t> 🌱.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ell MT" panose="02020503060305020303" pitchFamily="18" charset="0"/>
              </a:rPr>
              <a:t>Learn </a:t>
            </a:r>
            <a:r>
              <a:rPr lang="en-IN" sz="1800" b="1" dirty="0">
                <a:latin typeface="Bell MT" panose="02020503060305020303" pitchFamily="18" charset="0"/>
              </a:rPr>
              <a:t>Image Classification</a:t>
            </a:r>
            <a:r>
              <a:rPr lang="en-IN" sz="1800" dirty="0">
                <a:latin typeface="Bell MT" panose="02020503060305020303" pitchFamily="18" charset="0"/>
              </a:rPr>
              <a:t> using </a:t>
            </a:r>
            <a:r>
              <a:rPr lang="en-IN" sz="1800" b="1" dirty="0">
                <a:latin typeface="Bell MT" panose="02020503060305020303" pitchFamily="18" charset="0"/>
              </a:rPr>
              <a:t>Convolutional Neural Networks (CNNs)</a:t>
            </a:r>
            <a:r>
              <a:rPr lang="en-IN" sz="1800" dirty="0">
                <a:latin typeface="Bell MT" panose="02020503060305020303" pitchFamily="18" charset="0"/>
              </a:rPr>
              <a:t> and </a:t>
            </a:r>
            <a:r>
              <a:rPr lang="en-IN" sz="1800" b="1" dirty="0">
                <a:latin typeface="Bell MT" panose="02020503060305020303" pitchFamily="18" charset="0"/>
              </a:rPr>
              <a:t>EfficientNetB0</a:t>
            </a:r>
            <a:r>
              <a:rPr lang="en-IN" sz="1800" dirty="0">
                <a:latin typeface="Bell MT" panose="02020503060305020303" pitchFamily="18" charset="0"/>
              </a:rPr>
              <a:t> 🧠.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ell MT" panose="02020503060305020303" pitchFamily="18" charset="0"/>
              </a:rPr>
              <a:t>Implement </a:t>
            </a:r>
            <a:r>
              <a:rPr lang="en-IN" sz="1800" b="1" dirty="0">
                <a:latin typeface="Bell MT" panose="02020503060305020303" pitchFamily="18" charset="0"/>
              </a:rPr>
              <a:t>image preprocessing techniques</a:t>
            </a:r>
            <a:r>
              <a:rPr lang="en-IN" sz="1800" dirty="0">
                <a:latin typeface="Bell MT" panose="02020503060305020303" pitchFamily="18" charset="0"/>
              </a:rPr>
              <a:t> such as augmentation, normalization, and resizing 🖼️.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ell MT" panose="02020503060305020303" pitchFamily="18" charset="0"/>
              </a:rPr>
              <a:t>Optimize model performance with </a:t>
            </a:r>
            <a:r>
              <a:rPr lang="en-IN" sz="1800" b="1" dirty="0">
                <a:latin typeface="Bell MT" panose="02020503060305020303" pitchFamily="18" charset="0"/>
              </a:rPr>
              <a:t>transfer learning, dropout layers, and fine-tuning techniques</a:t>
            </a:r>
            <a:r>
              <a:rPr lang="en-IN" sz="1800" dirty="0">
                <a:latin typeface="Bell MT" panose="02020503060305020303" pitchFamily="18" charset="0"/>
              </a:rPr>
              <a:t> ⚙️.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ell MT" panose="02020503060305020303" pitchFamily="18" charset="0"/>
              </a:rPr>
              <a:t>Evaluate model performance using </a:t>
            </a:r>
            <a:r>
              <a:rPr lang="en-IN" sz="1800" b="1" dirty="0">
                <a:latin typeface="Bell MT" panose="02020503060305020303" pitchFamily="18" charset="0"/>
              </a:rPr>
              <a:t>Precision-Recall Curves, ROC Curves, and Grad-CAM Visualization</a:t>
            </a:r>
            <a:r>
              <a:rPr lang="en-IN" sz="1800" dirty="0">
                <a:latin typeface="Bell MT" panose="02020503060305020303" pitchFamily="18" charset="0"/>
              </a:rPr>
              <a:t> 📊.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ell MT" panose="02020503060305020303" pitchFamily="18" charset="0"/>
              </a:rPr>
              <a:t>Deploy a </a:t>
            </a:r>
            <a:r>
              <a:rPr lang="en-IN" sz="1800" b="1" dirty="0">
                <a:latin typeface="Bell MT" panose="02020503060305020303" pitchFamily="18" charset="0"/>
              </a:rPr>
              <a:t>real-time Plant Disease Prediction Web App</a:t>
            </a:r>
            <a:r>
              <a:rPr lang="en-IN" sz="1800" dirty="0">
                <a:latin typeface="Bell MT" panose="02020503060305020303" pitchFamily="18" charset="0"/>
              </a:rPr>
              <a:t> using </a:t>
            </a:r>
            <a:r>
              <a:rPr lang="en-IN" sz="1800" b="1" dirty="0" err="1">
                <a:latin typeface="Bell MT" panose="02020503060305020303" pitchFamily="18" charset="0"/>
              </a:rPr>
              <a:t>Streamlit</a:t>
            </a:r>
            <a:r>
              <a:rPr lang="en-IN" sz="1800" dirty="0">
                <a:latin typeface="Bell MT" panose="02020503060305020303" pitchFamily="18" charset="0"/>
              </a:rPr>
              <a:t> 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Bell MT" panose="02020503060305020303" pitchFamily="18" charset="0"/>
              </a:rPr>
              <a:t>Develop an end-to-end </a:t>
            </a:r>
            <a:r>
              <a:rPr lang="en-IN" sz="1800" b="1" dirty="0">
                <a:latin typeface="Bell MT" panose="02020503060305020303" pitchFamily="18" charset="0"/>
              </a:rPr>
              <a:t>AI-powered agricultural tool</a:t>
            </a:r>
            <a:r>
              <a:rPr lang="en-IN" sz="1800" dirty="0">
                <a:latin typeface="Bell MT" panose="02020503060305020303" pitchFamily="18" charset="0"/>
              </a:rPr>
              <a:t> that is accessible, scalable, and beneficial for farmers 🌍.</a:t>
            </a:r>
            <a:endParaRPr lang="en-US" sz="1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B44F1-383F-36FE-6BA5-93B5EBA63DB4}"/>
              </a:ext>
            </a:extLst>
          </p:cNvPr>
          <p:cNvSpPr txBox="1"/>
          <p:nvPr/>
        </p:nvSpPr>
        <p:spPr>
          <a:xfrm>
            <a:off x="541176" y="1595534"/>
            <a:ext cx="8882742" cy="4209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1800" dirty="0">
                <a:solidFill>
                  <a:srgbClr val="002060"/>
                </a:solidFill>
                <a:latin typeface="Bell MT" panose="02020503060305020303" pitchFamily="18" charset="0"/>
              </a:rPr>
              <a:t>🛠 </a:t>
            </a:r>
            <a:r>
              <a:rPr lang="en-IN" sz="1800" b="1" dirty="0">
                <a:solidFill>
                  <a:srgbClr val="002060"/>
                </a:solidFill>
                <a:latin typeface="Bell MT" panose="02020503060305020303" pitchFamily="18" charset="0"/>
              </a:rPr>
              <a:t>Tech Stack &amp; Libraries:</a:t>
            </a:r>
            <a:endParaRPr lang="en-IN" sz="1800" dirty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Bell MT" panose="02020503060305020303" pitchFamily="18" charset="0"/>
              </a:rPr>
              <a:t>Programming Language:</a:t>
            </a:r>
            <a:r>
              <a:rPr lang="en-IN" sz="1800" dirty="0">
                <a:latin typeface="Bell MT" panose="02020503060305020303" pitchFamily="18" charset="0"/>
              </a:rPr>
              <a:t> Python 🐍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Bell MT" panose="02020503060305020303" pitchFamily="18" charset="0"/>
              </a:rPr>
              <a:t>Deep Learning Framework:</a:t>
            </a:r>
            <a:r>
              <a:rPr lang="en-IN" sz="1800" dirty="0">
                <a:latin typeface="Bell MT" panose="02020503060305020303" pitchFamily="18" charset="0"/>
              </a:rPr>
              <a:t> TensorFlow &amp; </a:t>
            </a:r>
            <a:r>
              <a:rPr lang="en-IN" sz="1800" dirty="0" err="1">
                <a:latin typeface="Bell MT" panose="02020503060305020303" pitchFamily="18" charset="0"/>
              </a:rPr>
              <a:t>Keras</a:t>
            </a:r>
            <a:r>
              <a:rPr lang="en-IN" sz="1800" dirty="0">
                <a:latin typeface="Bell MT" panose="02020503060305020303" pitchFamily="18" charset="0"/>
              </a:rPr>
              <a:t> 🤖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Bell MT" panose="02020503060305020303" pitchFamily="18" charset="0"/>
              </a:rPr>
              <a:t>Image Processing:</a:t>
            </a:r>
            <a:r>
              <a:rPr lang="en-IN" sz="1800" dirty="0">
                <a:latin typeface="Bell MT" panose="02020503060305020303" pitchFamily="18" charset="0"/>
              </a:rPr>
              <a:t> OpenCV &amp; PIL 🖼️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Bell MT" panose="02020503060305020303" pitchFamily="18" charset="0"/>
              </a:rPr>
              <a:t>Data Handling:</a:t>
            </a:r>
            <a:r>
              <a:rPr lang="en-IN" sz="1800" dirty="0">
                <a:latin typeface="Bell MT" panose="02020503060305020303" pitchFamily="18" charset="0"/>
              </a:rPr>
              <a:t> Pandas &amp; NumPy 📊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Bell MT" panose="02020503060305020303" pitchFamily="18" charset="0"/>
              </a:rPr>
              <a:t>Visualization:</a:t>
            </a:r>
            <a:r>
              <a:rPr lang="en-IN" sz="1800" dirty="0">
                <a:latin typeface="Bell MT" panose="02020503060305020303" pitchFamily="18" charset="0"/>
              </a:rPr>
              <a:t> Matplotlib, Seaborn &amp; Grad-CAM Heatmaps 🔥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Bell MT" panose="02020503060305020303" pitchFamily="18" charset="0"/>
              </a:rPr>
              <a:t>Web Application Framework:</a:t>
            </a:r>
            <a:r>
              <a:rPr lang="en-IN" sz="1800" dirty="0">
                <a:latin typeface="Bell MT" panose="02020503060305020303" pitchFamily="18" charset="0"/>
              </a:rPr>
              <a:t> </a:t>
            </a:r>
            <a:r>
              <a:rPr lang="en-IN" sz="1800" dirty="0" err="1">
                <a:latin typeface="Bell MT" panose="02020503060305020303" pitchFamily="18" charset="0"/>
              </a:rPr>
              <a:t>Streamlit</a:t>
            </a:r>
            <a:r>
              <a:rPr lang="en-IN" sz="1800" dirty="0">
                <a:latin typeface="Bell MT" panose="02020503060305020303" pitchFamily="18" charset="0"/>
              </a:rPr>
              <a:t> 🌐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Bell MT" panose="02020503060305020303" pitchFamily="18" charset="0"/>
              </a:rPr>
              <a:t>Dataset Source:</a:t>
            </a:r>
            <a:r>
              <a:rPr lang="en-IN" sz="1800" dirty="0">
                <a:latin typeface="Bell MT" panose="02020503060305020303" pitchFamily="18" charset="0"/>
              </a:rPr>
              <a:t> </a:t>
            </a:r>
            <a:r>
              <a:rPr lang="en-IN" sz="1800" dirty="0" err="1">
                <a:latin typeface="Bell MT" panose="02020503060305020303" pitchFamily="18" charset="0"/>
              </a:rPr>
              <a:t>KaggleHub</a:t>
            </a:r>
            <a:r>
              <a:rPr lang="en-IN" sz="1800" dirty="0">
                <a:latin typeface="Bell MT" panose="02020503060305020303" pitchFamily="18" charset="0"/>
              </a:rPr>
              <a:t> 📥</a:t>
            </a:r>
          </a:p>
          <a:p>
            <a:pPr>
              <a:lnSpc>
                <a:spcPct val="150000"/>
              </a:lnSpc>
              <a:buNone/>
            </a:pPr>
            <a:r>
              <a:rPr lang="en-IN" sz="1800" dirty="0">
                <a:solidFill>
                  <a:srgbClr val="002060"/>
                </a:solidFill>
                <a:latin typeface="Bell MT" panose="02020503060305020303" pitchFamily="18" charset="0"/>
              </a:rPr>
              <a:t>💡 </a:t>
            </a:r>
            <a:r>
              <a:rPr lang="en-IN" sz="1800" b="1" dirty="0">
                <a:solidFill>
                  <a:srgbClr val="002060"/>
                </a:solidFill>
                <a:latin typeface="Bell MT" panose="02020503060305020303" pitchFamily="18" charset="0"/>
              </a:rPr>
              <a:t>Additional Tools Used:</a:t>
            </a:r>
            <a:endParaRPr lang="en-IN" sz="1800" dirty="0">
              <a:solidFill>
                <a:srgbClr val="002060"/>
              </a:solidFill>
              <a:latin typeface="Bell MT" panose="02020503060305020303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latin typeface="Bell MT" panose="02020503060305020303" pitchFamily="18" charset="0"/>
              </a:rPr>
              <a:t>Google </a:t>
            </a:r>
            <a:r>
              <a:rPr lang="en-IN" sz="1800" b="1" dirty="0" err="1">
                <a:latin typeface="Bell MT" panose="02020503060305020303" pitchFamily="18" charset="0"/>
              </a:rPr>
              <a:t>Colab</a:t>
            </a:r>
            <a:r>
              <a:rPr lang="en-IN" sz="1800" dirty="0">
                <a:latin typeface="Bell MT" panose="02020503060305020303" pitchFamily="18" charset="0"/>
              </a:rPr>
              <a:t> (for Model Training)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748468-D966-32C5-D4DD-A1E1CCFBD6AE}"/>
              </a:ext>
            </a:extLst>
          </p:cNvPr>
          <p:cNvSpPr txBox="1"/>
          <p:nvPr/>
        </p:nvSpPr>
        <p:spPr>
          <a:xfrm>
            <a:off x="429208" y="1414766"/>
            <a:ext cx="11038114" cy="4830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1800" b="1" dirty="0">
                <a:latin typeface="Bell MT" panose="02020503060305020303" pitchFamily="18" charset="0"/>
              </a:rPr>
              <a:t>Data Collection</a:t>
            </a:r>
            <a:r>
              <a:rPr lang="en-IN" sz="1800" dirty="0">
                <a:latin typeface="Bell MT" panose="02020503060305020303" pitchFamily="18" charset="0"/>
              </a:rPr>
              <a:t> – Kaggle dataset with multiple plant diseases 🍃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1800" b="1" dirty="0">
                <a:latin typeface="Bell MT" panose="02020503060305020303" pitchFamily="18" charset="0"/>
              </a:rPr>
              <a:t>Data Preprocessing</a:t>
            </a:r>
            <a:r>
              <a:rPr lang="en-IN" sz="1800" dirty="0">
                <a:latin typeface="Bell MT" panose="02020503060305020303" pitchFamily="18" charset="0"/>
              </a:rPr>
              <a:t> – Rescaling, augmentation, normalization 🖼️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1800" b="1" dirty="0">
                <a:latin typeface="Bell MT" panose="02020503060305020303" pitchFamily="18" charset="0"/>
              </a:rPr>
              <a:t>Model Selection</a:t>
            </a:r>
            <a:r>
              <a:rPr lang="en-IN" sz="1800" dirty="0">
                <a:latin typeface="Bell MT" panose="02020503060305020303" pitchFamily="18" charset="0"/>
              </a:rPr>
              <a:t> – EfficientNetB0 for superior feature extraction 🔍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1800" b="1" dirty="0">
                <a:latin typeface="Bell MT" panose="02020503060305020303" pitchFamily="18" charset="0"/>
              </a:rPr>
              <a:t>Training &amp; Fine-Tuning</a:t>
            </a:r>
            <a:r>
              <a:rPr lang="en-IN" sz="1800" dirty="0">
                <a:latin typeface="Bell MT" panose="02020503060305020303" pitchFamily="18" charset="0"/>
              </a:rPr>
              <a:t> – Dropout layers, learning rate optimization ⚙️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1800" b="1" dirty="0">
                <a:latin typeface="Bell MT" panose="02020503060305020303" pitchFamily="18" charset="0"/>
              </a:rPr>
              <a:t>Model Evaluation</a:t>
            </a:r>
            <a:r>
              <a:rPr lang="en-IN" sz="1800" dirty="0">
                <a:latin typeface="Bell MT" panose="02020503060305020303" pitchFamily="18" charset="0"/>
              </a:rPr>
              <a:t> – Accuracy, loss curves, Precision-Recall 📊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1800" b="1" dirty="0">
                <a:latin typeface="Bell MT" panose="02020503060305020303" pitchFamily="18" charset="0"/>
              </a:rPr>
              <a:t>Model Explainability</a:t>
            </a:r>
            <a:r>
              <a:rPr lang="en-IN" sz="1800" dirty="0">
                <a:latin typeface="Bell MT" panose="02020503060305020303" pitchFamily="18" charset="0"/>
              </a:rPr>
              <a:t> – Grad-CAM for heatmap visualization 🔥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IN" sz="1800" b="1" dirty="0">
                <a:latin typeface="Bell MT" panose="02020503060305020303" pitchFamily="18" charset="0"/>
              </a:rPr>
              <a:t>Deployment</a:t>
            </a:r>
            <a:r>
              <a:rPr lang="en-IN" sz="1800" dirty="0">
                <a:latin typeface="Bell MT" panose="02020503060305020303" pitchFamily="18" charset="0"/>
              </a:rPr>
              <a:t> – </a:t>
            </a:r>
            <a:r>
              <a:rPr lang="en-IN" sz="1800" dirty="0" err="1">
                <a:latin typeface="Bell MT" panose="02020503060305020303" pitchFamily="18" charset="0"/>
              </a:rPr>
              <a:t>Streamlit</a:t>
            </a:r>
            <a:r>
              <a:rPr lang="en-IN" sz="1800" dirty="0">
                <a:latin typeface="Bell MT" panose="02020503060305020303" pitchFamily="18" charset="0"/>
              </a:rPr>
              <a:t> Web App for user-friendly predictions 🌍</a:t>
            </a:r>
            <a:endParaRPr lang="en-US" sz="18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A393EA-0966-A2C9-F36C-421DC0182E6F}"/>
              </a:ext>
            </a:extLst>
          </p:cNvPr>
          <p:cNvSpPr txBox="1"/>
          <p:nvPr/>
        </p:nvSpPr>
        <p:spPr>
          <a:xfrm>
            <a:off x="905069" y="1735494"/>
            <a:ext cx="10105053" cy="4257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1800" dirty="0">
                <a:latin typeface="Bell MT" panose="02020503060305020303" pitchFamily="18" charset="0"/>
              </a:rPr>
              <a:t>📌 </a:t>
            </a:r>
            <a:r>
              <a:rPr lang="en-US" sz="1800" b="1" dirty="0">
                <a:latin typeface="Bell MT" panose="02020503060305020303" pitchFamily="18" charset="0"/>
              </a:rPr>
              <a:t>Challenge:</a:t>
            </a:r>
            <a:endParaRPr lang="en-US" sz="1800" dirty="0">
              <a:latin typeface="Bell MT" panose="02020503060305020303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Farmers struggle with identifying plant diseases early, leading to </a:t>
            </a:r>
            <a:r>
              <a:rPr lang="en-US" sz="1800" b="1" dirty="0">
                <a:latin typeface="Bell MT" panose="02020503060305020303" pitchFamily="18" charset="0"/>
              </a:rPr>
              <a:t>crop losses and reduced yield</a:t>
            </a:r>
            <a:r>
              <a:rPr lang="en-US" sz="1800" dirty="0">
                <a:latin typeface="Bell MT" panose="02020503060305020303" pitchFamily="18" charset="0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Traditional disease detection methods are </a:t>
            </a:r>
            <a:r>
              <a:rPr lang="en-US" sz="1800" b="1" dirty="0">
                <a:latin typeface="Bell MT" panose="02020503060305020303" pitchFamily="18" charset="0"/>
              </a:rPr>
              <a:t>time-consuming and inaccurate</a:t>
            </a:r>
            <a:r>
              <a:rPr lang="en-US" sz="1800" dirty="0">
                <a:latin typeface="Bell MT" panose="02020503060305020303" pitchFamily="18" charset="0"/>
              </a:rPr>
              <a:t>.</a:t>
            </a:r>
          </a:p>
          <a:p>
            <a:pPr>
              <a:lnSpc>
                <a:spcPct val="200000"/>
              </a:lnSpc>
              <a:buNone/>
            </a:pPr>
            <a:r>
              <a:rPr lang="en-US" sz="1800" dirty="0">
                <a:latin typeface="Bell MT" panose="02020503060305020303" pitchFamily="18" charset="0"/>
              </a:rPr>
              <a:t>🔍 </a:t>
            </a:r>
            <a:r>
              <a:rPr lang="en-US" sz="1800" b="1" dirty="0">
                <a:latin typeface="Bell MT" panose="02020503060305020303" pitchFamily="18" charset="0"/>
              </a:rPr>
              <a:t>Why It Matters?</a:t>
            </a:r>
            <a:endParaRPr lang="en-US" sz="1800" dirty="0">
              <a:latin typeface="Bell MT" panose="02020503060305020303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Early disease detection helps in </a:t>
            </a:r>
            <a:r>
              <a:rPr lang="en-US" sz="1800" b="1" dirty="0">
                <a:latin typeface="Bell MT" panose="02020503060305020303" pitchFamily="18" charset="0"/>
              </a:rPr>
              <a:t>timely intervention</a:t>
            </a:r>
            <a:r>
              <a:rPr lang="en-US" sz="1800" dirty="0">
                <a:latin typeface="Bell MT" panose="02020503060305020303" pitchFamily="18" charset="0"/>
              </a:rPr>
              <a:t>, </a:t>
            </a:r>
            <a:r>
              <a:rPr lang="en-US" sz="1800" b="1" dirty="0">
                <a:latin typeface="Bell MT" panose="02020503060305020303" pitchFamily="18" charset="0"/>
              </a:rPr>
              <a:t>higher yield</a:t>
            </a:r>
            <a:r>
              <a:rPr lang="en-US" sz="1800" dirty="0">
                <a:latin typeface="Bell MT" panose="02020503060305020303" pitchFamily="18" charset="0"/>
              </a:rPr>
              <a:t>, and </a:t>
            </a:r>
            <a:r>
              <a:rPr lang="en-US" sz="1800" b="1" dirty="0">
                <a:latin typeface="Bell MT" panose="02020503060305020303" pitchFamily="18" charset="0"/>
              </a:rPr>
              <a:t>sustainable agriculture</a:t>
            </a:r>
            <a:r>
              <a:rPr lang="en-US" sz="1800" dirty="0">
                <a:latin typeface="Bell MT" panose="02020503060305020303" pitchFamily="18" charset="0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A cost-effective, AI-powered solution can help farmers identify diseases early and prevent large-scale losses.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CD234D-D61A-F20D-E60F-08649D4CC60A}"/>
              </a:ext>
            </a:extLst>
          </p:cNvPr>
          <p:cNvSpPr txBox="1"/>
          <p:nvPr/>
        </p:nvSpPr>
        <p:spPr>
          <a:xfrm>
            <a:off x="1017037" y="1649252"/>
            <a:ext cx="9461240" cy="3794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A </a:t>
            </a:r>
            <a:r>
              <a:rPr lang="en-US" sz="1800" b="1" dirty="0">
                <a:latin typeface="Bell MT" panose="02020503060305020303" pitchFamily="18" charset="0"/>
              </a:rPr>
              <a:t>Deep Learning-based Plant Disease Detection System</a:t>
            </a:r>
            <a:r>
              <a:rPr lang="en-US" sz="1800" dirty="0">
                <a:latin typeface="Bell MT" panose="02020503060305020303" pitchFamily="18" charset="0"/>
              </a:rPr>
              <a:t> to classify plant leaf images into </a:t>
            </a:r>
            <a:r>
              <a:rPr lang="en-US" sz="1800" b="1" dirty="0">
                <a:latin typeface="Bell MT" panose="02020503060305020303" pitchFamily="18" charset="0"/>
              </a:rPr>
              <a:t>38 disease categories</a:t>
            </a:r>
            <a:r>
              <a:rPr lang="en-US" sz="1800" dirty="0">
                <a:latin typeface="Bell MT" panose="02020503060305020303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Bell MT" panose="02020503060305020303" pitchFamily="18" charset="0"/>
              </a:rPr>
              <a:t>Trained on Kaggle’s New Plant Diseases Dataset</a:t>
            </a:r>
            <a:r>
              <a:rPr lang="en-US" sz="1800" dirty="0">
                <a:latin typeface="Bell MT" panose="02020503060305020303" pitchFamily="18" charset="0"/>
              </a:rPr>
              <a:t>, ensuring high accuracy.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Uses </a:t>
            </a:r>
            <a:r>
              <a:rPr lang="en-US" sz="1800" b="1" dirty="0">
                <a:latin typeface="Bell MT" panose="02020503060305020303" pitchFamily="18" charset="0"/>
              </a:rPr>
              <a:t>EfficientNetB0</a:t>
            </a:r>
            <a:r>
              <a:rPr lang="en-US" sz="1800" dirty="0">
                <a:latin typeface="Bell MT" panose="02020503060305020303" pitchFamily="18" charset="0"/>
              </a:rPr>
              <a:t>, a </a:t>
            </a:r>
            <a:r>
              <a:rPr lang="en-US" sz="1800" b="1" dirty="0">
                <a:latin typeface="Bell MT" panose="02020503060305020303" pitchFamily="18" charset="0"/>
              </a:rPr>
              <a:t>state-of-the-art CNN model</a:t>
            </a:r>
            <a:r>
              <a:rPr lang="en-US" sz="1800" dirty="0">
                <a:latin typeface="Bell MT" panose="02020503060305020303" pitchFamily="18" charset="0"/>
              </a:rPr>
              <a:t> known for high performance.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Deployed as a </a:t>
            </a:r>
            <a:r>
              <a:rPr lang="en-US" sz="1800" b="1" dirty="0" err="1">
                <a:latin typeface="Bell MT" panose="02020503060305020303" pitchFamily="18" charset="0"/>
              </a:rPr>
              <a:t>Streamlit</a:t>
            </a:r>
            <a:r>
              <a:rPr lang="en-US" sz="1800" b="1" dirty="0">
                <a:latin typeface="Bell MT" panose="02020503060305020303" pitchFamily="18" charset="0"/>
              </a:rPr>
              <a:t> Web App</a:t>
            </a:r>
            <a:r>
              <a:rPr lang="en-US" sz="1800" dirty="0">
                <a:latin typeface="Bell MT" panose="02020503060305020303" pitchFamily="18" charset="0"/>
              </a:rPr>
              <a:t>, making it accessible </a:t>
            </a:r>
            <a:r>
              <a:rPr lang="en-US" sz="1800" b="1" dirty="0">
                <a:latin typeface="Bell MT" panose="02020503060305020303" pitchFamily="18" charset="0"/>
              </a:rPr>
              <a:t>on any device</a:t>
            </a:r>
            <a:r>
              <a:rPr lang="en-US" sz="1800" dirty="0">
                <a:latin typeface="Bell MT" panose="02020503060305020303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Includes </a:t>
            </a:r>
            <a:r>
              <a:rPr lang="en-US" sz="1800" b="1" dirty="0">
                <a:latin typeface="Bell MT" panose="02020503060305020303" pitchFamily="18" charset="0"/>
              </a:rPr>
              <a:t>Grad-CAM heatmaps</a:t>
            </a:r>
            <a:r>
              <a:rPr lang="en-US" sz="1800" dirty="0">
                <a:latin typeface="Bell MT" panose="02020503060305020303" pitchFamily="18" charset="0"/>
              </a:rPr>
              <a:t> for transparency, showing </a:t>
            </a:r>
            <a:r>
              <a:rPr lang="en-US" sz="1800" b="1" dirty="0">
                <a:latin typeface="Bell MT" panose="02020503060305020303" pitchFamily="18" charset="0"/>
              </a:rPr>
              <a:t>why</a:t>
            </a:r>
            <a:r>
              <a:rPr lang="en-US" sz="1800" dirty="0">
                <a:latin typeface="Bell MT" panose="02020503060305020303" pitchFamily="18" charset="0"/>
              </a:rPr>
              <a:t> the model made a specific prediction.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Bell MT" panose="02020503060305020303" pitchFamily="18" charset="0"/>
              </a:rPr>
              <a:t>Provides </a:t>
            </a:r>
            <a:r>
              <a:rPr lang="en-US" sz="1800" b="1" dirty="0">
                <a:latin typeface="Bell MT" panose="02020503060305020303" pitchFamily="18" charset="0"/>
              </a:rPr>
              <a:t>disease diagnosis along with confidence scores</a:t>
            </a:r>
            <a:r>
              <a:rPr lang="en-US" sz="1800" dirty="0">
                <a:latin typeface="Bell MT" panose="02020503060305020303" pitchFamily="18" charset="0"/>
              </a:rPr>
              <a:t> to help farmers make informed decisions.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66566-B5A7-5321-849E-5AD359179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96B150-4E8B-CA11-3421-1EA9D306DE29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58FFA-6118-A52E-C2D6-78E1FC3CC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725" y="1722210"/>
            <a:ext cx="8722951" cy="463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74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85A7D-7885-8A34-CC43-8280AA72F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44" y="1597115"/>
            <a:ext cx="9220312" cy="49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EF061-9249-FB39-1325-5AAF0A6DD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3DD3D-197F-E16F-D43F-9C435F841C5A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AAB9A-ECFE-3D57-C15D-8F64FE745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250" y="1549392"/>
            <a:ext cx="9245366" cy="49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0439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29</TotalTime>
  <Words>519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Bell MT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Vinnakota Nitish Raj</cp:lastModifiedBy>
  <cp:revision>4</cp:revision>
  <dcterms:created xsi:type="dcterms:W3CDTF">2024-12-31T09:40:01Z</dcterms:created>
  <dcterms:modified xsi:type="dcterms:W3CDTF">2025-03-14T16:59:43Z</dcterms:modified>
</cp:coreProperties>
</file>