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9"/>
  </p:notesMasterIdLst>
  <p:sldIdLst>
    <p:sldId id="259" r:id="rId2"/>
    <p:sldId id="257" r:id="rId3"/>
    <p:sldId id="260" r:id="rId4"/>
    <p:sldId id="261" r:id="rId5"/>
    <p:sldId id="262" r:id="rId6"/>
    <p:sldId id="263" r:id="rId7"/>
    <p:sldId id="264" r:id="rId8"/>
    <p:sldId id="265" r:id="rId9"/>
    <p:sldId id="271" r:id="rId10"/>
    <p:sldId id="272" r:id="rId11"/>
    <p:sldId id="266" r:id="rId12"/>
    <p:sldId id="273" r:id="rId13"/>
    <p:sldId id="274"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7E75FB-A55B-4D6F-8C73-025DFFF9F13A}" type="doc">
      <dgm:prSet loTypeId="urn:microsoft.com/office/officeart/2005/8/layout/process4" loCatId="process" qsTypeId="urn:microsoft.com/office/officeart/2005/8/quickstyle/simple3" qsCatId="simple" csTypeId="urn:microsoft.com/office/officeart/2005/8/colors/colorful1" csCatId="colorful" phldr="1"/>
      <dgm:spPr/>
      <dgm:t>
        <a:bodyPr/>
        <a:lstStyle/>
        <a:p>
          <a:endParaRPr lang="en-US"/>
        </a:p>
      </dgm:t>
    </dgm:pt>
    <dgm:pt modelId="{95151E36-62BB-4D9F-998C-401C796AB165}">
      <dgm:prSet custT="1"/>
      <dgm:spPr/>
      <dgm:t>
        <a:bodyPr/>
        <a:lstStyle/>
        <a:p>
          <a:r>
            <a:rPr lang="en-US" sz="2400" dirty="0">
              <a:latin typeface="Avenir Next LT Pro (Body)"/>
            </a:rPr>
            <a:t>Introduction</a:t>
          </a:r>
        </a:p>
      </dgm:t>
    </dgm:pt>
    <dgm:pt modelId="{61D689AE-CECE-4E9B-90AB-863F647ADC5F}" type="parTrans" cxnId="{3196E81F-4DDA-4505-9DEC-D5A344712E65}">
      <dgm:prSet/>
      <dgm:spPr/>
      <dgm:t>
        <a:bodyPr/>
        <a:lstStyle/>
        <a:p>
          <a:endParaRPr lang="en-US"/>
        </a:p>
      </dgm:t>
    </dgm:pt>
    <dgm:pt modelId="{3204987D-6BE8-4D8B-B1D2-C6C7BCD26FEB}" type="sibTrans" cxnId="{3196E81F-4DDA-4505-9DEC-D5A344712E65}">
      <dgm:prSet/>
      <dgm:spPr/>
      <dgm:t>
        <a:bodyPr/>
        <a:lstStyle/>
        <a:p>
          <a:endParaRPr lang="en-US"/>
        </a:p>
      </dgm:t>
    </dgm:pt>
    <dgm:pt modelId="{3C061378-821C-4B6C-8918-8DF1D23F1AB4}">
      <dgm:prSet custT="1"/>
      <dgm:spPr/>
      <dgm:t>
        <a:bodyPr/>
        <a:lstStyle/>
        <a:p>
          <a:r>
            <a:rPr lang="en-US" sz="2400" dirty="0">
              <a:latin typeface="Century Schoolbook" panose="02040604050505020304" pitchFamily="18" charset="0"/>
            </a:rPr>
            <a:t>Related Work</a:t>
          </a:r>
        </a:p>
      </dgm:t>
    </dgm:pt>
    <dgm:pt modelId="{413DC4E9-7B40-4FA1-8E7E-C24CC86F5D20}" type="parTrans" cxnId="{EB8D68BE-48C7-4472-B4C8-0D191C3ADFF0}">
      <dgm:prSet/>
      <dgm:spPr/>
      <dgm:t>
        <a:bodyPr/>
        <a:lstStyle/>
        <a:p>
          <a:endParaRPr lang="en-US"/>
        </a:p>
      </dgm:t>
    </dgm:pt>
    <dgm:pt modelId="{43C12817-9ED0-4AA1-94B7-1871EA3AB2FD}" type="sibTrans" cxnId="{EB8D68BE-48C7-4472-B4C8-0D191C3ADFF0}">
      <dgm:prSet/>
      <dgm:spPr/>
      <dgm:t>
        <a:bodyPr/>
        <a:lstStyle/>
        <a:p>
          <a:endParaRPr lang="en-US"/>
        </a:p>
      </dgm:t>
    </dgm:pt>
    <dgm:pt modelId="{40A5EC82-0872-4B5F-A307-F5B6CD40505F}">
      <dgm:prSet custT="1"/>
      <dgm:spPr/>
      <dgm:t>
        <a:bodyPr/>
        <a:lstStyle/>
        <a:p>
          <a:r>
            <a:rPr lang="en-US" sz="2200" dirty="0">
              <a:latin typeface="Century Schoolbook" panose="02040604050505020304" pitchFamily="18" charset="0"/>
            </a:rPr>
            <a:t>Proposed</a:t>
          </a:r>
          <a:r>
            <a:rPr lang="en-US" sz="2200" baseline="0" dirty="0">
              <a:latin typeface="Century Schoolbook" panose="02040604050505020304" pitchFamily="18" charset="0"/>
            </a:rPr>
            <a:t> Method</a:t>
          </a:r>
          <a:endParaRPr lang="en-US" sz="2200" dirty="0">
            <a:latin typeface="Century Schoolbook" panose="02040604050505020304" pitchFamily="18" charset="0"/>
          </a:endParaRPr>
        </a:p>
      </dgm:t>
    </dgm:pt>
    <dgm:pt modelId="{298C6CFE-544D-43D2-8A79-8F413D18F508}" type="parTrans" cxnId="{B03ED3C1-C8C5-49CC-B28C-5021A0E098C2}">
      <dgm:prSet/>
      <dgm:spPr/>
      <dgm:t>
        <a:bodyPr/>
        <a:lstStyle/>
        <a:p>
          <a:endParaRPr lang="en-US"/>
        </a:p>
      </dgm:t>
    </dgm:pt>
    <dgm:pt modelId="{FAD1FB9C-7C4E-4DE6-B542-18F5EA4FBF0B}" type="sibTrans" cxnId="{B03ED3C1-C8C5-49CC-B28C-5021A0E098C2}">
      <dgm:prSet/>
      <dgm:spPr/>
      <dgm:t>
        <a:bodyPr/>
        <a:lstStyle/>
        <a:p>
          <a:endParaRPr lang="en-US"/>
        </a:p>
      </dgm:t>
    </dgm:pt>
    <dgm:pt modelId="{6F1415B9-1586-4A4D-9F1D-D2F05F14D65D}">
      <dgm:prSet custT="1"/>
      <dgm:spPr/>
      <dgm:t>
        <a:bodyPr/>
        <a:lstStyle/>
        <a:p>
          <a:r>
            <a:rPr lang="en-US" sz="2400" dirty="0">
              <a:latin typeface="Century Schoolbook" panose="02040604050505020304" pitchFamily="18" charset="0"/>
            </a:rPr>
            <a:t>Experiments &amp; Results</a:t>
          </a:r>
        </a:p>
      </dgm:t>
    </dgm:pt>
    <dgm:pt modelId="{E78DC1D4-2786-4566-99CF-C3C3310CB6CC}" type="parTrans" cxnId="{E42870B0-189D-4FB1-B348-8E41F892A8B3}">
      <dgm:prSet/>
      <dgm:spPr/>
      <dgm:t>
        <a:bodyPr/>
        <a:lstStyle/>
        <a:p>
          <a:endParaRPr lang="en-US"/>
        </a:p>
      </dgm:t>
    </dgm:pt>
    <dgm:pt modelId="{510FD390-D3E5-4DEC-B087-FD9CEFE7B91A}" type="sibTrans" cxnId="{E42870B0-189D-4FB1-B348-8E41F892A8B3}">
      <dgm:prSet/>
      <dgm:spPr/>
      <dgm:t>
        <a:bodyPr/>
        <a:lstStyle/>
        <a:p>
          <a:endParaRPr lang="en-US"/>
        </a:p>
      </dgm:t>
    </dgm:pt>
    <dgm:pt modelId="{068DA269-8DB9-4FEE-9756-60A57A52B9B6}">
      <dgm:prSet custT="1"/>
      <dgm:spPr/>
      <dgm:t>
        <a:bodyPr/>
        <a:lstStyle/>
        <a:p>
          <a:r>
            <a:rPr lang="en-US" sz="2400" dirty="0">
              <a:latin typeface="Century Schoolbook" panose="02040604050505020304" pitchFamily="18" charset="0"/>
            </a:rPr>
            <a:t>Conclusion</a:t>
          </a:r>
        </a:p>
      </dgm:t>
    </dgm:pt>
    <dgm:pt modelId="{7F660F20-AE07-4BF4-828F-9ABA9D424FDE}" type="parTrans" cxnId="{5BC40F68-908A-4838-99E1-C8F889D2CD2B}">
      <dgm:prSet/>
      <dgm:spPr/>
      <dgm:t>
        <a:bodyPr/>
        <a:lstStyle/>
        <a:p>
          <a:endParaRPr lang="en-US"/>
        </a:p>
      </dgm:t>
    </dgm:pt>
    <dgm:pt modelId="{7D79A8E2-43A4-443C-9445-62742C659070}" type="sibTrans" cxnId="{5BC40F68-908A-4838-99E1-C8F889D2CD2B}">
      <dgm:prSet/>
      <dgm:spPr/>
      <dgm:t>
        <a:bodyPr/>
        <a:lstStyle/>
        <a:p>
          <a:endParaRPr lang="en-US"/>
        </a:p>
      </dgm:t>
    </dgm:pt>
    <dgm:pt modelId="{D369E9C8-FC77-4AD8-BF5F-92690C419FC3}">
      <dgm:prSet custT="1"/>
      <dgm:spPr/>
      <dgm:t>
        <a:bodyPr/>
        <a:lstStyle/>
        <a:p>
          <a:r>
            <a:rPr lang="en-US" sz="2400" dirty="0">
              <a:latin typeface="Century Schoolbook" panose="02040604050505020304" pitchFamily="18" charset="0"/>
            </a:rPr>
            <a:t>References</a:t>
          </a:r>
        </a:p>
      </dgm:t>
    </dgm:pt>
    <dgm:pt modelId="{E94FE7D0-BF72-4F39-83A2-053F89DBC1FE}" type="parTrans" cxnId="{854B9A42-C3BC-41C2-88B1-B72DA4D9DDBB}">
      <dgm:prSet/>
      <dgm:spPr/>
      <dgm:t>
        <a:bodyPr/>
        <a:lstStyle/>
        <a:p>
          <a:endParaRPr lang="en-US"/>
        </a:p>
      </dgm:t>
    </dgm:pt>
    <dgm:pt modelId="{00037552-C063-4D4A-9FE4-A81B1DDCBECE}" type="sibTrans" cxnId="{854B9A42-C3BC-41C2-88B1-B72DA4D9DDBB}">
      <dgm:prSet/>
      <dgm:spPr/>
      <dgm:t>
        <a:bodyPr/>
        <a:lstStyle/>
        <a:p>
          <a:endParaRPr lang="en-US"/>
        </a:p>
      </dgm:t>
    </dgm:pt>
    <dgm:pt modelId="{0A2C9D81-9CA5-48F7-AFCD-1AFB4AFFC392}" type="pres">
      <dgm:prSet presAssocID="{9E7E75FB-A55B-4D6F-8C73-025DFFF9F13A}" presName="Name0" presStyleCnt="0">
        <dgm:presLayoutVars>
          <dgm:dir/>
          <dgm:animLvl val="lvl"/>
          <dgm:resizeHandles val="exact"/>
        </dgm:presLayoutVars>
      </dgm:prSet>
      <dgm:spPr/>
    </dgm:pt>
    <dgm:pt modelId="{0D952EE7-38C5-403B-9E3C-A0440D5FF3F3}" type="pres">
      <dgm:prSet presAssocID="{D369E9C8-FC77-4AD8-BF5F-92690C419FC3}" presName="boxAndChildren" presStyleCnt="0"/>
      <dgm:spPr/>
    </dgm:pt>
    <dgm:pt modelId="{1FC9D9A7-69FB-4CC6-8F5E-648A028814BF}" type="pres">
      <dgm:prSet presAssocID="{D369E9C8-FC77-4AD8-BF5F-92690C419FC3}" presName="parentTextBox" presStyleLbl="node1" presStyleIdx="0" presStyleCnt="6"/>
      <dgm:spPr/>
    </dgm:pt>
    <dgm:pt modelId="{185BFAA4-EE49-4159-ACEB-F3BBE8358C69}" type="pres">
      <dgm:prSet presAssocID="{7D79A8E2-43A4-443C-9445-62742C659070}" presName="sp" presStyleCnt="0"/>
      <dgm:spPr/>
    </dgm:pt>
    <dgm:pt modelId="{A4930522-E4DB-4B40-9667-6E52C8135C8E}" type="pres">
      <dgm:prSet presAssocID="{068DA269-8DB9-4FEE-9756-60A57A52B9B6}" presName="arrowAndChildren" presStyleCnt="0"/>
      <dgm:spPr/>
    </dgm:pt>
    <dgm:pt modelId="{B4CAC819-36D7-41D5-AF35-63ADCCFA762E}" type="pres">
      <dgm:prSet presAssocID="{068DA269-8DB9-4FEE-9756-60A57A52B9B6}" presName="parentTextArrow" presStyleLbl="node1" presStyleIdx="1" presStyleCnt="6"/>
      <dgm:spPr/>
    </dgm:pt>
    <dgm:pt modelId="{AD54F25F-9D2B-46B6-BAFF-C2B3143020EA}" type="pres">
      <dgm:prSet presAssocID="{510FD390-D3E5-4DEC-B087-FD9CEFE7B91A}" presName="sp" presStyleCnt="0"/>
      <dgm:spPr/>
    </dgm:pt>
    <dgm:pt modelId="{2022D65E-4C4B-4DF7-9F0A-45651E770A67}" type="pres">
      <dgm:prSet presAssocID="{6F1415B9-1586-4A4D-9F1D-D2F05F14D65D}" presName="arrowAndChildren" presStyleCnt="0"/>
      <dgm:spPr/>
    </dgm:pt>
    <dgm:pt modelId="{C6C8DDBE-0930-44E4-9E8C-CA1FF473654E}" type="pres">
      <dgm:prSet presAssocID="{6F1415B9-1586-4A4D-9F1D-D2F05F14D65D}" presName="parentTextArrow" presStyleLbl="node1" presStyleIdx="2" presStyleCnt="6"/>
      <dgm:spPr/>
    </dgm:pt>
    <dgm:pt modelId="{33158C40-D7F2-4701-8B7D-955B714701F1}" type="pres">
      <dgm:prSet presAssocID="{FAD1FB9C-7C4E-4DE6-B542-18F5EA4FBF0B}" presName="sp" presStyleCnt="0"/>
      <dgm:spPr/>
    </dgm:pt>
    <dgm:pt modelId="{C4B6521A-91E5-4FAA-82B1-F5636108D978}" type="pres">
      <dgm:prSet presAssocID="{40A5EC82-0872-4B5F-A307-F5B6CD40505F}" presName="arrowAndChildren" presStyleCnt="0"/>
      <dgm:spPr/>
    </dgm:pt>
    <dgm:pt modelId="{FA3E2BB4-4754-4E56-93B1-9AE343820514}" type="pres">
      <dgm:prSet presAssocID="{40A5EC82-0872-4B5F-A307-F5B6CD40505F}" presName="parentTextArrow" presStyleLbl="node1" presStyleIdx="3" presStyleCnt="6"/>
      <dgm:spPr/>
    </dgm:pt>
    <dgm:pt modelId="{10B5E07C-FF34-4E61-849F-608C0DB29C36}" type="pres">
      <dgm:prSet presAssocID="{43C12817-9ED0-4AA1-94B7-1871EA3AB2FD}" presName="sp" presStyleCnt="0"/>
      <dgm:spPr/>
    </dgm:pt>
    <dgm:pt modelId="{0C7C5B98-7FE5-49DF-B02A-294307B28747}" type="pres">
      <dgm:prSet presAssocID="{3C061378-821C-4B6C-8918-8DF1D23F1AB4}" presName="arrowAndChildren" presStyleCnt="0"/>
      <dgm:spPr/>
    </dgm:pt>
    <dgm:pt modelId="{2A02D4C3-61C3-43B0-A34A-4E5A2CBB2B97}" type="pres">
      <dgm:prSet presAssocID="{3C061378-821C-4B6C-8918-8DF1D23F1AB4}" presName="parentTextArrow" presStyleLbl="node1" presStyleIdx="4" presStyleCnt="6"/>
      <dgm:spPr/>
    </dgm:pt>
    <dgm:pt modelId="{8167A16D-CC09-4201-AB06-FEB156C5768D}" type="pres">
      <dgm:prSet presAssocID="{3204987D-6BE8-4D8B-B1D2-C6C7BCD26FEB}" presName="sp" presStyleCnt="0"/>
      <dgm:spPr/>
    </dgm:pt>
    <dgm:pt modelId="{EB8B7DBD-5E4C-43FB-A4AA-1DE0A3286852}" type="pres">
      <dgm:prSet presAssocID="{95151E36-62BB-4D9F-998C-401C796AB165}" presName="arrowAndChildren" presStyleCnt="0"/>
      <dgm:spPr/>
    </dgm:pt>
    <dgm:pt modelId="{B49B4006-E823-4F46-8E69-00BA74E92E8B}" type="pres">
      <dgm:prSet presAssocID="{95151E36-62BB-4D9F-998C-401C796AB165}" presName="parentTextArrow" presStyleLbl="node1" presStyleIdx="5" presStyleCnt="6"/>
      <dgm:spPr/>
    </dgm:pt>
  </dgm:ptLst>
  <dgm:cxnLst>
    <dgm:cxn modelId="{3196E81F-4DDA-4505-9DEC-D5A344712E65}" srcId="{9E7E75FB-A55B-4D6F-8C73-025DFFF9F13A}" destId="{95151E36-62BB-4D9F-998C-401C796AB165}" srcOrd="0" destOrd="0" parTransId="{61D689AE-CECE-4E9B-90AB-863F647ADC5F}" sibTransId="{3204987D-6BE8-4D8B-B1D2-C6C7BCD26FEB}"/>
    <dgm:cxn modelId="{854B9A42-C3BC-41C2-88B1-B72DA4D9DDBB}" srcId="{9E7E75FB-A55B-4D6F-8C73-025DFFF9F13A}" destId="{D369E9C8-FC77-4AD8-BF5F-92690C419FC3}" srcOrd="5" destOrd="0" parTransId="{E94FE7D0-BF72-4F39-83A2-053F89DBC1FE}" sibTransId="{00037552-C063-4D4A-9FE4-A81B1DDCBECE}"/>
    <dgm:cxn modelId="{5BC40F68-908A-4838-99E1-C8F889D2CD2B}" srcId="{9E7E75FB-A55B-4D6F-8C73-025DFFF9F13A}" destId="{068DA269-8DB9-4FEE-9756-60A57A52B9B6}" srcOrd="4" destOrd="0" parTransId="{7F660F20-AE07-4BF4-828F-9ABA9D424FDE}" sibTransId="{7D79A8E2-43A4-443C-9445-62742C659070}"/>
    <dgm:cxn modelId="{03985253-8956-4277-9115-2A7CC1D57D1A}" type="presOf" srcId="{95151E36-62BB-4D9F-998C-401C796AB165}" destId="{B49B4006-E823-4F46-8E69-00BA74E92E8B}" srcOrd="0" destOrd="0" presId="urn:microsoft.com/office/officeart/2005/8/layout/process4"/>
    <dgm:cxn modelId="{C3F45A55-46E7-498F-8440-B7239F38696C}" type="presOf" srcId="{9E7E75FB-A55B-4D6F-8C73-025DFFF9F13A}" destId="{0A2C9D81-9CA5-48F7-AFCD-1AFB4AFFC392}" srcOrd="0" destOrd="0" presId="urn:microsoft.com/office/officeart/2005/8/layout/process4"/>
    <dgm:cxn modelId="{B617D19D-8A90-42F4-A3CE-C2A302BFC780}" type="presOf" srcId="{3C061378-821C-4B6C-8918-8DF1D23F1AB4}" destId="{2A02D4C3-61C3-43B0-A34A-4E5A2CBB2B97}" srcOrd="0" destOrd="0" presId="urn:microsoft.com/office/officeart/2005/8/layout/process4"/>
    <dgm:cxn modelId="{E42870B0-189D-4FB1-B348-8E41F892A8B3}" srcId="{9E7E75FB-A55B-4D6F-8C73-025DFFF9F13A}" destId="{6F1415B9-1586-4A4D-9F1D-D2F05F14D65D}" srcOrd="3" destOrd="0" parTransId="{E78DC1D4-2786-4566-99CF-C3C3310CB6CC}" sibTransId="{510FD390-D3E5-4DEC-B087-FD9CEFE7B91A}"/>
    <dgm:cxn modelId="{2C31CFB8-FCBB-413A-BF4C-E994380C1185}" type="presOf" srcId="{40A5EC82-0872-4B5F-A307-F5B6CD40505F}" destId="{FA3E2BB4-4754-4E56-93B1-9AE343820514}" srcOrd="0" destOrd="0" presId="urn:microsoft.com/office/officeart/2005/8/layout/process4"/>
    <dgm:cxn modelId="{EB8D68BE-48C7-4472-B4C8-0D191C3ADFF0}" srcId="{9E7E75FB-A55B-4D6F-8C73-025DFFF9F13A}" destId="{3C061378-821C-4B6C-8918-8DF1D23F1AB4}" srcOrd="1" destOrd="0" parTransId="{413DC4E9-7B40-4FA1-8E7E-C24CC86F5D20}" sibTransId="{43C12817-9ED0-4AA1-94B7-1871EA3AB2FD}"/>
    <dgm:cxn modelId="{688CB1BF-E0B8-4201-AECF-AF31539937CF}" type="presOf" srcId="{068DA269-8DB9-4FEE-9756-60A57A52B9B6}" destId="{B4CAC819-36D7-41D5-AF35-63ADCCFA762E}" srcOrd="0" destOrd="0" presId="urn:microsoft.com/office/officeart/2005/8/layout/process4"/>
    <dgm:cxn modelId="{B03ED3C1-C8C5-49CC-B28C-5021A0E098C2}" srcId="{9E7E75FB-A55B-4D6F-8C73-025DFFF9F13A}" destId="{40A5EC82-0872-4B5F-A307-F5B6CD40505F}" srcOrd="2" destOrd="0" parTransId="{298C6CFE-544D-43D2-8A79-8F413D18F508}" sibTransId="{FAD1FB9C-7C4E-4DE6-B542-18F5EA4FBF0B}"/>
    <dgm:cxn modelId="{AAD435D5-777E-4806-9A00-3233931D4937}" type="presOf" srcId="{6F1415B9-1586-4A4D-9F1D-D2F05F14D65D}" destId="{C6C8DDBE-0930-44E4-9E8C-CA1FF473654E}" srcOrd="0" destOrd="0" presId="urn:microsoft.com/office/officeart/2005/8/layout/process4"/>
    <dgm:cxn modelId="{223ED1E5-FA8D-4EEC-843D-CEE6AF5592F5}" type="presOf" srcId="{D369E9C8-FC77-4AD8-BF5F-92690C419FC3}" destId="{1FC9D9A7-69FB-4CC6-8F5E-648A028814BF}" srcOrd="0" destOrd="0" presId="urn:microsoft.com/office/officeart/2005/8/layout/process4"/>
    <dgm:cxn modelId="{93AA146E-8F1A-4281-A9E2-CDECD012BE3D}" type="presParOf" srcId="{0A2C9D81-9CA5-48F7-AFCD-1AFB4AFFC392}" destId="{0D952EE7-38C5-403B-9E3C-A0440D5FF3F3}" srcOrd="0" destOrd="0" presId="urn:microsoft.com/office/officeart/2005/8/layout/process4"/>
    <dgm:cxn modelId="{C584E289-8276-408F-8A1B-7EBF64AB3B17}" type="presParOf" srcId="{0D952EE7-38C5-403B-9E3C-A0440D5FF3F3}" destId="{1FC9D9A7-69FB-4CC6-8F5E-648A028814BF}" srcOrd="0" destOrd="0" presId="urn:microsoft.com/office/officeart/2005/8/layout/process4"/>
    <dgm:cxn modelId="{26A5356B-7927-4044-BEED-CECE538B525E}" type="presParOf" srcId="{0A2C9D81-9CA5-48F7-AFCD-1AFB4AFFC392}" destId="{185BFAA4-EE49-4159-ACEB-F3BBE8358C69}" srcOrd="1" destOrd="0" presId="urn:microsoft.com/office/officeart/2005/8/layout/process4"/>
    <dgm:cxn modelId="{9F9B9D92-199E-4AB4-9B0C-1BF9F5629388}" type="presParOf" srcId="{0A2C9D81-9CA5-48F7-AFCD-1AFB4AFFC392}" destId="{A4930522-E4DB-4B40-9667-6E52C8135C8E}" srcOrd="2" destOrd="0" presId="urn:microsoft.com/office/officeart/2005/8/layout/process4"/>
    <dgm:cxn modelId="{8EDE4CFD-F399-4919-AFAA-A097558FB613}" type="presParOf" srcId="{A4930522-E4DB-4B40-9667-6E52C8135C8E}" destId="{B4CAC819-36D7-41D5-AF35-63ADCCFA762E}" srcOrd="0" destOrd="0" presId="urn:microsoft.com/office/officeart/2005/8/layout/process4"/>
    <dgm:cxn modelId="{E297A33A-4B52-4ECF-B99B-079C1A0AF602}" type="presParOf" srcId="{0A2C9D81-9CA5-48F7-AFCD-1AFB4AFFC392}" destId="{AD54F25F-9D2B-46B6-BAFF-C2B3143020EA}" srcOrd="3" destOrd="0" presId="urn:microsoft.com/office/officeart/2005/8/layout/process4"/>
    <dgm:cxn modelId="{77A61ABC-8CFD-4BBF-AD4E-52D255E55536}" type="presParOf" srcId="{0A2C9D81-9CA5-48F7-AFCD-1AFB4AFFC392}" destId="{2022D65E-4C4B-4DF7-9F0A-45651E770A67}" srcOrd="4" destOrd="0" presId="urn:microsoft.com/office/officeart/2005/8/layout/process4"/>
    <dgm:cxn modelId="{86454487-809A-41D0-B6EE-80105FE8ED65}" type="presParOf" srcId="{2022D65E-4C4B-4DF7-9F0A-45651E770A67}" destId="{C6C8DDBE-0930-44E4-9E8C-CA1FF473654E}" srcOrd="0" destOrd="0" presId="urn:microsoft.com/office/officeart/2005/8/layout/process4"/>
    <dgm:cxn modelId="{76690650-B69F-47B6-9ED1-8EF75F599395}" type="presParOf" srcId="{0A2C9D81-9CA5-48F7-AFCD-1AFB4AFFC392}" destId="{33158C40-D7F2-4701-8B7D-955B714701F1}" srcOrd="5" destOrd="0" presId="urn:microsoft.com/office/officeart/2005/8/layout/process4"/>
    <dgm:cxn modelId="{799D0078-2203-4D5C-838A-7A76D122BFCB}" type="presParOf" srcId="{0A2C9D81-9CA5-48F7-AFCD-1AFB4AFFC392}" destId="{C4B6521A-91E5-4FAA-82B1-F5636108D978}" srcOrd="6" destOrd="0" presId="urn:microsoft.com/office/officeart/2005/8/layout/process4"/>
    <dgm:cxn modelId="{2E7161E1-0176-4143-8B00-2FFD48983144}" type="presParOf" srcId="{C4B6521A-91E5-4FAA-82B1-F5636108D978}" destId="{FA3E2BB4-4754-4E56-93B1-9AE343820514}" srcOrd="0" destOrd="0" presId="urn:microsoft.com/office/officeart/2005/8/layout/process4"/>
    <dgm:cxn modelId="{5F9472F8-82C9-45B5-B292-8DD14FDE6071}" type="presParOf" srcId="{0A2C9D81-9CA5-48F7-AFCD-1AFB4AFFC392}" destId="{10B5E07C-FF34-4E61-849F-608C0DB29C36}" srcOrd="7" destOrd="0" presId="urn:microsoft.com/office/officeart/2005/8/layout/process4"/>
    <dgm:cxn modelId="{8702D05D-9562-4588-8184-80DA084B4508}" type="presParOf" srcId="{0A2C9D81-9CA5-48F7-AFCD-1AFB4AFFC392}" destId="{0C7C5B98-7FE5-49DF-B02A-294307B28747}" srcOrd="8" destOrd="0" presId="urn:microsoft.com/office/officeart/2005/8/layout/process4"/>
    <dgm:cxn modelId="{414EC36D-5380-4F71-8F8C-7109FD37D1A9}" type="presParOf" srcId="{0C7C5B98-7FE5-49DF-B02A-294307B28747}" destId="{2A02D4C3-61C3-43B0-A34A-4E5A2CBB2B97}" srcOrd="0" destOrd="0" presId="urn:microsoft.com/office/officeart/2005/8/layout/process4"/>
    <dgm:cxn modelId="{672A9DAF-72D1-4133-97E0-31ED6ED8B05C}" type="presParOf" srcId="{0A2C9D81-9CA5-48F7-AFCD-1AFB4AFFC392}" destId="{8167A16D-CC09-4201-AB06-FEB156C5768D}" srcOrd="9" destOrd="0" presId="urn:microsoft.com/office/officeart/2005/8/layout/process4"/>
    <dgm:cxn modelId="{900ECB74-345B-4BD1-A94B-7A90D31A823E}" type="presParOf" srcId="{0A2C9D81-9CA5-48F7-AFCD-1AFB4AFFC392}" destId="{EB8B7DBD-5E4C-43FB-A4AA-1DE0A3286852}" srcOrd="10" destOrd="0" presId="urn:microsoft.com/office/officeart/2005/8/layout/process4"/>
    <dgm:cxn modelId="{9C505ED0-F1A6-44B5-9424-25893F3D9BD8}" type="presParOf" srcId="{EB8B7DBD-5E4C-43FB-A4AA-1DE0A3286852}" destId="{B49B4006-E823-4F46-8E69-00BA74E92E8B}"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9D9A7-69FB-4CC6-8F5E-648A028814BF}">
      <dsp:nvSpPr>
        <dsp:cNvPr id="0" name=""/>
        <dsp:cNvSpPr/>
      </dsp:nvSpPr>
      <dsp:spPr>
        <a:xfrm>
          <a:off x="0" y="3409846"/>
          <a:ext cx="9829800" cy="447540"/>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entury Schoolbook" panose="02040604050505020304" pitchFamily="18" charset="0"/>
            </a:rPr>
            <a:t>References</a:t>
          </a:r>
        </a:p>
      </dsp:txBody>
      <dsp:txXfrm>
        <a:off x="0" y="3409846"/>
        <a:ext cx="9829800" cy="447540"/>
      </dsp:txXfrm>
    </dsp:sp>
    <dsp:sp modelId="{B4CAC819-36D7-41D5-AF35-63ADCCFA762E}">
      <dsp:nvSpPr>
        <dsp:cNvPr id="0" name=""/>
        <dsp:cNvSpPr/>
      </dsp:nvSpPr>
      <dsp:spPr>
        <a:xfrm rot="10800000">
          <a:off x="0" y="2728242"/>
          <a:ext cx="9829800" cy="688317"/>
        </a:xfrm>
        <a:prstGeom prst="upArrowCallou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entury Schoolbook" panose="02040604050505020304" pitchFamily="18" charset="0"/>
            </a:rPr>
            <a:t>Conclusion</a:t>
          </a:r>
        </a:p>
      </dsp:txBody>
      <dsp:txXfrm rot="10800000">
        <a:off x="0" y="2728242"/>
        <a:ext cx="9829800" cy="447248"/>
      </dsp:txXfrm>
    </dsp:sp>
    <dsp:sp modelId="{C6C8DDBE-0930-44E4-9E8C-CA1FF473654E}">
      <dsp:nvSpPr>
        <dsp:cNvPr id="0" name=""/>
        <dsp:cNvSpPr/>
      </dsp:nvSpPr>
      <dsp:spPr>
        <a:xfrm rot="10800000">
          <a:off x="0" y="2046638"/>
          <a:ext cx="9829800" cy="688317"/>
        </a:xfrm>
        <a:prstGeom prst="upArrowCallou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entury Schoolbook" panose="02040604050505020304" pitchFamily="18" charset="0"/>
            </a:rPr>
            <a:t>Experiments &amp; Results</a:t>
          </a:r>
        </a:p>
      </dsp:txBody>
      <dsp:txXfrm rot="10800000">
        <a:off x="0" y="2046638"/>
        <a:ext cx="9829800" cy="447248"/>
      </dsp:txXfrm>
    </dsp:sp>
    <dsp:sp modelId="{FA3E2BB4-4754-4E56-93B1-9AE343820514}">
      <dsp:nvSpPr>
        <dsp:cNvPr id="0" name=""/>
        <dsp:cNvSpPr/>
      </dsp:nvSpPr>
      <dsp:spPr>
        <a:xfrm rot="10800000">
          <a:off x="0" y="1365034"/>
          <a:ext cx="9829800" cy="688317"/>
        </a:xfrm>
        <a:prstGeom prst="upArrowCallou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entury Schoolbook" panose="02040604050505020304" pitchFamily="18" charset="0"/>
            </a:rPr>
            <a:t>Proposed</a:t>
          </a:r>
          <a:r>
            <a:rPr lang="en-US" sz="2200" kern="1200" baseline="0" dirty="0">
              <a:latin typeface="Century Schoolbook" panose="02040604050505020304" pitchFamily="18" charset="0"/>
            </a:rPr>
            <a:t> Method</a:t>
          </a:r>
          <a:endParaRPr lang="en-US" sz="2200" kern="1200" dirty="0">
            <a:latin typeface="Century Schoolbook" panose="02040604050505020304" pitchFamily="18" charset="0"/>
          </a:endParaRPr>
        </a:p>
      </dsp:txBody>
      <dsp:txXfrm rot="10800000">
        <a:off x="0" y="1365034"/>
        <a:ext cx="9829800" cy="447248"/>
      </dsp:txXfrm>
    </dsp:sp>
    <dsp:sp modelId="{2A02D4C3-61C3-43B0-A34A-4E5A2CBB2B97}">
      <dsp:nvSpPr>
        <dsp:cNvPr id="0" name=""/>
        <dsp:cNvSpPr/>
      </dsp:nvSpPr>
      <dsp:spPr>
        <a:xfrm rot="10800000">
          <a:off x="0" y="683429"/>
          <a:ext cx="9829800" cy="688317"/>
        </a:xfrm>
        <a:prstGeom prst="upArrowCallou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entury Schoolbook" panose="02040604050505020304" pitchFamily="18" charset="0"/>
            </a:rPr>
            <a:t>Related Work</a:t>
          </a:r>
        </a:p>
      </dsp:txBody>
      <dsp:txXfrm rot="10800000">
        <a:off x="0" y="683429"/>
        <a:ext cx="9829800" cy="447248"/>
      </dsp:txXfrm>
    </dsp:sp>
    <dsp:sp modelId="{B49B4006-E823-4F46-8E69-00BA74E92E8B}">
      <dsp:nvSpPr>
        <dsp:cNvPr id="0" name=""/>
        <dsp:cNvSpPr/>
      </dsp:nvSpPr>
      <dsp:spPr>
        <a:xfrm rot="10800000">
          <a:off x="0" y="1825"/>
          <a:ext cx="9829800" cy="688317"/>
        </a:xfrm>
        <a:prstGeom prst="upArrowCallou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venir Next LT Pro (Body)"/>
            </a:rPr>
            <a:t>Introduction</a:t>
          </a:r>
        </a:p>
      </dsp:txBody>
      <dsp:txXfrm rot="10800000">
        <a:off x="0" y="1825"/>
        <a:ext cx="9829800" cy="44724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82BEE-A5B6-4984-A856-E7405965410C}" type="datetimeFigureOut">
              <a:rPr lang="en-IN" smtClean="0"/>
              <a:t>21-03-2022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86517-D70B-4E9B-8F8C-FB0953130646}" type="slidenum">
              <a:rPr lang="en-IN" smtClean="0"/>
              <a:t>‹#›</a:t>
            </a:fld>
            <a:endParaRPr lang="en-IN"/>
          </a:p>
        </p:txBody>
      </p:sp>
    </p:spTree>
    <p:extLst>
      <p:ext uri="{BB962C8B-B14F-4D97-AF65-F5344CB8AC3E}">
        <p14:creationId xmlns:p14="http://schemas.microsoft.com/office/powerpoint/2010/main" val="127782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600514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fld id="{DE24633F-F109-4AC5-A02B-EF92851C1331}" type="datetime1">
              <a:rPr lang="en-IN" smtClean="0"/>
              <a:t>21-03-2022</a:t>
            </a:fld>
            <a:endParaRPr lang="en-IN"/>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r>
              <a:rPr lang="en-US"/>
              <a:t>Spring 2022                 CS 5542 Big Data Analytics &amp; Apps</a:t>
            </a:r>
            <a:endParaRPr lang="en-IN"/>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fld id="{8023691C-8703-4AD4-972F-0EA5E10C31A9}" type="slidenum">
              <a:rPr lang="en-IN" smtClean="0"/>
              <a:t>‹#›</a:t>
            </a:fld>
            <a:endParaRPr lang="en-IN"/>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239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fld id="{0AB09283-7643-47A7-A8C7-7CBDC11AA0DF}" type="datetime1">
              <a:rPr lang="en-IN" smtClean="0"/>
              <a:t>21-03-2022</a:t>
            </a:fld>
            <a:endParaRPr lang="en-IN"/>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r>
              <a:rPr lang="en-US"/>
              <a:t>Spring 2022                 CS 5542 Big Data Analytics &amp; Apps</a:t>
            </a:r>
            <a:endParaRPr lang="en-IN"/>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fld id="{8023691C-8703-4AD4-972F-0EA5E10C31A9}" type="slidenum">
              <a:rPr lang="en-IN" smtClean="0"/>
              <a:t>‹#›</a:t>
            </a:fld>
            <a:endParaRPr lang="en-IN"/>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0046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fld id="{9A8A1947-E4AF-4BE1-84A0-B49F13914AEC}" type="datetime1">
              <a:rPr lang="en-IN" smtClean="0"/>
              <a:t>21-03-2022</a:t>
            </a:fld>
            <a:endParaRPr lang="en-IN"/>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r>
              <a:rPr lang="en-US"/>
              <a:t>Spring 2022                 CS 5542 Big Data Analytics &amp; Apps</a:t>
            </a:r>
            <a:endParaRPr lang="en-IN"/>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fld id="{8023691C-8703-4AD4-972F-0EA5E10C31A9}" type="slidenum">
              <a:rPr lang="en-IN" smtClean="0"/>
              <a:t>‹#›</a:t>
            </a:fld>
            <a:endParaRPr lang="en-IN"/>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26549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fld id="{779FF3F6-544F-426D-8EED-DBBABF18E1F8}" type="datetime1">
              <a:rPr lang="en-IN" smtClean="0"/>
              <a:t>21-03-2022</a:t>
            </a:fld>
            <a:endParaRPr lang="en-IN"/>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r>
              <a:rPr lang="en-US"/>
              <a:t>Spring 2022                 CS 5542 Big Data Analytics &amp; Apps</a:t>
            </a:r>
            <a:endParaRPr lang="en-IN"/>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fld id="{8023691C-8703-4AD4-972F-0EA5E10C31A9}" type="slidenum">
              <a:rPr lang="en-IN" smtClean="0"/>
              <a:t>‹#›</a:t>
            </a:fld>
            <a:endParaRPr lang="en-IN"/>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9776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fld id="{7DB75CF9-A491-40CA-AE20-2BABB22DD319}" type="datetime1">
              <a:rPr lang="en-IN" smtClean="0"/>
              <a:t>21-03-2022</a:t>
            </a:fld>
            <a:endParaRPr lang="en-IN"/>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r>
              <a:rPr lang="en-US"/>
              <a:t>Spring 2022                 CS 5542 Big Data Analytics &amp; Apps</a:t>
            </a:r>
            <a:endParaRPr lang="en-IN"/>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fld id="{8023691C-8703-4AD4-972F-0EA5E10C31A9}" type="slidenum">
              <a:rPr lang="en-IN" smtClean="0"/>
              <a:t>‹#›</a:t>
            </a:fld>
            <a:endParaRPr lang="en-IN"/>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8973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fld id="{47BB48CF-A41D-45AA-AAA3-4390A88D8252}" type="datetime1">
              <a:rPr lang="en-IN" smtClean="0"/>
              <a:t>21-03-2022</a:t>
            </a:fld>
            <a:endParaRPr lang="en-IN"/>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r>
              <a:rPr lang="en-US"/>
              <a:t>Spring 2022                 CS 5542 Big Data Analytics &amp; Apps</a:t>
            </a:r>
            <a:endParaRPr lang="en-IN"/>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fld id="{8023691C-8703-4AD4-972F-0EA5E10C31A9}" type="slidenum">
              <a:rPr lang="en-IN" smtClean="0"/>
              <a:t>‹#›</a:t>
            </a:fld>
            <a:endParaRPr lang="en-IN"/>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9332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fld id="{BF027E5C-8C0A-4A8C-92DB-EA0B404AD3D4}" type="datetime1">
              <a:rPr lang="en-IN" smtClean="0"/>
              <a:t>21-03-2022</a:t>
            </a:fld>
            <a:endParaRPr lang="en-IN"/>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r>
              <a:rPr lang="en-US"/>
              <a:t>Spring 2022                 CS 5542 Big Data Analytics &amp; Apps</a:t>
            </a:r>
            <a:endParaRPr lang="en-IN"/>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fld id="{8023691C-8703-4AD4-972F-0EA5E10C31A9}" type="slidenum">
              <a:rPr lang="en-IN" smtClean="0"/>
              <a:t>‹#›</a:t>
            </a:fld>
            <a:endParaRPr lang="en-IN"/>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7853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fld id="{39C32B92-E961-4D7B-9F4C-A279CA755DFC}" type="datetime1">
              <a:rPr lang="en-IN" smtClean="0"/>
              <a:t>21-03-2022</a:t>
            </a:fld>
            <a:endParaRPr lang="en-IN"/>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r>
              <a:rPr lang="en-US"/>
              <a:t>Spring 2022                 CS 5542 Big Data Analytics &amp; Apps</a:t>
            </a:r>
            <a:endParaRPr lang="en-IN"/>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fld id="{8023691C-8703-4AD4-972F-0EA5E10C31A9}" type="slidenum">
              <a:rPr lang="en-IN" smtClean="0"/>
              <a:t>‹#›</a:t>
            </a:fld>
            <a:endParaRPr lang="en-IN"/>
          </a:p>
        </p:txBody>
      </p:sp>
    </p:spTree>
    <p:extLst>
      <p:ext uri="{BB962C8B-B14F-4D97-AF65-F5344CB8AC3E}">
        <p14:creationId xmlns:p14="http://schemas.microsoft.com/office/powerpoint/2010/main" val="3169927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fld id="{7A6B518A-40FC-49E2-A5D6-6B4D7DA1DFF3}" type="datetime1">
              <a:rPr lang="en-IN" smtClean="0"/>
              <a:t>21-03-2022</a:t>
            </a:fld>
            <a:endParaRPr lang="en-IN"/>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r>
              <a:rPr lang="en-US"/>
              <a:t>Spring 2022                 CS 5542 Big Data Analytics &amp; Apps</a:t>
            </a:r>
            <a:endParaRPr lang="en-IN"/>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fld id="{8023691C-8703-4AD4-972F-0EA5E10C31A9}" type="slidenum">
              <a:rPr lang="en-IN" smtClean="0"/>
              <a:t>‹#›</a:t>
            </a:fld>
            <a:endParaRPr lang="en-IN"/>
          </a:p>
        </p:txBody>
      </p:sp>
      <p:sp>
        <p:nvSpPr>
          <p:cNvPr id="10" name="Oval 9">
            <a:extLst>
              <a:ext uri="{FF2B5EF4-FFF2-40B4-BE49-F238E27FC236}">
                <a16:creationId xmlns:a16="http://schemas.microsoft.com/office/drawing/2014/main" id="{E8E71C73-7BAD-4838-88C1-42E045A9D179}"/>
              </a:ext>
            </a:extLst>
          </p:cNvPr>
          <p:cNvSpPr/>
          <p:nvPr/>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342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444850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fld id="{3DA834D2-2C6D-46FA-A78E-EF806C49BF22}" type="datetime1">
              <a:rPr lang="en-IN" smtClean="0"/>
              <a:t>21-03-2022</a:t>
            </a:fld>
            <a:endParaRPr lang="en-IN"/>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r>
              <a:rPr lang="en-US"/>
              <a:t>Spring 2022                 CS 5542 Big Data Analytics &amp; Apps</a:t>
            </a:r>
            <a:endParaRPr lang="en-IN"/>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fld id="{8023691C-8703-4AD4-972F-0EA5E10C31A9}" type="slidenum">
              <a:rPr lang="en-IN" smtClean="0"/>
              <a:t>‹#›</a:t>
            </a:fld>
            <a:endParaRPr lang="en-IN"/>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872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fld id="{C773EDE9-7F78-49A6-BB4C-572E204E527D}" type="datetime1">
              <a:rPr lang="en-IN" smtClean="0"/>
              <a:t>21-03-2022</a:t>
            </a:fld>
            <a:endParaRPr lang="en-IN"/>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r>
              <a:rPr lang="en-US"/>
              <a:t>Spring 2022                 CS 5542 Big Data Analytics &amp; Apps</a:t>
            </a:r>
            <a:endParaRPr lang="en-IN"/>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fld id="{8023691C-8703-4AD4-972F-0EA5E10C31A9}" type="slidenum">
              <a:rPr lang="en-IN" smtClean="0"/>
              <a:t>‹#›</a:t>
            </a:fld>
            <a:endParaRPr lang="en-IN"/>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9894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fld id="{A918DB79-808C-4ED2-9297-77202BB573C8}" type="datetime1">
              <a:rPr lang="en-IN" smtClean="0"/>
              <a:t>21-03-2022</a:t>
            </a:fld>
            <a:endParaRPr lang="en-IN"/>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r>
              <a:rPr lang="en-US"/>
              <a:t>Spring 2022                 CS 5542 Big Data Analytics &amp; Apps</a:t>
            </a:r>
            <a:endParaRPr lang="en-IN"/>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fld id="{8023691C-8703-4AD4-972F-0EA5E10C31A9}" type="slidenum">
              <a:rPr lang="en-IN" smtClean="0"/>
              <a:t>‹#›</a:t>
            </a:fld>
            <a:endParaRPr lang="en-IN"/>
          </a:p>
        </p:txBody>
      </p:sp>
    </p:spTree>
    <p:extLst>
      <p:ext uri="{BB962C8B-B14F-4D97-AF65-F5344CB8AC3E}">
        <p14:creationId xmlns:p14="http://schemas.microsoft.com/office/powerpoint/2010/main" val="1159298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fld id="{C3D49C7B-EADB-4EEB-BC7C-A58DAE21A80A}" type="datetime1">
              <a:rPr lang="en-IN" smtClean="0"/>
              <a:t>21-03-2022</a:t>
            </a:fld>
            <a:endParaRPr lang="en-IN"/>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r>
              <a:rPr lang="en-US"/>
              <a:t>Spring 2022                 CS 5542 Big Data Analytics &amp; Apps</a:t>
            </a:r>
            <a:endParaRPr lang="en-IN"/>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fld id="{8023691C-8703-4AD4-972F-0EA5E10C31A9}" type="slidenum">
              <a:rPr lang="en-IN" smtClean="0"/>
              <a:t>‹#›</a:t>
            </a:fld>
            <a:endParaRPr lang="en-IN"/>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62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fld id="{6C0ED6B9-A178-4D69-A4FC-F668C47034BE}" type="datetime1">
              <a:rPr lang="en-IN" smtClean="0"/>
              <a:t>21-03-2022</a:t>
            </a:fld>
            <a:endParaRPr lang="en-IN"/>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r>
              <a:rPr lang="en-US"/>
              <a:t>Spring 2022                 CS 5542 Big Data Analytics &amp; Apps</a:t>
            </a:r>
            <a:endParaRPr lang="en-IN"/>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fld id="{8023691C-8703-4AD4-972F-0EA5E10C31A9}" type="slidenum">
              <a:rPr lang="en-IN" smtClean="0"/>
              <a:t>‹#›</a:t>
            </a:fld>
            <a:endParaRPr lang="en-IN"/>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9385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98394F51-03A4-4CDA-AB5C-108A1ECFE7CB}" type="datetime1">
              <a:rPr lang="en-IN" smtClean="0"/>
              <a:t>21-03-2022</a:t>
            </a:fld>
            <a:endParaRPr lang="en-IN"/>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r>
              <a:rPr lang="en-US"/>
              <a:t>Spring 2022                 CS 5542 Big Data Analytics &amp; Apps</a:t>
            </a:r>
            <a:endParaRPr lang="en-IN"/>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8023691C-8703-4AD4-972F-0EA5E10C31A9}" type="slidenum">
              <a:rPr lang="en-IN" smtClean="0"/>
              <a:t>‹#›</a:t>
            </a:fld>
            <a:endParaRPr lang="en-IN"/>
          </a:p>
        </p:txBody>
      </p:sp>
    </p:spTree>
    <p:extLst>
      <p:ext uri="{BB962C8B-B14F-4D97-AF65-F5344CB8AC3E}">
        <p14:creationId xmlns:p14="http://schemas.microsoft.com/office/powerpoint/2010/main" val="13413530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5.xml"/><Relationship Id="rId5" Type="http://schemas.openxmlformats.org/officeDocument/2006/relationships/image" Target="../media/image8.gif"/><Relationship Id="rId4" Type="http://schemas.openxmlformats.org/officeDocument/2006/relationships/image" Target="../media/image7.gif"/></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29347-0788-4603-BD9B-9E9CEA5B2189}"/>
              </a:ext>
            </a:extLst>
          </p:cNvPr>
          <p:cNvSpPr>
            <a:spLocks noGrp="1"/>
          </p:cNvSpPr>
          <p:nvPr>
            <p:ph type="title"/>
          </p:nvPr>
        </p:nvSpPr>
        <p:spPr/>
        <p:txBody>
          <a:bodyPr/>
          <a:lstStyle/>
          <a:p>
            <a:pPr algn="ctr"/>
            <a:r>
              <a:rPr lang="en-US" sz="4400" b="0" dirty="0">
                <a:solidFill>
                  <a:schemeClr val="accent2"/>
                </a:solidFill>
              </a:rPr>
              <a:t>CS 5542 – Big Data Analytics &amp; Apps</a:t>
            </a:r>
            <a:endParaRPr lang="en-IN" dirty="0">
              <a:solidFill>
                <a:schemeClr val="accent2"/>
              </a:solidFill>
            </a:endParaRPr>
          </a:p>
        </p:txBody>
      </p:sp>
      <p:sp>
        <p:nvSpPr>
          <p:cNvPr id="3" name="Content Placeholder 2">
            <a:extLst>
              <a:ext uri="{FF2B5EF4-FFF2-40B4-BE49-F238E27FC236}">
                <a16:creationId xmlns:a16="http://schemas.microsoft.com/office/drawing/2014/main" id="{0B303A59-6FD2-41F8-A796-1104F62EC726}"/>
              </a:ext>
            </a:extLst>
          </p:cNvPr>
          <p:cNvSpPr>
            <a:spLocks noGrp="1"/>
          </p:cNvSpPr>
          <p:nvPr>
            <p:ph idx="1"/>
          </p:nvPr>
        </p:nvSpPr>
        <p:spPr>
          <a:xfrm>
            <a:off x="0" y="1520043"/>
            <a:ext cx="12191999" cy="5337958"/>
          </a:xfrm>
        </p:spPr>
        <p:txBody>
          <a:bodyPr>
            <a:normAutofit/>
          </a:bodyPr>
          <a:lstStyle/>
          <a:p>
            <a:pPr marL="0" indent="0" algn="ctr">
              <a:buNone/>
            </a:pPr>
            <a:endParaRPr lang="en-US" sz="3900" b="1" i="0" dirty="0">
              <a:solidFill>
                <a:srgbClr val="333333"/>
              </a:solidFill>
              <a:effectLst/>
              <a:latin typeface="+mj-lt"/>
            </a:endParaRPr>
          </a:p>
          <a:p>
            <a:pPr marL="0" indent="0" algn="ctr">
              <a:buNone/>
            </a:pPr>
            <a:r>
              <a:rPr lang="en-US" sz="3900" b="1" i="0" dirty="0">
                <a:solidFill>
                  <a:srgbClr val="333333"/>
                </a:solidFill>
                <a:effectLst/>
                <a:latin typeface="+mj-lt"/>
              </a:rPr>
              <a:t>Deep 3D Shape Reconstruction from </a:t>
            </a:r>
          </a:p>
          <a:p>
            <a:pPr marL="0" indent="0" algn="ctr">
              <a:buNone/>
            </a:pPr>
            <a:r>
              <a:rPr lang="en-US" sz="3900" b="1" i="0" dirty="0">
                <a:solidFill>
                  <a:srgbClr val="333333"/>
                </a:solidFill>
                <a:effectLst/>
                <a:latin typeface="+mj-lt"/>
              </a:rPr>
              <a:t>Single-View Sketch Image</a:t>
            </a:r>
          </a:p>
          <a:p>
            <a:pPr marL="0" indent="0" algn="ctr">
              <a:buNone/>
            </a:pPr>
            <a:endParaRPr lang="en-IN" sz="1800" dirty="0">
              <a:latin typeface="TimesNewRomanPSMT"/>
            </a:endParaRPr>
          </a:p>
          <a:p>
            <a:pPr marL="0" indent="0" algn="ctr">
              <a:buNone/>
            </a:pPr>
            <a:endParaRPr lang="en-IN" sz="1800" dirty="0">
              <a:latin typeface="TimesNewRomanPSMT"/>
            </a:endParaRPr>
          </a:p>
          <a:p>
            <a:pPr marL="0" indent="0" algn="ctr">
              <a:buNone/>
            </a:pPr>
            <a:r>
              <a:rPr lang="en-US" sz="2000" u="sng" dirty="0">
                <a:solidFill>
                  <a:schemeClr val="accent2"/>
                </a:solidFill>
              </a:rPr>
              <a:t>By Team – Alpha Leaners</a:t>
            </a:r>
          </a:p>
          <a:p>
            <a:pPr marL="0" indent="0" algn="ctr">
              <a:buNone/>
            </a:pPr>
            <a:r>
              <a:rPr lang="en-IN" sz="2000" dirty="0">
                <a:effectLst/>
              </a:rPr>
              <a:t>Harika Garapati</a:t>
            </a:r>
          </a:p>
          <a:p>
            <a:pPr marL="0" indent="0" algn="ctr">
              <a:buNone/>
            </a:pPr>
            <a:r>
              <a:rPr lang="en-IN" sz="2000" dirty="0">
                <a:effectLst/>
              </a:rPr>
              <a:t>Niharika Pedakolimi</a:t>
            </a:r>
            <a:endParaRPr lang="en-US" sz="2000" dirty="0">
              <a:solidFill>
                <a:schemeClr val="accent5">
                  <a:lumMod val="75000"/>
                </a:schemeClr>
              </a:solidFill>
            </a:endParaRPr>
          </a:p>
          <a:p>
            <a:pPr marL="0" indent="0" algn="ctr">
              <a:buNone/>
            </a:pPr>
            <a:r>
              <a:rPr lang="en-IN" sz="2000" dirty="0">
                <a:effectLst/>
              </a:rPr>
              <a:t>Sai Rishi Tejaswi Papineni</a:t>
            </a:r>
            <a:endParaRPr lang="en-US" sz="2000" b="1" dirty="0">
              <a:solidFill>
                <a:schemeClr val="accent5">
                  <a:lumMod val="75000"/>
                </a:schemeClr>
              </a:solidFill>
            </a:endParaRPr>
          </a:p>
          <a:p>
            <a:pPr marL="0" indent="0" algn="ctr">
              <a:buNone/>
            </a:pPr>
            <a:r>
              <a:rPr lang="en-IN" sz="2000" dirty="0">
                <a:effectLst/>
              </a:rPr>
              <a:t>Vinay Reddy Kalluri</a:t>
            </a:r>
            <a:endParaRPr lang="en-US" sz="2000" b="1" dirty="0">
              <a:solidFill>
                <a:schemeClr val="accent5">
                  <a:lumMod val="75000"/>
                </a:schemeClr>
              </a:solidFill>
            </a:endParaRPr>
          </a:p>
        </p:txBody>
      </p:sp>
      <p:pic>
        <p:nvPicPr>
          <p:cNvPr id="5" name="Graphic 201">
            <a:extLst>
              <a:ext uri="{FF2B5EF4-FFF2-40B4-BE49-F238E27FC236}">
                <a16:creationId xmlns:a16="http://schemas.microsoft.com/office/drawing/2014/main" id="{F3D65186-AB5A-4584-87C3-0FAA2992263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0" y="0"/>
            <a:ext cx="1814830" cy="567690"/>
          </a:xfrm>
          <a:prstGeom prst="rect">
            <a:avLst/>
          </a:prstGeom>
        </p:spPr>
      </p:pic>
      <p:sp>
        <p:nvSpPr>
          <p:cNvPr id="6" name="Slide Number Placeholder 5">
            <a:extLst>
              <a:ext uri="{FF2B5EF4-FFF2-40B4-BE49-F238E27FC236}">
                <a16:creationId xmlns:a16="http://schemas.microsoft.com/office/drawing/2014/main" id="{9AE20819-71AB-4B5E-B54D-6BACDFD03D60}"/>
              </a:ext>
            </a:extLst>
          </p:cNvPr>
          <p:cNvSpPr>
            <a:spLocks noGrp="1"/>
          </p:cNvSpPr>
          <p:nvPr>
            <p:ph type="sldNum" sz="quarter" idx="12"/>
          </p:nvPr>
        </p:nvSpPr>
        <p:spPr/>
        <p:txBody>
          <a:bodyPr/>
          <a:lstStyle/>
          <a:p>
            <a:fld id="{8023691C-8703-4AD4-972F-0EA5E10C31A9}" type="slidenum">
              <a:rPr lang="en-IN" smtClean="0"/>
              <a:t>1</a:t>
            </a:fld>
            <a:endParaRPr lang="en-IN"/>
          </a:p>
        </p:txBody>
      </p:sp>
      <p:sp>
        <p:nvSpPr>
          <p:cNvPr id="7" name="Footer Placeholder 6">
            <a:extLst>
              <a:ext uri="{FF2B5EF4-FFF2-40B4-BE49-F238E27FC236}">
                <a16:creationId xmlns:a16="http://schemas.microsoft.com/office/drawing/2014/main" id="{7F3A1F3C-892A-4385-AFF7-7A43F2D629B5}"/>
              </a:ext>
            </a:extLst>
          </p:cNvPr>
          <p:cNvSpPr>
            <a:spLocks noGrp="1"/>
          </p:cNvSpPr>
          <p:nvPr>
            <p:ph type="ftr" sz="quarter" idx="11"/>
          </p:nvPr>
        </p:nvSpPr>
        <p:spPr/>
        <p:txBody>
          <a:bodyPr/>
          <a:lstStyle/>
          <a:p>
            <a:r>
              <a:rPr lang="en-US"/>
              <a:t>Spring 2022                 CS 5542 Big Data Analytics &amp; Apps</a:t>
            </a:r>
            <a:endParaRPr lang="en-IN"/>
          </a:p>
        </p:txBody>
      </p:sp>
    </p:spTree>
    <p:extLst>
      <p:ext uri="{BB962C8B-B14F-4D97-AF65-F5344CB8AC3E}">
        <p14:creationId xmlns:p14="http://schemas.microsoft.com/office/powerpoint/2010/main" val="1814067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AF13-18AE-49D2-8840-3A0F0DD95A64}"/>
              </a:ext>
            </a:extLst>
          </p:cNvPr>
          <p:cNvSpPr>
            <a:spLocks noGrp="1"/>
          </p:cNvSpPr>
          <p:nvPr>
            <p:ph type="title"/>
          </p:nvPr>
        </p:nvSpPr>
        <p:spPr/>
        <p:txBody>
          <a:bodyPr/>
          <a:lstStyle/>
          <a:p>
            <a:r>
              <a:rPr lang="en-IN" dirty="0"/>
              <a:t>Proposed Method - Phases</a:t>
            </a:r>
          </a:p>
        </p:txBody>
      </p:sp>
      <p:sp>
        <p:nvSpPr>
          <p:cNvPr id="3" name="Content Placeholder 2">
            <a:extLst>
              <a:ext uri="{FF2B5EF4-FFF2-40B4-BE49-F238E27FC236}">
                <a16:creationId xmlns:a16="http://schemas.microsoft.com/office/drawing/2014/main" id="{026A99DC-EFE1-4D35-AE43-6E662F19A10C}"/>
              </a:ext>
            </a:extLst>
          </p:cNvPr>
          <p:cNvSpPr>
            <a:spLocks noGrp="1"/>
          </p:cNvSpPr>
          <p:nvPr>
            <p:ph idx="1"/>
          </p:nvPr>
        </p:nvSpPr>
        <p:spPr>
          <a:xfrm>
            <a:off x="386106" y="1690688"/>
            <a:ext cx="11074572" cy="3995477"/>
          </a:xfrm>
        </p:spPr>
        <p:txBody>
          <a:bodyPr>
            <a:normAutofit/>
          </a:bodyPr>
          <a:lstStyle/>
          <a:p>
            <a:pPr marL="0" indent="0">
              <a:buNone/>
            </a:pPr>
            <a:r>
              <a:rPr lang="en-US" sz="1400" b="1" i="0" dirty="0">
                <a:solidFill>
                  <a:srgbClr val="333333"/>
                </a:solidFill>
                <a:effectLst/>
              </a:rPr>
              <a:t>Deep 3D Shape Reconstruction Using Multifarious Sketches</a:t>
            </a:r>
          </a:p>
          <a:p>
            <a:r>
              <a:rPr lang="en-US" sz="1050" b="0" i="0" dirty="0">
                <a:solidFill>
                  <a:srgbClr val="333333"/>
                </a:solidFill>
                <a:effectLst/>
              </a:rPr>
              <a:t>The proposed deep 3D shape reconstruction framework is illustrated in the below figure. </a:t>
            </a:r>
          </a:p>
          <a:p>
            <a:r>
              <a:rPr lang="en-US" sz="1050" b="0" i="0" dirty="0">
                <a:solidFill>
                  <a:srgbClr val="333333"/>
                </a:solidFill>
                <a:effectLst/>
              </a:rPr>
              <a:t>For the sketches obtained in the last step, the encoder first extracts the feature of each sketch. </a:t>
            </a:r>
          </a:p>
          <a:p>
            <a:r>
              <a:rPr lang="en-US" sz="1050" b="0" i="0" dirty="0">
                <a:solidFill>
                  <a:srgbClr val="333333"/>
                </a:solidFill>
                <a:effectLst/>
              </a:rPr>
              <a:t>It consists of a series of convolutions and all layers use ReLU as an active function.</a:t>
            </a:r>
          </a:p>
          <a:p>
            <a:r>
              <a:rPr lang="en-US" sz="1050" b="0" i="0" dirty="0">
                <a:solidFill>
                  <a:srgbClr val="333333"/>
                </a:solidFill>
                <a:effectLst/>
              </a:rPr>
              <a:t>Then the decoder transforms these features into depth and normal images, which will be fused into a 3D point cloud subsequently. The first step of fusion is to map all foreground pixels to 3D points. If the prediction probability of a pixel is larger than 50%, we consider it as a foreground pixel. </a:t>
            </a:r>
          </a:p>
          <a:p>
            <a:r>
              <a:rPr lang="en-US" sz="1050" b="0" i="0" dirty="0">
                <a:solidFill>
                  <a:srgbClr val="333333"/>
                </a:solidFill>
                <a:effectLst/>
              </a:rPr>
              <a:t>Finally, 3D model can be obtained by transforming it into polygon mesh with a Poisson surface reconstruction algorithm</a:t>
            </a:r>
            <a:endParaRPr lang="en-IN" sz="1400" dirty="0"/>
          </a:p>
        </p:txBody>
      </p:sp>
      <p:sp>
        <p:nvSpPr>
          <p:cNvPr id="4" name="Footer Placeholder 3">
            <a:extLst>
              <a:ext uri="{FF2B5EF4-FFF2-40B4-BE49-F238E27FC236}">
                <a16:creationId xmlns:a16="http://schemas.microsoft.com/office/drawing/2014/main" id="{8468F011-7D25-43C8-A944-BF22BF38F1CD}"/>
              </a:ext>
            </a:extLst>
          </p:cNvPr>
          <p:cNvSpPr>
            <a:spLocks noGrp="1"/>
          </p:cNvSpPr>
          <p:nvPr>
            <p:ph type="ftr" sz="quarter" idx="11"/>
          </p:nvPr>
        </p:nvSpPr>
        <p:spPr/>
        <p:txBody>
          <a:bodyPr/>
          <a:lstStyle/>
          <a:p>
            <a:r>
              <a:rPr lang="en-US"/>
              <a:t>Spring 2022                 CS 5542 Big Data Analytics &amp; Apps</a:t>
            </a:r>
            <a:endParaRPr lang="en-IN"/>
          </a:p>
        </p:txBody>
      </p:sp>
      <p:sp>
        <p:nvSpPr>
          <p:cNvPr id="5" name="Slide Number Placeholder 4">
            <a:extLst>
              <a:ext uri="{FF2B5EF4-FFF2-40B4-BE49-F238E27FC236}">
                <a16:creationId xmlns:a16="http://schemas.microsoft.com/office/drawing/2014/main" id="{9E44C932-CC45-480B-B7D0-D1CA19CDEA2B}"/>
              </a:ext>
            </a:extLst>
          </p:cNvPr>
          <p:cNvSpPr>
            <a:spLocks noGrp="1"/>
          </p:cNvSpPr>
          <p:nvPr>
            <p:ph type="sldNum" sz="quarter" idx="12"/>
          </p:nvPr>
        </p:nvSpPr>
        <p:spPr/>
        <p:txBody>
          <a:bodyPr/>
          <a:lstStyle/>
          <a:p>
            <a:fld id="{8023691C-8703-4AD4-972F-0EA5E10C31A9}" type="slidenum">
              <a:rPr lang="en-IN" smtClean="0"/>
              <a:t>10</a:t>
            </a:fld>
            <a:endParaRPr lang="en-IN"/>
          </a:p>
        </p:txBody>
      </p:sp>
      <p:pic>
        <p:nvPicPr>
          <p:cNvPr id="1026" name="Picture 2" descr="&#10;Figure 3&#10; - &#10;&#10;Deep 3D shape reconstruction using multifarious sketches.&#10;&#10;">
            <a:extLst>
              <a:ext uri="{FF2B5EF4-FFF2-40B4-BE49-F238E27FC236}">
                <a16:creationId xmlns:a16="http://schemas.microsoft.com/office/drawing/2014/main" id="{AD6561DF-47C1-4EAE-B757-49BF1B73D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795" y="3936671"/>
            <a:ext cx="7047002" cy="1806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166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57E9-EB4D-41B8-A30C-59EC1992E91E}"/>
              </a:ext>
            </a:extLst>
          </p:cNvPr>
          <p:cNvSpPr>
            <a:spLocks noGrp="1"/>
          </p:cNvSpPr>
          <p:nvPr>
            <p:ph type="title"/>
          </p:nvPr>
        </p:nvSpPr>
        <p:spPr/>
        <p:txBody>
          <a:bodyPr/>
          <a:lstStyle/>
          <a:p>
            <a:r>
              <a:rPr lang="en-IN" dirty="0"/>
              <a:t>Experiments &amp; Results</a:t>
            </a:r>
          </a:p>
        </p:txBody>
      </p:sp>
      <p:sp>
        <p:nvSpPr>
          <p:cNvPr id="3" name="Content Placeholder 2">
            <a:extLst>
              <a:ext uri="{FF2B5EF4-FFF2-40B4-BE49-F238E27FC236}">
                <a16:creationId xmlns:a16="http://schemas.microsoft.com/office/drawing/2014/main" id="{5D2627A3-71B2-4330-9181-74ABE4D1F8B0}"/>
              </a:ext>
            </a:extLst>
          </p:cNvPr>
          <p:cNvSpPr>
            <a:spLocks noGrp="1"/>
          </p:cNvSpPr>
          <p:nvPr>
            <p:ph idx="1"/>
          </p:nvPr>
        </p:nvSpPr>
        <p:spPr/>
        <p:txBody>
          <a:bodyPr>
            <a:normAutofit/>
          </a:bodyPr>
          <a:lstStyle/>
          <a:p>
            <a:r>
              <a:rPr lang="en-US" sz="1400" b="0" i="0" dirty="0">
                <a:solidFill>
                  <a:srgbClr val="333333"/>
                </a:solidFill>
                <a:effectLst/>
              </a:rPr>
              <a:t>To evaluate the effectiveness of the proposed method for 3D shape reconstruction, </a:t>
            </a:r>
            <a:r>
              <a:rPr lang="en-US" sz="1400" dirty="0">
                <a:solidFill>
                  <a:srgbClr val="333333"/>
                </a:solidFill>
              </a:rPr>
              <a:t>t</a:t>
            </a:r>
            <a:r>
              <a:rPr lang="en-US" sz="1400" b="0" i="0" dirty="0">
                <a:solidFill>
                  <a:srgbClr val="333333"/>
                </a:solidFill>
                <a:effectLst/>
              </a:rPr>
              <a:t>his paper conducted a comparative experiment on a public dataset. </a:t>
            </a:r>
          </a:p>
          <a:p>
            <a:r>
              <a:rPr lang="en-US" sz="1400" b="0" i="0" dirty="0">
                <a:solidFill>
                  <a:srgbClr val="333333"/>
                </a:solidFill>
                <a:effectLst/>
              </a:rPr>
              <a:t>To train the neural network using the </a:t>
            </a:r>
            <a:r>
              <a:rPr lang="en-US" sz="1400" b="0" i="1" dirty="0">
                <a:solidFill>
                  <a:srgbClr val="333333"/>
                </a:solidFill>
                <a:effectLst/>
              </a:rPr>
              <a:t>ShapeNet </a:t>
            </a:r>
            <a:r>
              <a:rPr lang="en-US" sz="1400" b="0" dirty="0">
                <a:solidFill>
                  <a:srgbClr val="333333"/>
                </a:solidFill>
                <a:effectLst/>
              </a:rPr>
              <a:t>dataset</a:t>
            </a:r>
            <a:r>
              <a:rPr lang="en-US" sz="1400" b="0" i="0" dirty="0">
                <a:solidFill>
                  <a:srgbClr val="333333"/>
                </a:solidFill>
                <a:effectLst/>
              </a:rPr>
              <a:t>, which mainly consists of three different types of 3D models, i.e., human/humanoid, airplanes and chairs. </a:t>
            </a:r>
          </a:p>
          <a:p>
            <a:r>
              <a:rPr lang="en-US" sz="1400" b="0" i="0" dirty="0">
                <a:solidFill>
                  <a:srgbClr val="333333"/>
                </a:solidFill>
                <a:effectLst/>
              </a:rPr>
              <a:t>There are 120 sketch images in total in the test dataset. </a:t>
            </a:r>
          </a:p>
          <a:p>
            <a:r>
              <a:rPr lang="en-US" sz="1400" b="0" i="0" dirty="0">
                <a:solidFill>
                  <a:srgbClr val="333333"/>
                </a:solidFill>
                <a:effectLst/>
              </a:rPr>
              <a:t>Among them, 90 are synthetic sketches, which are generated from test images with line painting techniques; while the rest 30 sketch images are drawn by two professional artists. They were asked to draw 10 sketch images for each category.</a:t>
            </a:r>
          </a:p>
          <a:p>
            <a:r>
              <a:rPr lang="en-US" sz="1400" b="0" i="0" dirty="0">
                <a:solidFill>
                  <a:srgbClr val="333333"/>
                </a:solidFill>
                <a:effectLst/>
              </a:rPr>
              <a:t>Experiments conducted on the reconstructions produced by this method (called ShapeMVD) versus the following methods: </a:t>
            </a:r>
          </a:p>
          <a:p>
            <a:pPr lvl="1"/>
            <a:r>
              <a:rPr lang="en-US" sz="1400" dirty="0">
                <a:solidFill>
                  <a:srgbClr val="333333"/>
                </a:solidFill>
              </a:rPr>
              <a:t>A</a:t>
            </a:r>
            <a:r>
              <a:rPr lang="en-US" sz="1400" b="0" i="0" dirty="0">
                <a:solidFill>
                  <a:srgbClr val="333333"/>
                </a:solidFill>
                <a:effectLst/>
              </a:rPr>
              <a:t> network based on the same encoder as ours but using a volumetric decoder baseline instead of our Multiview decoder, </a:t>
            </a:r>
          </a:p>
          <a:p>
            <a:pPr lvl="1"/>
            <a:r>
              <a:rPr lang="en-US" sz="1400" dirty="0">
                <a:solidFill>
                  <a:srgbClr val="333333"/>
                </a:solidFill>
              </a:rPr>
              <a:t>A</a:t>
            </a:r>
            <a:r>
              <a:rPr lang="en-US" sz="1400" b="0" i="0" dirty="0">
                <a:solidFill>
                  <a:srgbClr val="333333"/>
                </a:solidFill>
                <a:effectLst/>
              </a:rPr>
              <a:t> network based on the same encoder as ours but with the Tatarchenko et al.s view-based decoder</a:t>
            </a:r>
            <a:r>
              <a:rPr lang="en-US" sz="1400" b="0" i="0" u="none" strike="noStrike" dirty="0">
                <a:solidFill>
                  <a:srgbClr val="006699"/>
                </a:solidFill>
                <a:effectLst/>
              </a:rPr>
              <a:t> </a:t>
            </a:r>
            <a:r>
              <a:rPr lang="en-US" sz="1400" b="0" i="0" dirty="0">
                <a:solidFill>
                  <a:srgbClr val="333333"/>
                </a:solidFill>
                <a:effectLst/>
              </a:rPr>
              <a:t>instead of our multi-view decoder.</a:t>
            </a:r>
          </a:p>
          <a:p>
            <a:pPr lvl="1"/>
            <a:r>
              <a:rPr lang="en-US" sz="1400" dirty="0">
                <a:solidFill>
                  <a:srgbClr val="333333"/>
                </a:solidFill>
              </a:rPr>
              <a:t>C</a:t>
            </a:r>
            <a:r>
              <a:rPr lang="en-US" sz="1400" b="0" i="0" dirty="0">
                <a:solidFill>
                  <a:srgbClr val="333333"/>
                </a:solidFill>
                <a:effectLst/>
              </a:rPr>
              <a:t>onvolutional</a:t>
            </a:r>
            <a:endParaRPr lang="en-IN" sz="1400" dirty="0"/>
          </a:p>
        </p:txBody>
      </p:sp>
      <p:pic>
        <p:nvPicPr>
          <p:cNvPr id="4" name="Graphic 201">
            <a:extLst>
              <a:ext uri="{FF2B5EF4-FFF2-40B4-BE49-F238E27FC236}">
                <a16:creationId xmlns:a16="http://schemas.microsoft.com/office/drawing/2014/main" id="{C64F589A-71CD-4C81-85A1-60FD7BC543C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0" y="0"/>
            <a:ext cx="1814830" cy="567690"/>
          </a:xfrm>
          <a:prstGeom prst="rect">
            <a:avLst/>
          </a:prstGeom>
        </p:spPr>
      </p:pic>
      <p:sp>
        <p:nvSpPr>
          <p:cNvPr id="5" name="Footer Placeholder 4">
            <a:extLst>
              <a:ext uri="{FF2B5EF4-FFF2-40B4-BE49-F238E27FC236}">
                <a16:creationId xmlns:a16="http://schemas.microsoft.com/office/drawing/2014/main" id="{0E2896A3-DAEC-4F34-9DA6-0F2184754CCF}"/>
              </a:ext>
            </a:extLst>
          </p:cNvPr>
          <p:cNvSpPr>
            <a:spLocks noGrp="1"/>
          </p:cNvSpPr>
          <p:nvPr>
            <p:ph type="ftr" sz="quarter" idx="11"/>
          </p:nvPr>
        </p:nvSpPr>
        <p:spPr/>
        <p:txBody>
          <a:bodyPr/>
          <a:lstStyle/>
          <a:p>
            <a:r>
              <a:rPr lang="en-US"/>
              <a:t>Spring 2022                 CS 5542 Big Data Analytics &amp; Apps</a:t>
            </a:r>
            <a:endParaRPr lang="en-IN"/>
          </a:p>
        </p:txBody>
      </p:sp>
      <p:sp>
        <p:nvSpPr>
          <p:cNvPr id="6" name="Slide Number Placeholder 5">
            <a:extLst>
              <a:ext uri="{FF2B5EF4-FFF2-40B4-BE49-F238E27FC236}">
                <a16:creationId xmlns:a16="http://schemas.microsoft.com/office/drawing/2014/main" id="{FA022C28-5229-414A-8872-45E6C5E209E1}"/>
              </a:ext>
            </a:extLst>
          </p:cNvPr>
          <p:cNvSpPr>
            <a:spLocks noGrp="1"/>
          </p:cNvSpPr>
          <p:nvPr>
            <p:ph type="sldNum" sz="quarter" idx="12"/>
          </p:nvPr>
        </p:nvSpPr>
        <p:spPr/>
        <p:txBody>
          <a:bodyPr/>
          <a:lstStyle/>
          <a:p>
            <a:fld id="{8023691C-8703-4AD4-972F-0EA5E10C31A9}" type="slidenum">
              <a:rPr lang="en-IN" smtClean="0"/>
              <a:t>11</a:t>
            </a:fld>
            <a:endParaRPr lang="en-IN"/>
          </a:p>
        </p:txBody>
      </p:sp>
    </p:spTree>
    <p:extLst>
      <p:ext uri="{BB962C8B-B14F-4D97-AF65-F5344CB8AC3E}">
        <p14:creationId xmlns:p14="http://schemas.microsoft.com/office/powerpoint/2010/main" val="3176606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FC8A0F-FE79-4137-830D-B6D6F79B0595}"/>
              </a:ext>
            </a:extLst>
          </p:cNvPr>
          <p:cNvSpPr>
            <a:spLocks noGrp="1"/>
          </p:cNvSpPr>
          <p:nvPr>
            <p:ph idx="1"/>
          </p:nvPr>
        </p:nvSpPr>
        <p:spPr>
          <a:xfrm>
            <a:off x="366115" y="438556"/>
            <a:ext cx="10351365" cy="2352146"/>
          </a:xfrm>
        </p:spPr>
        <p:txBody>
          <a:bodyPr>
            <a:normAutofit fontScale="85000" lnSpcReduction="10000"/>
          </a:bodyPr>
          <a:lstStyle/>
          <a:p>
            <a:pPr algn="just"/>
            <a:r>
              <a:rPr lang="en-US" sz="1400" b="0" i="0" dirty="0">
                <a:solidFill>
                  <a:srgbClr val="333333"/>
                </a:solidFill>
                <a:effectLst/>
              </a:rPr>
              <a:t>Peer sketch-based 3D shape reconstruction methods selected for comparison include ShapeMVD, Nearest retrieval, Tatarchenko et al., U-net, volumetric decoder, and R2N2, which are state-of-the-art models and widely used by existing studies for performance evaluation. </a:t>
            </a:r>
          </a:p>
          <a:p>
            <a:pPr algn="just"/>
            <a:r>
              <a:rPr lang="en-US" sz="1400" b="0" i="0" dirty="0">
                <a:solidFill>
                  <a:srgbClr val="333333"/>
                </a:solidFill>
                <a:effectLst/>
              </a:rPr>
              <a:t>For the nearest-neighbor baseline, we extract the representation of the input test sketches based on our encoder.</a:t>
            </a:r>
          </a:p>
          <a:p>
            <a:pPr algn="just"/>
            <a:r>
              <a:rPr lang="en-US" sz="1400" b="0" i="0" dirty="0">
                <a:solidFill>
                  <a:srgbClr val="333333"/>
                </a:solidFill>
                <a:effectLst/>
              </a:rPr>
              <a:t>This is used as a query representation to retrieve the training shape whose sketches have the nearest encoder representation based on Euclidean distance. </a:t>
            </a:r>
          </a:p>
          <a:p>
            <a:pPr algn="just"/>
            <a:r>
              <a:rPr lang="en-US" sz="1400" b="0" i="0" dirty="0">
                <a:solidFill>
                  <a:srgbClr val="333333"/>
                </a:solidFill>
                <a:effectLst/>
              </a:rPr>
              <a:t>We additionally implemented a variant of Tatarchenko et al.’ s decoder by adding U-net connections between the encoder and their decoder. </a:t>
            </a:r>
          </a:p>
          <a:p>
            <a:pPr algn="just"/>
            <a:r>
              <a:rPr lang="en-US" sz="1400" b="0" i="0" dirty="0">
                <a:solidFill>
                  <a:srgbClr val="333333"/>
                </a:solidFill>
                <a:effectLst/>
              </a:rPr>
              <a:t>The volumetric decoder consisted of five transpose 3D convolutions of stride 2 and kernel size 4 × 4 × 4. </a:t>
            </a:r>
          </a:p>
          <a:p>
            <a:pPr algn="just"/>
            <a:r>
              <a:rPr lang="en-US" sz="1400" b="0" i="0" dirty="0">
                <a:solidFill>
                  <a:srgbClr val="333333"/>
                </a:solidFill>
                <a:effectLst/>
              </a:rPr>
              <a:t>The number of filters starts with 512 and is divided by 2 at each layer. </a:t>
            </a:r>
          </a:p>
          <a:p>
            <a:pPr algn="just"/>
            <a:r>
              <a:rPr lang="en-US" sz="1400" b="0" i="0" dirty="0">
                <a:solidFill>
                  <a:srgbClr val="333333"/>
                </a:solidFill>
                <a:effectLst/>
              </a:rPr>
              <a:t>Leaky ReLU functions and batch normalization were used after each layer.</a:t>
            </a:r>
            <a:endParaRPr lang="en-IN" sz="1400" dirty="0"/>
          </a:p>
        </p:txBody>
      </p:sp>
      <p:sp>
        <p:nvSpPr>
          <p:cNvPr id="4" name="Footer Placeholder 3">
            <a:extLst>
              <a:ext uri="{FF2B5EF4-FFF2-40B4-BE49-F238E27FC236}">
                <a16:creationId xmlns:a16="http://schemas.microsoft.com/office/drawing/2014/main" id="{1116E949-BC99-4EFF-B0AF-CCEA5C0030AC}"/>
              </a:ext>
            </a:extLst>
          </p:cNvPr>
          <p:cNvSpPr>
            <a:spLocks noGrp="1"/>
          </p:cNvSpPr>
          <p:nvPr>
            <p:ph type="ftr" sz="quarter" idx="11"/>
          </p:nvPr>
        </p:nvSpPr>
        <p:spPr/>
        <p:txBody>
          <a:bodyPr/>
          <a:lstStyle/>
          <a:p>
            <a:r>
              <a:rPr lang="en-US"/>
              <a:t>Spring 2022                 CS 5542 Big Data Analytics &amp; Apps</a:t>
            </a:r>
            <a:endParaRPr lang="en-IN"/>
          </a:p>
        </p:txBody>
      </p:sp>
      <p:sp>
        <p:nvSpPr>
          <p:cNvPr id="5" name="Slide Number Placeholder 4">
            <a:extLst>
              <a:ext uri="{FF2B5EF4-FFF2-40B4-BE49-F238E27FC236}">
                <a16:creationId xmlns:a16="http://schemas.microsoft.com/office/drawing/2014/main" id="{65E39850-96BF-4F64-BFEB-94D816F921B2}"/>
              </a:ext>
            </a:extLst>
          </p:cNvPr>
          <p:cNvSpPr>
            <a:spLocks noGrp="1"/>
          </p:cNvSpPr>
          <p:nvPr>
            <p:ph type="sldNum" sz="quarter" idx="12"/>
          </p:nvPr>
        </p:nvSpPr>
        <p:spPr/>
        <p:txBody>
          <a:bodyPr/>
          <a:lstStyle/>
          <a:p>
            <a:fld id="{8023691C-8703-4AD4-972F-0EA5E10C31A9}" type="slidenum">
              <a:rPr lang="en-IN" smtClean="0"/>
              <a:t>12</a:t>
            </a:fld>
            <a:endParaRPr lang="en-IN"/>
          </a:p>
        </p:txBody>
      </p:sp>
      <p:pic>
        <p:nvPicPr>
          <p:cNvPr id="2050" name="Picture 2" descr="Table I&#10;- &#10;&#10;Man-made objects (synthetic)&#10;&#10;">
            <a:extLst>
              <a:ext uri="{FF2B5EF4-FFF2-40B4-BE49-F238E27FC236}">
                <a16:creationId xmlns:a16="http://schemas.microsoft.com/office/drawing/2014/main" id="{36DDBB89-106A-4093-8FAA-45752DB37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47" y="3233955"/>
            <a:ext cx="5238750" cy="10191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BD724F-64A9-466D-9BAB-5A11AF832A6D}"/>
              </a:ext>
            </a:extLst>
          </p:cNvPr>
          <p:cNvSpPr txBox="1"/>
          <p:nvPr/>
        </p:nvSpPr>
        <p:spPr>
          <a:xfrm>
            <a:off x="303047" y="2861990"/>
            <a:ext cx="4963886" cy="307777"/>
          </a:xfrm>
          <a:prstGeom prst="rect">
            <a:avLst/>
          </a:prstGeom>
          <a:noFill/>
        </p:spPr>
        <p:txBody>
          <a:bodyPr wrap="square" rtlCol="0">
            <a:spAutoFit/>
          </a:bodyPr>
          <a:lstStyle/>
          <a:p>
            <a:r>
              <a:rPr lang="en-US" sz="1400" b="1" i="0" dirty="0">
                <a:solidFill>
                  <a:srgbClr val="666666"/>
                </a:solidFill>
                <a:effectLst/>
              </a:rPr>
              <a:t>Table I </a:t>
            </a:r>
            <a:r>
              <a:rPr lang="en-US" sz="1400" b="0" i="0" dirty="0">
                <a:solidFill>
                  <a:srgbClr val="666666"/>
                </a:solidFill>
                <a:effectLst/>
              </a:rPr>
              <a:t>Man-made objects (synthetic)</a:t>
            </a:r>
            <a:endParaRPr lang="en-IN" sz="1400" dirty="0"/>
          </a:p>
        </p:txBody>
      </p:sp>
      <p:sp>
        <p:nvSpPr>
          <p:cNvPr id="7" name="TextBox 6">
            <a:extLst>
              <a:ext uri="{FF2B5EF4-FFF2-40B4-BE49-F238E27FC236}">
                <a16:creationId xmlns:a16="http://schemas.microsoft.com/office/drawing/2014/main" id="{D862BFC6-BB5D-480E-BBD8-DA21E51C3EE4}"/>
              </a:ext>
            </a:extLst>
          </p:cNvPr>
          <p:cNvSpPr txBox="1"/>
          <p:nvPr/>
        </p:nvSpPr>
        <p:spPr>
          <a:xfrm>
            <a:off x="5780438" y="2916653"/>
            <a:ext cx="3191708" cy="307777"/>
          </a:xfrm>
          <a:prstGeom prst="rect">
            <a:avLst/>
          </a:prstGeom>
          <a:noFill/>
        </p:spPr>
        <p:txBody>
          <a:bodyPr wrap="none" rtlCol="0">
            <a:spAutoFit/>
          </a:bodyPr>
          <a:lstStyle/>
          <a:p>
            <a:r>
              <a:rPr lang="en-IN" sz="1400" b="1" i="0" dirty="0">
                <a:solidFill>
                  <a:srgbClr val="666666"/>
                </a:solidFill>
                <a:effectLst/>
              </a:rPr>
              <a:t>Table II </a:t>
            </a:r>
            <a:r>
              <a:rPr lang="en-IN" sz="1400" b="0" i="0" dirty="0">
                <a:solidFill>
                  <a:srgbClr val="666666"/>
                </a:solidFill>
                <a:effectLst/>
              </a:rPr>
              <a:t>Character models (synthetic)</a:t>
            </a:r>
            <a:endParaRPr lang="en-IN" sz="1400" dirty="0"/>
          </a:p>
        </p:txBody>
      </p:sp>
      <p:pic>
        <p:nvPicPr>
          <p:cNvPr id="2054" name="Picture 6" descr="Table II&#10;- &#10;&#10;Character models (synthetic)&#10;&#10;">
            <a:extLst>
              <a:ext uri="{FF2B5EF4-FFF2-40B4-BE49-F238E27FC236}">
                <a16:creationId xmlns:a16="http://schemas.microsoft.com/office/drawing/2014/main" id="{BCF15DEC-DFB5-443B-B50F-4C4BE6397B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0438" y="3224430"/>
            <a:ext cx="5238750" cy="10287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able III&#10;- &#10;&#10;Man-made objects (human drawing)&#10;&#10;">
            <a:extLst>
              <a:ext uri="{FF2B5EF4-FFF2-40B4-BE49-F238E27FC236}">
                <a16:creationId xmlns:a16="http://schemas.microsoft.com/office/drawing/2014/main" id="{DF691F15-1D0F-43D8-A596-B9EE5FBF4C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047" y="4967635"/>
            <a:ext cx="5238750" cy="10096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F5C7B41-015D-4543-8785-13663004A3D5}"/>
              </a:ext>
            </a:extLst>
          </p:cNvPr>
          <p:cNvSpPr txBox="1"/>
          <p:nvPr/>
        </p:nvSpPr>
        <p:spPr>
          <a:xfrm>
            <a:off x="303047" y="4583375"/>
            <a:ext cx="3879395" cy="307777"/>
          </a:xfrm>
          <a:prstGeom prst="rect">
            <a:avLst/>
          </a:prstGeom>
          <a:noFill/>
        </p:spPr>
        <p:txBody>
          <a:bodyPr wrap="none" rtlCol="0">
            <a:spAutoFit/>
          </a:bodyPr>
          <a:lstStyle/>
          <a:p>
            <a:r>
              <a:rPr lang="en-US" sz="1400" b="1" i="0" dirty="0">
                <a:solidFill>
                  <a:srgbClr val="666666"/>
                </a:solidFill>
                <a:effectLst/>
              </a:rPr>
              <a:t>Table III </a:t>
            </a:r>
            <a:r>
              <a:rPr lang="en-US" sz="1400" b="0" i="0" dirty="0">
                <a:solidFill>
                  <a:srgbClr val="666666"/>
                </a:solidFill>
                <a:effectLst/>
              </a:rPr>
              <a:t>Man-made objects (human drawing)</a:t>
            </a:r>
            <a:endParaRPr lang="en-IN" sz="1400" dirty="0"/>
          </a:p>
        </p:txBody>
      </p:sp>
      <p:pic>
        <p:nvPicPr>
          <p:cNvPr id="2058" name="Picture 10" descr="Table IV&#10;- &#10;&#10;Character models (human drawing)&#10;&#10;">
            <a:extLst>
              <a:ext uri="{FF2B5EF4-FFF2-40B4-BE49-F238E27FC236}">
                <a16:creationId xmlns:a16="http://schemas.microsoft.com/office/drawing/2014/main" id="{7D7D2C28-AA38-49C3-846B-6FFE00F152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0438" y="4958110"/>
            <a:ext cx="5238750" cy="1028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A2F2693-49A6-4B88-B14F-553AAFB4807A}"/>
              </a:ext>
            </a:extLst>
          </p:cNvPr>
          <p:cNvSpPr txBox="1"/>
          <p:nvPr/>
        </p:nvSpPr>
        <p:spPr>
          <a:xfrm>
            <a:off x="5780438" y="4583375"/>
            <a:ext cx="3808222" cy="307777"/>
          </a:xfrm>
          <a:prstGeom prst="rect">
            <a:avLst/>
          </a:prstGeom>
          <a:noFill/>
        </p:spPr>
        <p:txBody>
          <a:bodyPr wrap="none" rtlCol="0">
            <a:spAutoFit/>
          </a:bodyPr>
          <a:lstStyle/>
          <a:p>
            <a:r>
              <a:rPr lang="en-US" sz="1400" b="1" i="0" dirty="0">
                <a:solidFill>
                  <a:srgbClr val="666666"/>
                </a:solidFill>
                <a:effectLst/>
              </a:rPr>
              <a:t>Table IV </a:t>
            </a:r>
            <a:r>
              <a:rPr lang="en-US" sz="1400" b="0" i="0" dirty="0">
                <a:solidFill>
                  <a:srgbClr val="666666"/>
                </a:solidFill>
                <a:effectLst/>
              </a:rPr>
              <a:t>Character models (human drawing)</a:t>
            </a:r>
            <a:endParaRPr lang="en-IN" sz="1400" dirty="0"/>
          </a:p>
        </p:txBody>
      </p:sp>
    </p:spTree>
    <p:extLst>
      <p:ext uri="{BB962C8B-B14F-4D97-AF65-F5344CB8AC3E}">
        <p14:creationId xmlns:p14="http://schemas.microsoft.com/office/powerpoint/2010/main" val="1695167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0181A-1B6F-4249-B371-E4D2A32150F0}"/>
              </a:ext>
            </a:extLst>
          </p:cNvPr>
          <p:cNvSpPr>
            <a:spLocks noGrp="1"/>
          </p:cNvSpPr>
          <p:nvPr>
            <p:ph type="title"/>
          </p:nvPr>
        </p:nvSpPr>
        <p:spPr/>
        <p:txBody>
          <a:bodyPr>
            <a:normAutofit/>
          </a:bodyPr>
          <a:lstStyle/>
          <a:p>
            <a:r>
              <a:rPr lang="en-US" sz="2000" b="1" i="0" dirty="0">
                <a:effectLst/>
                <a:latin typeface="+mn-lt"/>
              </a:rPr>
              <a:t>Comparison of 3D models reconstructed with different methods: </a:t>
            </a:r>
            <a:endParaRPr lang="en-IN" sz="2000" b="1" dirty="0">
              <a:latin typeface="+mn-lt"/>
            </a:endParaRPr>
          </a:p>
        </p:txBody>
      </p:sp>
      <p:sp>
        <p:nvSpPr>
          <p:cNvPr id="4" name="Footer Placeholder 3">
            <a:extLst>
              <a:ext uri="{FF2B5EF4-FFF2-40B4-BE49-F238E27FC236}">
                <a16:creationId xmlns:a16="http://schemas.microsoft.com/office/drawing/2014/main" id="{11E3D6F2-258A-4FC0-B247-12DF82755F63}"/>
              </a:ext>
            </a:extLst>
          </p:cNvPr>
          <p:cNvSpPr>
            <a:spLocks noGrp="1"/>
          </p:cNvSpPr>
          <p:nvPr>
            <p:ph type="ftr" sz="quarter" idx="11"/>
          </p:nvPr>
        </p:nvSpPr>
        <p:spPr/>
        <p:txBody>
          <a:bodyPr/>
          <a:lstStyle/>
          <a:p>
            <a:r>
              <a:rPr lang="en-US"/>
              <a:t>Spring 2022                 CS 5542 Big Data Analytics &amp; Apps</a:t>
            </a:r>
            <a:endParaRPr lang="en-IN"/>
          </a:p>
        </p:txBody>
      </p:sp>
      <p:sp>
        <p:nvSpPr>
          <p:cNvPr id="5" name="Slide Number Placeholder 4">
            <a:extLst>
              <a:ext uri="{FF2B5EF4-FFF2-40B4-BE49-F238E27FC236}">
                <a16:creationId xmlns:a16="http://schemas.microsoft.com/office/drawing/2014/main" id="{234599D0-B702-46E8-AB45-7C05F3D6F663}"/>
              </a:ext>
            </a:extLst>
          </p:cNvPr>
          <p:cNvSpPr>
            <a:spLocks noGrp="1"/>
          </p:cNvSpPr>
          <p:nvPr>
            <p:ph type="sldNum" sz="quarter" idx="12"/>
          </p:nvPr>
        </p:nvSpPr>
        <p:spPr/>
        <p:txBody>
          <a:bodyPr/>
          <a:lstStyle/>
          <a:p>
            <a:fld id="{8023691C-8703-4AD4-972F-0EA5E10C31A9}" type="slidenum">
              <a:rPr lang="en-IN" smtClean="0"/>
              <a:t>13</a:t>
            </a:fld>
            <a:endParaRPr lang="en-IN"/>
          </a:p>
        </p:txBody>
      </p:sp>
      <p:pic>
        <p:nvPicPr>
          <p:cNvPr id="3074" name="Picture 2" descr="&#10;Figure 4&#10; - &#10;&#10;Comparison of 3D models reconstructed with different methods.&#10;&#10;">
            <a:extLst>
              <a:ext uri="{FF2B5EF4-FFF2-40B4-BE49-F238E27FC236}">
                <a16:creationId xmlns:a16="http://schemas.microsoft.com/office/drawing/2014/main" id="{0B06DB51-95F4-4190-8739-E8A768D0DF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4519" y="2302925"/>
            <a:ext cx="6962962" cy="3367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103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EE587-9612-4CF5-977F-FBC5F81B069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7308A9F-E0E3-47C0-ACE6-D62139A48A61}"/>
              </a:ext>
            </a:extLst>
          </p:cNvPr>
          <p:cNvSpPr>
            <a:spLocks noGrp="1"/>
          </p:cNvSpPr>
          <p:nvPr>
            <p:ph idx="1"/>
          </p:nvPr>
        </p:nvSpPr>
        <p:spPr>
          <a:xfrm>
            <a:off x="726036" y="1690688"/>
            <a:ext cx="10142519" cy="5177683"/>
          </a:xfrm>
        </p:spPr>
        <p:txBody>
          <a:bodyPr>
            <a:noAutofit/>
          </a:bodyPr>
          <a:lstStyle/>
          <a:p>
            <a:pPr algn="just">
              <a:lnSpc>
                <a:spcPct val="100000"/>
              </a:lnSpc>
            </a:pPr>
            <a:r>
              <a:rPr lang="en-US" sz="1400" b="0" i="0" dirty="0">
                <a:solidFill>
                  <a:srgbClr val="333333"/>
                </a:solidFill>
                <a:effectLst/>
              </a:rPr>
              <a:t>This paper is general and can be easily extended to other applications, such as biomedical, intelligent computing. </a:t>
            </a:r>
          </a:p>
          <a:p>
            <a:pPr algn="just">
              <a:lnSpc>
                <a:spcPct val="100000"/>
              </a:lnSpc>
            </a:pPr>
            <a:r>
              <a:rPr lang="en-US" sz="1400" b="0" i="0" dirty="0">
                <a:solidFill>
                  <a:srgbClr val="333333"/>
                </a:solidFill>
                <a:effectLst/>
              </a:rPr>
              <a:t>The proposed method first generates a series of sketch images from different view viewpoints by analyzing the semantic information of the input sketch image. </a:t>
            </a:r>
          </a:p>
          <a:p>
            <a:pPr algn="just">
              <a:lnSpc>
                <a:spcPct val="100000"/>
              </a:lnSpc>
            </a:pPr>
            <a:r>
              <a:rPr lang="en-US" sz="1400" b="0" i="0" dirty="0">
                <a:solidFill>
                  <a:srgbClr val="333333"/>
                </a:solidFill>
                <a:effectLst/>
              </a:rPr>
              <a:t>Then, the obtained sketch images are fed into a deep neural network to reconstruct the 3D shapes. </a:t>
            </a:r>
          </a:p>
          <a:p>
            <a:pPr algn="just">
              <a:lnSpc>
                <a:spcPct val="100000"/>
              </a:lnSpc>
            </a:pPr>
            <a:r>
              <a:rPr lang="en-US" sz="1400" b="0" i="0" dirty="0">
                <a:solidFill>
                  <a:srgbClr val="333333"/>
                </a:solidFill>
                <a:effectLst/>
              </a:rPr>
              <a:t>Compared with multi-view-based approaches, the proposed method only takes a single sketch image as input, which can significantly reduce the time used for drawing sketches and remarkably improve the reconstruction efficiency.</a:t>
            </a:r>
          </a:p>
          <a:p>
            <a:pPr algn="just">
              <a:lnSpc>
                <a:spcPct val="100000"/>
              </a:lnSpc>
            </a:pPr>
            <a:r>
              <a:rPr lang="en-US" sz="1400" b="0" i="0" dirty="0">
                <a:solidFill>
                  <a:srgbClr val="333333"/>
                </a:solidFill>
                <a:effectLst/>
              </a:rPr>
              <a:t>Besides, using the input sketch image as visual clues to generate multi-view sketch images is helpful to reconstruct 3D shapes more accurately, which is superior to conventional single sketch image-based 3D shape reconstruction methods.</a:t>
            </a:r>
          </a:p>
          <a:p>
            <a:pPr algn="just">
              <a:lnSpc>
                <a:spcPct val="100000"/>
              </a:lnSpc>
            </a:pPr>
            <a:r>
              <a:rPr lang="en-US" sz="1400" b="0" i="0" dirty="0">
                <a:solidFill>
                  <a:srgbClr val="333333"/>
                </a:solidFill>
                <a:effectLst/>
              </a:rPr>
              <a:t>Extensive experiments on a public 3D shape reconstruction dataset have demonstrated the efficacy of the proposed model.</a:t>
            </a:r>
            <a:endParaRPr lang="en-US" sz="1400" dirty="0">
              <a:solidFill>
                <a:srgbClr val="333333"/>
              </a:solidFill>
            </a:endParaRPr>
          </a:p>
          <a:p>
            <a:pPr marL="0" indent="0" algn="just">
              <a:lnSpc>
                <a:spcPct val="100000"/>
              </a:lnSpc>
              <a:buNone/>
            </a:pPr>
            <a:r>
              <a:rPr lang="en-US" sz="1400" b="1" dirty="0"/>
              <a:t>Future Scope: </a:t>
            </a:r>
          </a:p>
          <a:p>
            <a:pPr algn="just">
              <a:lnSpc>
                <a:spcPct val="100000"/>
              </a:lnSpc>
            </a:pPr>
            <a:r>
              <a:rPr lang="en-US" sz="1400" dirty="0"/>
              <a:t>Aim to integrate other forms of input data, such as images from different datasets like ImageNet, etc., to generate more valuable and relevant  3-D information about sketch images. </a:t>
            </a:r>
          </a:p>
        </p:txBody>
      </p:sp>
      <p:pic>
        <p:nvPicPr>
          <p:cNvPr id="4" name="Graphic 201">
            <a:extLst>
              <a:ext uri="{FF2B5EF4-FFF2-40B4-BE49-F238E27FC236}">
                <a16:creationId xmlns:a16="http://schemas.microsoft.com/office/drawing/2014/main" id="{5299537D-0FC4-4139-A1AD-F04D5CB0CEB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0" y="0"/>
            <a:ext cx="1814830" cy="567690"/>
          </a:xfrm>
          <a:prstGeom prst="rect">
            <a:avLst/>
          </a:prstGeom>
        </p:spPr>
      </p:pic>
      <p:sp>
        <p:nvSpPr>
          <p:cNvPr id="5" name="Footer Placeholder 4">
            <a:extLst>
              <a:ext uri="{FF2B5EF4-FFF2-40B4-BE49-F238E27FC236}">
                <a16:creationId xmlns:a16="http://schemas.microsoft.com/office/drawing/2014/main" id="{E38866B4-4BFA-4B0F-BE17-27D77CC7A1F6}"/>
              </a:ext>
            </a:extLst>
          </p:cNvPr>
          <p:cNvSpPr>
            <a:spLocks noGrp="1"/>
          </p:cNvSpPr>
          <p:nvPr>
            <p:ph type="ftr" sz="quarter" idx="11"/>
          </p:nvPr>
        </p:nvSpPr>
        <p:spPr/>
        <p:txBody>
          <a:bodyPr/>
          <a:lstStyle/>
          <a:p>
            <a:r>
              <a:rPr lang="en-US"/>
              <a:t>Spring 2022                 CS 5542 Big Data Analytics &amp; Apps</a:t>
            </a:r>
            <a:endParaRPr lang="en-IN"/>
          </a:p>
        </p:txBody>
      </p:sp>
      <p:sp>
        <p:nvSpPr>
          <p:cNvPr id="6" name="Slide Number Placeholder 5">
            <a:extLst>
              <a:ext uri="{FF2B5EF4-FFF2-40B4-BE49-F238E27FC236}">
                <a16:creationId xmlns:a16="http://schemas.microsoft.com/office/drawing/2014/main" id="{831AA12B-7516-4A30-8EBA-8B68752BA0C8}"/>
              </a:ext>
            </a:extLst>
          </p:cNvPr>
          <p:cNvSpPr>
            <a:spLocks noGrp="1"/>
          </p:cNvSpPr>
          <p:nvPr>
            <p:ph type="sldNum" sz="quarter" idx="12"/>
          </p:nvPr>
        </p:nvSpPr>
        <p:spPr/>
        <p:txBody>
          <a:bodyPr/>
          <a:lstStyle/>
          <a:p>
            <a:fld id="{8023691C-8703-4AD4-972F-0EA5E10C31A9}" type="slidenum">
              <a:rPr lang="en-IN" smtClean="0"/>
              <a:t>14</a:t>
            </a:fld>
            <a:endParaRPr lang="en-IN"/>
          </a:p>
        </p:txBody>
      </p:sp>
    </p:spTree>
    <p:extLst>
      <p:ext uri="{BB962C8B-B14F-4D97-AF65-F5344CB8AC3E}">
        <p14:creationId xmlns:p14="http://schemas.microsoft.com/office/powerpoint/2010/main" val="564700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5BD99-F7F8-4BBB-885A-C7203B70671A}"/>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7A467047-3C7E-45BD-A063-4186E94FABD4}"/>
              </a:ext>
            </a:extLst>
          </p:cNvPr>
          <p:cNvSpPr>
            <a:spLocks noGrp="1"/>
          </p:cNvSpPr>
          <p:nvPr>
            <p:ph idx="1"/>
          </p:nvPr>
        </p:nvSpPr>
        <p:spPr/>
        <p:txBody>
          <a:bodyPr>
            <a:normAutofit/>
          </a:bodyPr>
          <a:lstStyle/>
          <a:p>
            <a:pPr marL="0" indent="0">
              <a:lnSpc>
                <a:spcPct val="200000"/>
              </a:lnSpc>
              <a:buNone/>
            </a:pPr>
            <a:r>
              <a:rPr lang="en-US" sz="2400" dirty="0"/>
              <a:t>F. Wang et al., "Deep 3D Shape Reconstruction from Single-View Sketch Image," 2020 8th International Conference on Digital Home (ICDH), 2020, pp. 184-189, doi: 10.1109/ICDH51081.2020.00039.</a:t>
            </a:r>
            <a:endParaRPr lang="en-IN" sz="2400" dirty="0"/>
          </a:p>
        </p:txBody>
      </p:sp>
      <p:pic>
        <p:nvPicPr>
          <p:cNvPr id="4" name="Graphic 201">
            <a:extLst>
              <a:ext uri="{FF2B5EF4-FFF2-40B4-BE49-F238E27FC236}">
                <a16:creationId xmlns:a16="http://schemas.microsoft.com/office/drawing/2014/main" id="{03973FCE-6A9B-4E8D-9D34-55D5605846F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0" y="0"/>
            <a:ext cx="1814830" cy="567690"/>
          </a:xfrm>
          <a:prstGeom prst="rect">
            <a:avLst/>
          </a:prstGeom>
        </p:spPr>
      </p:pic>
      <p:sp>
        <p:nvSpPr>
          <p:cNvPr id="5" name="Footer Placeholder 4">
            <a:extLst>
              <a:ext uri="{FF2B5EF4-FFF2-40B4-BE49-F238E27FC236}">
                <a16:creationId xmlns:a16="http://schemas.microsoft.com/office/drawing/2014/main" id="{09F665E5-0F8F-4C72-8E28-79ABAE8DC55C}"/>
              </a:ext>
            </a:extLst>
          </p:cNvPr>
          <p:cNvSpPr>
            <a:spLocks noGrp="1"/>
          </p:cNvSpPr>
          <p:nvPr>
            <p:ph type="ftr" sz="quarter" idx="11"/>
          </p:nvPr>
        </p:nvSpPr>
        <p:spPr/>
        <p:txBody>
          <a:bodyPr/>
          <a:lstStyle/>
          <a:p>
            <a:r>
              <a:rPr lang="en-US"/>
              <a:t>Spring 2022                 CS 5542 Big Data Analytics &amp; Apps</a:t>
            </a:r>
            <a:endParaRPr lang="en-IN"/>
          </a:p>
        </p:txBody>
      </p:sp>
      <p:sp>
        <p:nvSpPr>
          <p:cNvPr id="6" name="Slide Number Placeholder 5">
            <a:extLst>
              <a:ext uri="{FF2B5EF4-FFF2-40B4-BE49-F238E27FC236}">
                <a16:creationId xmlns:a16="http://schemas.microsoft.com/office/drawing/2014/main" id="{A9394302-F5A4-4BFD-BC0F-B29589C21F0B}"/>
              </a:ext>
            </a:extLst>
          </p:cNvPr>
          <p:cNvSpPr>
            <a:spLocks noGrp="1"/>
          </p:cNvSpPr>
          <p:nvPr>
            <p:ph type="sldNum" sz="quarter" idx="12"/>
          </p:nvPr>
        </p:nvSpPr>
        <p:spPr/>
        <p:txBody>
          <a:bodyPr/>
          <a:lstStyle/>
          <a:p>
            <a:fld id="{8023691C-8703-4AD4-972F-0EA5E10C31A9}" type="slidenum">
              <a:rPr lang="en-IN" smtClean="0"/>
              <a:t>15</a:t>
            </a:fld>
            <a:endParaRPr lang="en-IN"/>
          </a:p>
        </p:txBody>
      </p:sp>
    </p:spTree>
    <p:extLst>
      <p:ext uri="{BB962C8B-B14F-4D97-AF65-F5344CB8AC3E}">
        <p14:creationId xmlns:p14="http://schemas.microsoft.com/office/powerpoint/2010/main" val="820869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CA86-D1E8-4434-B7F3-004C9D5BE282}"/>
              </a:ext>
            </a:extLst>
          </p:cNvPr>
          <p:cNvSpPr>
            <a:spLocks noGrp="1"/>
          </p:cNvSpPr>
          <p:nvPr>
            <p:ph type="title"/>
          </p:nvPr>
        </p:nvSpPr>
        <p:spPr>
          <a:xfrm>
            <a:off x="1281704" y="2043308"/>
            <a:ext cx="2536213" cy="1327109"/>
          </a:xfrm>
        </p:spPr>
        <p:txBody>
          <a:bodyPr>
            <a:normAutofit fontScale="90000"/>
          </a:bodyPr>
          <a:lstStyle/>
          <a:p>
            <a:r>
              <a:rPr lang="en-IN" sz="7200" dirty="0">
                <a:latin typeface="French Script MT" panose="03020402040607040605" pitchFamily="66" charset="0"/>
              </a:rPr>
              <a:t>Questions</a:t>
            </a:r>
          </a:p>
        </p:txBody>
      </p:sp>
      <p:pic>
        <p:nvPicPr>
          <p:cNvPr id="5" name="Content Placeholder 4">
            <a:extLst>
              <a:ext uri="{FF2B5EF4-FFF2-40B4-BE49-F238E27FC236}">
                <a16:creationId xmlns:a16="http://schemas.microsoft.com/office/drawing/2014/main" id="{CF3C2F6E-1895-4020-9CDE-AB46F6FF31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2072" y="1911348"/>
            <a:ext cx="5936652" cy="3859213"/>
          </a:xfrm>
        </p:spPr>
      </p:pic>
      <p:pic>
        <p:nvPicPr>
          <p:cNvPr id="6" name="Graphic 201">
            <a:extLst>
              <a:ext uri="{FF2B5EF4-FFF2-40B4-BE49-F238E27FC236}">
                <a16:creationId xmlns:a16="http://schemas.microsoft.com/office/drawing/2014/main" id="{6E006D0A-831A-44A6-B83E-DF627D0F0BF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0" y="0"/>
            <a:ext cx="1814830" cy="567690"/>
          </a:xfrm>
          <a:prstGeom prst="rect">
            <a:avLst/>
          </a:prstGeom>
        </p:spPr>
      </p:pic>
      <p:pic>
        <p:nvPicPr>
          <p:cNvPr id="8" name="Graphic 201">
            <a:extLst>
              <a:ext uri="{FF2B5EF4-FFF2-40B4-BE49-F238E27FC236}">
                <a16:creationId xmlns:a16="http://schemas.microsoft.com/office/drawing/2014/main" id="{CB7FFF2E-3671-47C3-8CFF-683398A728B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52400" y="152400"/>
            <a:ext cx="1814830" cy="567690"/>
          </a:xfrm>
          <a:prstGeom prst="rect">
            <a:avLst/>
          </a:prstGeom>
        </p:spPr>
      </p:pic>
      <p:sp>
        <p:nvSpPr>
          <p:cNvPr id="9" name="Footer Placeholder 8">
            <a:extLst>
              <a:ext uri="{FF2B5EF4-FFF2-40B4-BE49-F238E27FC236}">
                <a16:creationId xmlns:a16="http://schemas.microsoft.com/office/drawing/2014/main" id="{9AFF203D-F042-4959-BA5E-73769251953B}"/>
              </a:ext>
            </a:extLst>
          </p:cNvPr>
          <p:cNvSpPr>
            <a:spLocks noGrp="1"/>
          </p:cNvSpPr>
          <p:nvPr>
            <p:ph type="ftr" sz="quarter" idx="11"/>
          </p:nvPr>
        </p:nvSpPr>
        <p:spPr/>
        <p:txBody>
          <a:bodyPr/>
          <a:lstStyle/>
          <a:p>
            <a:r>
              <a:rPr lang="en-US"/>
              <a:t>Spring 2022                 CS 5542 Big Data Analytics &amp; Apps</a:t>
            </a:r>
            <a:endParaRPr lang="en-IN" dirty="0"/>
          </a:p>
        </p:txBody>
      </p:sp>
      <p:sp>
        <p:nvSpPr>
          <p:cNvPr id="10" name="Slide Number Placeholder 9">
            <a:extLst>
              <a:ext uri="{FF2B5EF4-FFF2-40B4-BE49-F238E27FC236}">
                <a16:creationId xmlns:a16="http://schemas.microsoft.com/office/drawing/2014/main" id="{AB8C878D-F92F-4C77-889D-4ED9B88EE898}"/>
              </a:ext>
            </a:extLst>
          </p:cNvPr>
          <p:cNvSpPr>
            <a:spLocks noGrp="1"/>
          </p:cNvSpPr>
          <p:nvPr>
            <p:ph type="sldNum" sz="quarter" idx="12"/>
          </p:nvPr>
        </p:nvSpPr>
        <p:spPr/>
        <p:txBody>
          <a:bodyPr/>
          <a:lstStyle/>
          <a:p>
            <a:fld id="{8023691C-8703-4AD4-972F-0EA5E10C31A9}" type="slidenum">
              <a:rPr lang="en-IN" smtClean="0"/>
              <a:t>16</a:t>
            </a:fld>
            <a:endParaRPr lang="en-IN"/>
          </a:p>
        </p:txBody>
      </p:sp>
    </p:spTree>
    <p:extLst>
      <p:ext uri="{BB962C8B-B14F-4D97-AF65-F5344CB8AC3E}">
        <p14:creationId xmlns:p14="http://schemas.microsoft.com/office/powerpoint/2010/main" val="1333123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72347-DAA6-4D48-998A-7A452224377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8B997E-2BA1-4C3F-977B-1B7EFACFD505}"/>
              </a:ext>
            </a:extLst>
          </p:cNvPr>
          <p:cNvSpPr>
            <a:spLocks noGrp="1"/>
          </p:cNvSpPr>
          <p:nvPr>
            <p:ph idx="1"/>
          </p:nvPr>
        </p:nvSpPr>
        <p:spPr>
          <a:xfrm>
            <a:off x="1179576" y="2541320"/>
            <a:ext cx="9829800" cy="3229518"/>
          </a:xfrm>
        </p:spPr>
        <p:txBody>
          <a:bodyPr>
            <a:normAutofit/>
          </a:bodyPr>
          <a:lstStyle/>
          <a:p>
            <a:pPr marL="0" indent="0" algn="ctr">
              <a:lnSpc>
                <a:spcPct val="200000"/>
              </a:lnSpc>
              <a:buNone/>
            </a:pPr>
            <a:r>
              <a:rPr lang="en-IN" sz="6000" b="1" dirty="0">
                <a:latin typeface="Bradley Hand ITC" panose="03070402050302030203" pitchFamily="66" charset="0"/>
              </a:rPr>
              <a:t>Thank you !!</a:t>
            </a:r>
          </a:p>
        </p:txBody>
      </p:sp>
      <p:pic>
        <p:nvPicPr>
          <p:cNvPr id="4" name="Graphic 201">
            <a:extLst>
              <a:ext uri="{FF2B5EF4-FFF2-40B4-BE49-F238E27FC236}">
                <a16:creationId xmlns:a16="http://schemas.microsoft.com/office/drawing/2014/main" id="{1C7BBCC5-8219-4A55-B915-505628BABE9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0" y="0"/>
            <a:ext cx="1814830" cy="567690"/>
          </a:xfrm>
          <a:prstGeom prst="rect">
            <a:avLst/>
          </a:prstGeom>
        </p:spPr>
      </p:pic>
      <p:sp>
        <p:nvSpPr>
          <p:cNvPr id="5" name="Footer Placeholder 4">
            <a:extLst>
              <a:ext uri="{FF2B5EF4-FFF2-40B4-BE49-F238E27FC236}">
                <a16:creationId xmlns:a16="http://schemas.microsoft.com/office/drawing/2014/main" id="{9F5D6C88-CB1F-44C9-96A6-8CFF55CEF7D4}"/>
              </a:ext>
            </a:extLst>
          </p:cNvPr>
          <p:cNvSpPr>
            <a:spLocks noGrp="1"/>
          </p:cNvSpPr>
          <p:nvPr>
            <p:ph type="ftr" sz="quarter" idx="11"/>
          </p:nvPr>
        </p:nvSpPr>
        <p:spPr/>
        <p:txBody>
          <a:bodyPr/>
          <a:lstStyle/>
          <a:p>
            <a:r>
              <a:rPr lang="en-US"/>
              <a:t>Spring 2022                 CS 5542 Big Data Analytics &amp; Apps</a:t>
            </a:r>
            <a:endParaRPr lang="en-IN" dirty="0"/>
          </a:p>
        </p:txBody>
      </p:sp>
      <p:sp>
        <p:nvSpPr>
          <p:cNvPr id="6" name="Slide Number Placeholder 5">
            <a:extLst>
              <a:ext uri="{FF2B5EF4-FFF2-40B4-BE49-F238E27FC236}">
                <a16:creationId xmlns:a16="http://schemas.microsoft.com/office/drawing/2014/main" id="{911A05FA-6556-43FA-B8B1-B2DBA9A5CCAD}"/>
              </a:ext>
            </a:extLst>
          </p:cNvPr>
          <p:cNvSpPr>
            <a:spLocks noGrp="1"/>
          </p:cNvSpPr>
          <p:nvPr>
            <p:ph type="sldNum" sz="quarter" idx="12"/>
          </p:nvPr>
        </p:nvSpPr>
        <p:spPr/>
        <p:txBody>
          <a:bodyPr/>
          <a:lstStyle/>
          <a:p>
            <a:fld id="{8023691C-8703-4AD4-972F-0EA5E10C31A9}" type="slidenum">
              <a:rPr lang="en-IN" smtClean="0"/>
              <a:t>17</a:t>
            </a:fld>
            <a:endParaRPr lang="en-IN"/>
          </a:p>
        </p:txBody>
      </p:sp>
    </p:spTree>
    <p:extLst>
      <p:ext uri="{BB962C8B-B14F-4D97-AF65-F5344CB8AC3E}">
        <p14:creationId xmlns:p14="http://schemas.microsoft.com/office/powerpoint/2010/main" val="2893300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3FEDA-5956-4DF9-B309-A4D6400751DF}"/>
              </a:ext>
            </a:extLst>
          </p:cNvPr>
          <p:cNvSpPr>
            <a:spLocks noGrp="1"/>
          </p:cNvSpPr>
          <p:nvPr>
            <p:ph type="title"/>
          </p:nvPr>
        </p:nvSpPr>
        <p:spPr/>
        <p:txBody>
          <a:bodyPr/>
          <a:lstStyle/>
          <a:p>
            <a:r>
              <a:rPr lang="en-IN" dirty="0"/>
              <a:t>Presentation Outline	</a:t>
            </a:r>
          </a:p>
        </p:txBody>
      </p:sp>
      <p:pic>
        <p:nvPicPr>
          <p:cNvPr id="4" name="Graphic 201">
            <a:extLst>
              <a:ext uri="{FF2B5EF4-FFF2-40B4-BE49-F238E27FC236}">
                <a16:creationId xmlns:a16="http://schemas.microsoft.com/office/drawing/2014/main" id="{7FA490AE-6748-4A48-9665-E61613E6D14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0" y="0"/>
            <a:ext cx="1814830" cy="567690"/>
          </a:xfrm>
          <a:prstGeom prst="rect">
            <a:avLst/>
          </a:prstGeom>
        </p:spPr>
      </p:pic>
      <p:graphicFrame>
        <p:nvGraphicFramePr>
          <p:cNvPr id="5" name="Content Placeholder 2">
            <a:extLst>
              <a:ext uri="{FF2B5EF4-FFF2-40B4-BE49-F238E27FC236}">
                <a16:creationId xmlns:a16="http://schemas.microsoft.com/office/drawing/2014/main" id="{9957A1C3-19E3-4ACC-9D07-81E3D3F675EB}"/>
              </a:ext>
            </a:extLst>
          </p:cNvPr>
          <p:cNvGraphicFramePr>
            <a:graphicFrameLocks noGrp="1"/>
          </p:cNvGraphicFramePr>
          <p:nvPr>
            <p:ph idx="1"/>
            <p:extLst>
              <p:ext uri="{D42A27DB-BD31-4B8C-83A1-F6EECF244321}">
                <p14:modId xmlns:p14="http://schemas.microsoft.com/office/powerpoint/2010/main" val="764065007"/>
              </p:ext>
            </p:extLst>
          </p:nvPr>
        </p:nvGraphicFramePr>
        <p:xfrm>
          <a:off x="1181100" y="1690688"/>
          <a:ext cx="9829800" cy="3859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a:extLst>
              <a:ext uri="{FF2B5EF4-FFF2-40B4-BE49-F238E27FC236}">
                <a16:creationId xmlns:a16="http://schemas.microsoft.com/office/drawing/2014/main" id="{36B34948-E043-4271-94D5-6DB4BD94547E}"/>
              </a:ext>
            </a:extLst>
          </p:cNvPr>
          <p:cNvSpPr>
            <a:spLocks noGrp="1"/>
          </p:cNvSpPr>
          <p:nvPr>
            <p:ph type="ftr" sz="quarter" idx="11"/>
          </p:nvPr>
        </p:nvSpPr>
        <p:spPr/>
        <p:txBody>
          <a:bodyPr/>
          <a:lstStyle/>
          <a:p>
            <a:r>
              <a:rPr lang="en-US"/>
              <a:t>Spring 2022                 CS 5542 Big Data Analytics &amp; Apps</a:t>
            </a:r>
            <a:endParaRPr lang="en-IN" dirty="0"/>
          </a:p>
        </p:txBody>
      </p:sp>
      <p:sp>
        <p:nvSpPr>
          <p:cNvPr id="7" name="Slide Number Placeholder 6">
            <a:extLst>
              <a:ext uri="{FF2B5EF4-FFF2-40B4-BE49-F238E27FC236}">
                <a16:creationId xmlns:a16="http://schemas.microsoft.com/office/drawing/2014/main" id="{B52EC147-DE9E-4A2B-94C1-DF5D39C9716A}"/>
              </a:ext>
            </a:extLst>
          </p:cNvPr>
          <p:cNvSpPr>
            <a:spLocks noGrp="1"/>
          </p:cNvSpPr>
          <p:nvPr>
            <p:ph type="sldNum" sz="quarter" idx="12"/>
          </p:nvPr>
        </p:nvSpPr>
        <p:spPr/>
        <p:txBody>
          <a:bodyPr/>
          <a:lstStyle/>
          <a:p>
            <a:fld id="{8023691C-8703-4AD4-972F-0EA5E10C31A9}" type="slidenum">
              <a:rPr lang="en-IN" smtClean="0"/>
              <a:t>2</a:t>
            </a:fld>
            <a:endParaRPr lang="en-IN"/>
          </a:p>
        </p:txBody>
      </p:sp>
    </p:spTree>
    <p:extLst>
      <p:ext uri="{BB962C8B-B14F-4D97-AF65-F5344CB8AC3E}">
        <p14:creationId xmlns:p14="http://schemas.microsoft.com/office/powerpoint/2010/main" val="389793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05725-987B-4BFF-A4DC-C0831A727A8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AF07FC0-C30F-483D-A8CB-0FC5B8B2A47E}"/>
              </a:ext>
            </a:extLst>
          </p:cNvPr>
          <p:cNvSpPr>
            <a:spLocks noGrp="1"/>
          </p:cNvSpPr>
          <p:nvPr>
            <p:ph idx="1"/>
          </p:nvPr>
        </p:nvSpPr>
        <p:spPr>
          <a:xfrm>
            <a:off x="2039354" y="1530372"/>
            <a:ext cx="9438148" cy="4472605"/>
          </a:xfrm>
        </p:spPr>
        <p:txBody>
          <a:bodyPr>
            <a:normAutofit fontScale="92500" lnSpcReduction="10000"/>
          </a:bodyPr>
          <a:lstStyle/>
          <a:p>
            <a:pPr>
              <a:lnSpc>
                <a:spcPct val="150000"/>
              </a:lnSpc>
            </a:pPr>
            <a:r>
              <a:rPr lang="en-US" sz="1400" b="0" i="0" dirty="0">
                <a:solidFill>
                  <a:srgbClr val="333333"/>
                </a:solidFill>
                <a:effectLst/>
                <a:latin typeface="Avenir Next LT Pro (Body)"/>
              </a:rPr>
              <a:t>As one of the most fundamental problems in computer graphics, </a:t>
            </a:r>
            <a:r>
              <a:rPr lang="en-US" sz="1400" b="1" i="0" dirty="0">
                <a:solidFill>
                  <a:srgbClr val="333333"/>
                </a:solidFill>
                <a:effectLst/>
                <a:latin typeface="Avenir Next LT Pro (Body)"/>
              </a:rPr>
              <a:t>3D shape reconstruction </a:t>
            </a:r>
            <a:r>
              <a:rPr lang="en-US" sz="1400" b="0" i="0" dirty="0">
                <a:solidFill>
                  <a:srgbClr val="333333"/>
                </a:solidFill>
                <a:effectLst/>
                <a:latin typeface="Avenir Next LT Pro (Body)"/>
              </a:rPr>
              <a:t>is playing an increasingly important role in a wide variety of fields such as virtual/augmented reality, computer-aided geometric design, gaming, medical imaging, 3D models is not a trivial task. </a:t>
            </a:r>
          </a:p>
          <a:p>
            <a:pPr>
              <a:lnSpc>
                <a:spcPct val="150000"/>
              </a:lnSpc>
            </a:pPr>
            <a:r>
              <a:rPr lang="en-US" sz="1400" b="0" i="0" dirty="0">
                <a:solidFill>
                  <a:srgbClr val="333333"/>
                </a:solidFill>
                <a:effectLst/>
                <a:latin typeface="Avenir Next LT Pro (Body)"/>
              </a:rPr>
              <a:t>It usually takes designers a lot of time and effort to harvest an exquisite 3D model since the procedure involves intensive interactions. </a:t>
            </a:r>
          </a:p>
          <a:p>
            <a:pPr>
              <a:lnSpc>
                <a:spcPct val="150000"/>
              </a:lnSpc>
            </a:pPr>
            <a:r>
              <a:rPr lang="en-US" sz="1400" b="0" i="0" dirty="0">
                <a:solidFill>
                  <a:srgbClr val="333333"/>
                </a:solidFill>
                <a:effectLst/>
                <a:latin typeface="Avenir Next LT Pro (Body)"/>
              </a:rPr>
              <a:t>To alleviate this situation, a large body of technologies have been developed to facilitate the 3D shape reconstruction process. </a:t>
            </a:r>
          </a:p>
          <a:p>
            <a:pPr>
              <a:lnSpc>
                <a:spcPct val="150000"/>
              </a:lnSpc>
            </a:pPr>
            <a:r>
              <a:rPr lang="en-US" sz="1400" b="0" i="0" dirty="0">
                <a:solidFill>
                  <a:srgbClr val="333333"/>
                </a:solidFill>
                <a:effectLst/>
                <a:latin typeface="Avenir Next LT Pro (Body)"/>
              </a:rPr>
              <a:t>Among them, automatically reconstructing 3D models from sketch images is gaining more and more popularity due to its high efficacy and simplicity of interaction. </a:t>
            </a:r>
          </a:p>
          <a:p>
            <a:pPr>
              <a:lnSpc>
                <a:spcPct val="150000"/>
              </a:lnSpc>
            </a:pPr>
            <a:r>
              <a:rPr lang="en-US" sz="1400" b="0" i="0" dirty="0">
                <a:solidFill>
                  <a:srgbClr val="333333"/>
                </a:solidFill>
                <a:effectLst/>
                <a:latin typeface="Avenir Next LT Pro (Body)"/>
              </a:rPr>
              <a:t>Especially with the recent advancements in deep learning technology, sketch-based deep 3D shape reconstruction has achieved remarkable progress. </a:t>
            </a:r>
          </a:p>
          <a:p>
            <a:pPr>
              <a:lnSpc>
                <a:spcPct val="150000"/>
              </a:lnSpc>
            </a:pPr>
            <a:r>
              <a:rPr lang="en-US" sz="1400" b="0" i="0" dirty="0">
                <a:solidFill>
                  <a:srgbClr val="333333"/>
                </a:solidFill>
                <a:effectLst/>
                <a:latin typeface="Avenir Next LT Pro (Body)"/>
              </a:rPr>
              <a:t>Unfortunately, there are still many challenging issues in this area that have not been effectively addressed, which is seriously hindering the adoption of this technique in many applications.</a:t>
            </a:r>
            <a:endParaRPr lang="en-IN" sz="1400" dirty="0">
              <a:latin typeface="Avenir Next LT Pro (Body)"/>
            </a:endParaRPr>
          </a:p>
        </p:txBody>
      </p:sp>
      <p:pic>
        <p:nvPicPr>
          <p:cNvPr id="4" name="Graphic 201">
            <a:extLst>
              <a:ext uri="{FF2B5EF4-FFF2-40B4-BE49-F238E27FC236}">
                <a16:creationId xmlns:a16="http://schemas.microsoft.com/office/drawing/2014/main" id="{4AEB05C3-0B3B-4352-8914-73957E852B1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0" y="0"/>
            <a:ext cx="1814830" cy="567690"/>
          </a:xfrm>
          <a:prstGeom prst="rect">
            <a:avLst/>
          </a:prstGeom>
        </p:spPr>
      </p:pic>
      <p:sp>
        <p:nvSpPr>
          <p:cNvPr id="5" name="Footer Placeholder 4">
            <a:extLst>
              <a:ext uri="{FF2B5EF4-FFF2-40B4-BE49-F238E27FC236}">
                <a16:creationId xmlns:a16="http://schemas.microsoft.com/office/drawing/2014/main" id="{8A1B55A7-C6F9-4129-8A43-CEB6A2D87C86}"/>
              </a:ext>
            </a:extLst>
          </p:cNvPr>
          <p:cNvSpPr>
            <a:spLocks noGrp="1"/>
          </p:cNvSpPr>
          <p:nvPr>
            <p:ph type="ftr" sz="quarter" idx="11"/>
          </p:nvPr>
        </p:nvSpPr>
        <p:spPr/>
        <p:txBody>
          <a:bodyPr/>
          <a:lstStyle/>
          <a:p>
            <a:r>
              <a:rPr lang="en-US"/>
              <a:t>Spring 2022                 CS 5542 Big Data Analytics &amp; Apps</a:t>
            </a:r>
            <a:endParaRPr lang="en-IN" dirty="0"/>
          </a:p>
        </p:txBody>
      </p:sp>
      <p:sp>
        <p:nvSpPr>
          <p:cNvPr id="6" name="Slide Number Placeholder 5">
            <a:extLst>
              <a:ext uri="{FF2B5EF4-FFF2-40B4-BE49-F238E27FC236}">
                <a16:creationId xmlns:a16="http://schemas.microsoft.com/office/drawing/2014/main" id="{25EBCAD7-E7DA-41AC-A7CE-C13895FE0686}"/>
              </a:ext>
            </a:extLst>
          </p:cNvPr>
          <p:cNvSpPr>
            <a:spLocks noGrp="1"/>
          </p:cNvSpPr>
          <p:nvPr>
            <p:ph type="sldNum" sz="quarter" idx="12"/>
          </p:nvPr>
        </p:nvSpPr>
        <p:spPr/>
        <p:txBody>
          <a:bodyPr/>
          <a:lstStyle/>
          <a:p>
            <a:fld id="{8023691C-8703-4AD4-972F-0EA5E10C31A9}" type="slidenum">
              <a:rPr lang="en-IN" smtClean="0"/>
              <a:t>3</a:t>
            </a:fld>
            <a:endParaRPr lang="en-IN"/>
          </a:p>
        </p:txBody>
      </p:sp>
    </p:spTree>
    <p:extLst>
      <p:ext uri="{BB962C8B-B14F-4D97-AF65-F5344CB8AC3E}">
        <p14:creationId xmlns:p14="http://schemas.microsoft.com/office/powerpoint/2010/main" val="2012690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30F1A-5999-459C-8828-1410952DB53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2F03521-525C-4CC6-A5E8-7EBA12683494}"/>
              </a:ext>
            </a:extLst>
          </p:cNvPr>
          <p:cNvSpPr>
            <a:spLocks noGrp="1"/>
          </p:cNvSpPr>
          <p:nvPr>
            <p:ph idx="1"/>
          </p:nvPr>
        </p:nvSpPr>
        <p:spPr>
          <a:xfrm>
            <a:off x="1179576" y="1911096"/>
            <a:ext cx="9937603" cy="3888125"/>
          </a:xfrm>
        </p:spPr>
        <p:txBody>
          <a:bodyPr>
            <a:normAutofit/>
          </a:bodyPr>
          <a:lstStyle/>
          <a:p>
            <a:pPr marL="0" indent="0">
              <a:lnSpc>
                <a:spcPct val="150000"/>
              </a:lnSpc>
              <a:buNone/>
            </a:pPr>
            <a:r>
              <a:rPr lang="en-IN" sz="2000" b="1" dirty="0"/>
              <a:t>Challenges</a:t>
            </a:r>
            <a:endParaRPr lang="en-IN" sz="1400" b="1" dirty="0"/>
          </a:p>
          <a:p>
            <a:pPr lvl="1">
              <a:lnSpc>
                <a:spcPct val="150000"/>
              </a:lnSpc>
            </a:pPr>
            <a:r>
              <a:rPr lang="en-US" sz="1400" dirty="0">
                <a:solidFill>
                  <a:srgbClr val="333333"/>
                </a:solidFill>
              </a:rPr>
              <a:t>T</a:t>
            </a:r>
            <a:r>
              <a:rPr lang="en-US" sz="1400" b="0" i="0" dirty="0">
                <a:solidFill>
                  <a:srgbClr val="333333"/>
                </a:solidFill>
                <a:effectLst/>
              </a:rPr>
              <a:t>here is a great semantic gap between sketch images and 3D models. Compared with nature images, the sketch is a visual representation form with a high level of abstraction and can easily cause ambiguity.</a:t>
            </a:r>
          </a:p>
          <a:p>
            <a:pPr lvl="1">
              <a:lnSpc>
                <a:spcPct val="150000"/>
              </a:lnSpc>
            </a:pPr>
            <a:r>
              <a:rPr lang="en-US" sz="1400" b="0" i="0" dirty="0">
                <a:solidFill>
                  <a:srgbClr val="333333"/>
                </a:solidFill>
                <a:effectLst/>
              </a:rPr>
              <a:t>deep learning-based 3D reconstruction models are generally highly dependent on sufficient training data. As the diversity of users’ painting styles, it is very time-consuming and costly to collect tens of thousands of well-labeled sketch images that can be used to feed into deep neural networks for effective training.</a:t>
            </a:r>
          </a:p>
          <a:p>
            <a:pPr lvl="1">
              <a:lnSpc>
                <a:spcPct val="150000"/>
              </a:lnSpc>
            </a:pPr>
            <a:r>
              <a:rPr lang="en-US" sz="1400" b="0" i="0" dirty="0">
                <a:solidFill>
                  <a:srgbClr val="333333"/>
                </a:solidFill>
                <a:effectLst/>
              </a:rPr>
              <a:t>The dimensionality and feature of sketches and 3D models are quite different. How to effectively exploit the very limited visual clues in sketch images to reconstruct 3D shape accurately is another challenging task that is still inadequately addressed by existing studies.</a:t>
            </a:r>
            <a:endParaRPr lang="en-US" sz="1400" dirty="0">
              <a:solidFill>
                <a:srgbClr val="333333"/>
              </a:solidFill>
            </a:endParaRPr>
          </a:p>
        </p:txBody>
      </p:sp>
      <p:pic>
        <p:nvPicPr>
          <p:cNvPr id="4" name="Graphic 201">
            <a:extLst>
              <a:ext uri="{FF2B5EF4-FFF2-40B4-BE49-F238E27FC236}">
                <a16:creationId xmlns:a16="http://schemas.microsoft.com/office/drawing/2014/main" id="{0EDDBAFA-0A84-4C56-A9D0-3475C8D2B73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0" y="0"/>
            <a:ext cx="1814830" cy="567690"/>
          </a:xfrm>
          <a:prstGeom prst="rect">
            <a:avLst/>
          </a:prstGeom>
        </p:spPr>
      </p:pic>
      <p:sp>
        <p:nvSpPr>
          <p:cNvPr id="5" name="Footer Placeholder 4">
            <a:extLst>
              <a:ext uri="{FF2B5EF4-FFF2-40B4-BE49-F238E27FC236}">
                <a16:creationId xmlns:a16="http://schemas.microsoft.com/office/drawing/2014/main" id="{E7D4855F-EF02-479C-A2C4-0C157D6E45EC}"/>
              </a:ext>
            </a:extLst>
          </p:cNvPr>
          <p:cNvSpPr>
            <a:spLocks noGrp="1"/>
          </p:cNvSpPr>
          <p:nvPr>
            <p:ph type="ftr" sz="quarter" idx="11"/>
          </p:nvPr>
        </p:nvSpPr>
        <p:spPr/>
        <p:txBody>
          <a:bodyPr/>
          <a:lstStyle/>
          <a:p>
            <a:r>
              <a:rPr lang="en-US"/>
              <a:t>Spring 2022                 CS 5542 Big Data Analytics &amp; Apps</a:t>
            </a:r>
            <a:endParaRPr lang="en-IN"/>
          </a:p>
        </p:txBody>
      </p:sp>
      <p:sp>
        <p:nvSpPr>
          <p:cNvPr id="6" name="Slide Number Placeholder 5">
            <a:extLst>
              <a:ext uri="{FF2B5EF4-FFF2-40B4-BE49-F238E27FC236}">
                <a16:creationId xmlns:a16="http://schemas.microsoft.com/office/drawing/2014/main" id="{C5B26DB9-81E7-46E4-A488-B26D35D0D246}"/>
              </a:ext>
            </a:extLst>
          </p:cNvPr>
          <p:cNvSpPr>
            <a:spLocks noGrp="1"/>
          </p:cNvSpPr>
          <p:nvPr>
            <p:ph type="sldNum" sz="quarter" idx="12"/>
          </p:nvPr>
        </p:nvSpPr>
        <p:spPr/>
        <p:txBody>
          <a:bodyPr/>
          <a:lstStyle/>
          <a:p>
            <a:fld id="{8023691C-8703-4AD4-972F-0EA5E10C31A9}" type="slidenum">
              <a:rPr lang="en-IN" smtClean="0"/>
              <a:t>4</a:t>
            </a:fld>
            <a:endParaRPr lang="en-IN"/>
          </a:p>
        </p:txBody>
      </p:sp>
    </p:spTree>
    <p:extLst>
      <p:ext uri="{BB962C8B-B14F-4D97-AF65-F5344CB8AC3E}">
        <p14:creationId xmlns:p14="http://schemas.microsoft.com/office/powerpoint/2010/main" val="2008302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49836-539D-4E0A-8810-9ABC91626FB2}"/>
              </a:ext>
            </a:extLst>
          </p:cNvPr>
          <p:cNvSpPr>
            <a:spLocks noGrp="1"/>
          </p:cNvSpPr>
          <p:nvPr>
            <p:ph type="title"/>
          </p:nvPr>
        </p:nvSpPr>
        <p:spPr/>
        <p:txBody>
          <a:bodyPr/>
          <a:lstStyle/>
          <a:p>
            <a:r>
              <a:rPr lang="en-IN" dirty="0"/>
              <a:t>Introduction – Proposed Workflow</a:t>
            </a:r>
          </a:p>
        </p:txBody>
      </p:sp>
      <p:sp>
        <p:nvSpPr>
          <p:cNvPr id="3" name="Content Placeholder 2">
            <a:extLst>
              <a:ext uri="{FF2B5EF4-FFF2-40B4-BE49-F238E27FC236}">
                <a16:creationId xmlns:a16="http://schemas.microsoft.com/office/drawing/2014/main" id="{D1E22EF5-E9A8-4B41-B3A0-2875EC64E901}"/>
              </a:ext>
            </a:extLst>
          </p:cNvPr>
          <p:cNvSpPr>
            <a:spLocks noGrp="1"/>
          </p:cNvSpPr>
          <p:nvPr>
            <p:ph idx="1"/>
          </p:nvPr>
        </p:nvSpPr>
        <p:spPr>
          <a:xfrm>
            <a:off x="1929740" y="1911096"/>
            <a:ext cx="9079636" cy="4180946"/>
          </a:xfrm>
        </p:spPr>
        <p:txBody>
          <a:bodyPr>
            <a:normAutofit/>
          </a:bodyPr>
          <a:lstStyle/>
          <a:p>
            <a:pPr>
              <a:lnSpc>
                <a:spcPct val="200000"/>
              </a:lnSpc>
            </a:pPr>
            <a:r>
              <a:rPr lang="en-US" sz="1400" dirty="0"/>
              <a:t>A</a:t>
            </a:r>
            <a:r>
              <a:rPr lang="en-US" sz="1400" b="0" i="0" dirty="0">
                <a:effectLst/>
              </a:rPr>
              <a:t> novel 3D shape reconstruction framework from sketch images using a deep neural network. </a:t>
            </a:r>
          </a:p>
          <a:p>
            <a:pPr>
              <a:lnSpc>
                <a:spcPct val="200000"/>
              </a:lnSpc>
            </a:pPr>
            <a:r>
              <a:rPr lang="en-US" sz="1400" dirty="0"/>
              <a:t>C</a:t>
            </a:r>
            <a:r>
              <a:rPr lang="en-US" sz="1400" b="0" i="0" dirty="0">
                <a:effectLst/>
              </a:rPr>
              <a:t>onventional methods that need several sketch images from multiple views, the proposed approach only takes single-view sketch images as input. </a:t>
            </a:r>
          </a:p>
          <a:p>
            <a:pPr>
              <a:lnSpc>
                <a:spcPct val="200000"/>
              </a:lnSpc>
            </a:pPr>
            <a:r>
              <a:rPr lang="en-US" sz="1400" b="0" i="0" dirty="0">
                <a:effectLst/>
              </a:rPr>
              <a:t>This can significantly reduce the interaction during the reconstruction process, which is a very important factor that is highly concerned by practitioners in real-world applications. </a:t>
            </a:r>
          </a:p>
          <a:p>
            <a:pPr>
              <a:lnSpc>
                <a:spcPct val="200000"/>
              </a:lnSpc>
            </a:pPr>
            <a:r>
              <a:rPr lang="en-US" sz="1400" b="0" i="0" dirty="0">
                <a:effectLst/>
              </a:rPr>
              <a:t>To gain the merit of multi-view sketch-based reconstruction frameworks, This paper proposes to first generate several more sketch images according to the information provided by input one, and then use the obtained sketch images to reconstruct 3D shape model.</a:t>
            </a:r>
            <a:endParaRPr lang="en-IN" sz="1400" dirty="0"/>
          </a:p>
        </p:txBody>
      </p:sp>
      <p:pic>
        <p:nvPicPr>
          <p:cNvPr id="4" name="Graphic 201">
            <a:extLst>
              <a:ext uri="{FF2B5EF4-FFF2-40B4-BE49-F238E27FC236}">
                <a16:creationId xmlns:a16="http://schemas.microsoft.com/office/drawing/2014/main" id="{CA067C16-1C1E-4200-9E93-CBF023B5B8D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0" y="0"/>
            <a:ext cx="1814830" cy="567690"/>
          </a:xfrm>
          <a:prstGeom prst="rect">
            <a:avLst/>
          </a:prstGeom>
        </p:spPr>
      </p:pic>
      <p:sp>
        <p:nvSpPr>
          <p:cNvPr id="5" name="Footer Placeholder 4">
            <a:extLst>
              <a:ext uri="{FF2B5EF4-FFF2-40B4-BE49-F238E27FC236}">
                <a16:creationId xmlns:a16="http://schemas.microsoft.com/office/drawing/2014/main" id="{CAE70AEF-9ACD-44DD-94A0-50FD60CF1949}"/>
              </a:ext>
            </a:extLst>
          </p:cNvPr>
          <p:cNvSpPr>
            <a:spLocks noGrp="1"/>
          </p:cNvSpPr>
          <p:nvPr>
            <p:ph type="ftr" sz="quarter" idx="11"/>
          </p:nvPr>
        </p:nvSpPr>
        <p:spPr/>
        <p:txBody>
          <a:bodyPr/>
          <a:lstStyle/>
          <a:p>
            <a:r>
              <a:rPr lang="en-US"/>
              <a:t>Spring 2022                 CS 5542 Big Data Analytics &amp; Apps</a:t>
            </a:r>
            <a:endParaRPr lang="en-IN"/>
          </a:p>
        </p:txBody>
      </p:sp>
      <p:sp>
        <p:nvSpPr>
          <p:cNvPr id="6" name="Slide Number Placeholder 5">
            <a:extLst>
              <a:ext uri="{FF2B5EF4-FFF2-40B4-BE49-F238E27FC236}">
                <a16:creationId xmlns:a16="http://schemas.microsoft.com/office/drawing/2014/main" id="{3B77811E-D2AC-4A0E-AC9A-CDB55BB81C0D}"/>
              </a:ext>
            </a:extLst>
          </p:cNvPr>
          <p:cNvSpPr>
            <a:spLocks noGrp="1"/>
          </p:cNvSpPr>
          <p:nvPr>
            <p:ph type="sldNum" sz="quarter" idx="12"/>
          </p:nvPr>
        </p:nvSpPr>
        <p:spPr/>
        <p:txBody>
          <a:bodyPr/>
          <a:lstStyle/>
          <a:p>
            <a:fld id="{8023691C-8703-4AD4-972F-0EA5E10C31A9}" type="slidenum">
              <a:rPr lang="en-IN" smtClean="0"/>
              <a:t>5</a:t>
            </a:fld>
            <a:endParaRPr lang="en-IN"/>
          </a:p>
        </p:txBody>
      </p:sp>
    </p:spTree>
    <p:extLst>
      <p:ext uri="{BB962C8B-B14F-4D97-AF65-F5344CB8AC3E}">
        <p14:creationId xmlns:p14="http://schemas.microsoft.com/office/powerpoint/2010/main" val="3765974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0BCB8-529E-4827-89ED-6F0CA6C811CD}"/>
              </a:ext>
            </a:extLst>
          </p:cNvPr>
          <p:cNvSpPr>
            <a:spLocks noGrp="1"/>
          </p:cNvSpPr>
          <p:nvPr>
            <p:ph type="title"/>
          </p:nvPr>
        </p:nvSpPr>
        <p:spPr/>
        <p:txBody>
          <a:bodyPr/>
          <a:lstStyle/>
          <a:p>
            <a:r>
              <a:rPr lang="en-IN" dirty="0"/>
              <a:t>Related Work</a:t>
            </a:r>
          </a:p>
        </p:txBody>
      </p:sp>
      <p:sp>
        <p:nvSpPr>
          <p:cNvPr id="3" name="Content Placeholder 2">
            <a:extLst>
              <a:ext uri="{FF2B5EF4-FFF2-40B4-BE49-F238E27FC236}">
                <a16:creationId xmlns:a16="http://schemas.microsoft.com/office/drawing/2014/main" id="{21D1E7DE-F41C-4ED9-9D81-7751DDC0500B}"/>
              </a:ext>
            </a:extLst>
          </p:cNvPr>
          <p:cNvSpPr>
            <a:spLocks noGrp="1"/>
          </p:cNvSpPr>
          <p:nvPr>
            <p:ph idx="1"/>
          </p:nvPr>
        </p:nvSpPr>
        <p:spPr>
          <a:xfrm>
            <a:off x="1179576" y="1911096"/>
            <a:ext cx="9716034" cy="1710878"/>
          </a:xfrm>
        </p:spPr>
        <p:txBody>
          <a:bodyPr/>
          <a:lstStyle/>
          <a:p>
            <a:r>
              <a:rPr lang="en-IN" b="1" i="0" dirty="0">
                <a:solidFill>
                  <a:srgbClr val="333333"/>
                </a:solidFill>
                <a:effectLst/>
              </a:rPr>
              <a:t>Sketch Understanding</a:t>
            </a:r>
          </a:p>
          <a:p>
            <a:pPr lvl="1"/>
            <a:r>
              <a:rPr lang="en-US" sz="1400" b="0" i="0" dirty="0">
                <a:solidFill>
                  <a:srgbClr val="333333"/>
                </a:solidFill>
                <a:effectLst/>
              </a:rPr>
              <a:t>Sketch understanding is an emerging branch in the field of artificial intelligence, aiming at recognizing and extracting the semantic knowledge from sketch images in a fully-/semi- automatic fashion. </a:t>
            </a:r>
          </a:p>
          <a:p>
            <a:pPr lvl="1"/>
            <a:r>
              <a:rPr lang="en-US" sz="1400" b="0" i="0" dirty="0">
                <a:solidFill>
                  <a:srgbClr val="333333"/>
                </a:solidFill>
                <a:effectLst/>
              </a:rPr>
              <a:t>It mainly encompasses two parts, i.e., </a:t>
            </a:r>
          </a:p>
          <a:p>
            <a:pPr lvl="2"/>
            <a:r>
              <a:rPr lang="en-US" sz="1400" dirty="0">
                <a:solidFill>
                  <a:srgbClr val="333333"/>
                </a:solidFill>
              </a:rPr>
              <a:t>S</a:t>
            </a:r>
            <a:r>
              <a:rPr lang="en-US" sz="1400" b="0" i="0" dirty="0">
                <a:solidFill>
                  <a:srgbClr val="333333"/>
                </a:solidFill>
                <a:effectLst/>
              </a:rPr>
              <a:t>ketch recognition </a:t>
            </a:r>
          </a:p>
          <a:p>
            <a:pPr lvl="2"/>
            <a:r>
              <a:rPr lang="en-US" sz="1400" dirty="0">
                <a:solidFill>
                  <a:srgbClr val="333333"/>
                </a:solidFill>
              </a:rPr>
              <a:t>S</a:t>
            </a:r>
            <a:r>
              <a:rPr lang="en-US" sz="1400" b="0" i="0" dirty="0">
                <a:solidFill>
                  <a:srgbClr val="333333"/>
                </a:solidFill>
                <a:effectLst/>
              </a:rPr>
              <a:t>emantic understanding</a:t>
            </a:r>
          </a:p>
        </p:txBody>
      </p:sp>
      <p:pic>
        <p:nvPicPr>
          <p:cNvPr id="4" name="Graphic 201">
            <a:extLst>
              <a:ext uri="{FF2B5EF4-FFF2-40B4-BE49-F238E27FC236}">
                <a16:creationId xmlns:a16="http://schemas.microsoft.com/office/drawing/2014/main" id="{01E1ADBD-23DB-495A-8F1D-27551C7157A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0" y="0"/>
            <a:ext cx="1814830" cy="567690"/>
          </a:xfrm>
          <a:prstGeom prst="rect">
            <a:avLst/>
          </a:prstGeom>
        </p:spPr>
      </p:pic>
      <p:sp>
        <p:nvSpPr>
          <p:cNvPr id="5" name="Content Placeholder 2">
            <a:extLst>
              <a:ext uri="{FF2B5EF4-FFF2-40B4-BE49-F238E27FC236}">
                <a16:creationId xmlns:a16="http://schemas.microsoft.com/office/drawing/2014/main" id="{9AE97EAB-42CB-4CE0-956A-C425629900D3}"/>
              </a:ext>
            </a:extLst>
          </p:cNvPr>
          <p:cNvSpPr txBox="1">
            <a:spLocks/>
          </p:cNvSpPr>
          <p:nvPr/>
        </p:nvSpPr>
        <p:spPr>
          <a:xfrm>
            <a:off x="1179576" y="3845509"/>
            <a:ext cx="9716034" cy="17108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IN" b="1" i="0" dirty="0">
                <a:solidFill>
                  <a:srgbClr val="333333"/>
                </a:solidFill>
                <a:effectLst/>
              </a:rPr>
              <a:t>Sketch-based Composition and Reconstruction</a:t>
            </a:r>
          </a:p>
          <a:p>
            <a:pPr lvl="1"/>
            <a:r>
              <a:rPr lang="en-US" sz="1400" b="0" i="0" dirty="0">
                <a:solidFill>
                  <a:srgbClr val="333333"/>
                </a:solidFill>
                <a:effectLst/>
              </a:rPr>
              <a:t>A large body of studies have been carried out to extract features from sketch images and use them to perform a variety of tasks such as 3D model retrieval, shape reconstruction</a:t>
            </a:r>
          </a:p>
          <a:p>
            <a:pPr lvl="1"/>
            <a:r>
              <a:rPr lang="en-US" sz="1400" dirty="0">
                <a:solidFill>
                  <a:srgbClr val="333333"/>
                </a:solidFill>
              </a:rPr>
              <a:t>Task is to</a:t>
            </a:r>
            <a:r>
              <a:rPr lang="en-US" sz="1400" b="0" i="0" dirty="0">
                <a:solidFill>
                  <a:srgbClr val="333333"/>
                </a:solidFill>
                <a:effectLst/>
              </a:rPr>
              <a:t> retrieve a 3D model using a sketch by constructing two individual deep CNN and metric networks. </a:t>
            </a:r>
          </a:p>
          <a:p>
            <a:pPr lvl="2"/>
            <a:r>
              <a:rPr lang="en-US" sz="1400" b="0" i="0" dirty="0">
                <a:solidFill>
                  <a:srgbClr val="333333"/>
                </a:solidFill>
                <a:effectLst/>
              </a:rPr>
              <a:t>One network is for sketch images 	</a:t>
            </a:r>
          </a:p>
          <a:p>
            <a:pPr lvl="2"/>
            <a:r>
              <a:rPr lang="en-US" sz="1400" b="0" i="0" dirty="0">
                <a:solidFill>
                  <a:srgbClr val="333333"/>
                </a:solidFill>
                <a:effectLst/>
              </a:rPr>
              <a:t>The other network is for 3D models</a:t>
            </a:r>
            <a:endParaRPr lang="en-US" sz="1400" dirty="0">
              <a:solidFill>
                <a:srgbClr val="333333"/>
              </a:solidFill>
            </a:endParaRPr>
          </a:p>
        </p:txBody>
      </p:sp>
      <p:sp>
        <p:nvSpPr>
          <p:cNvPr id="6" name="Footer Placeholder 5">
            <a:extLst>
              <a:ext uri="{FF2B5EF4-FFF2-40B4-BE49-F238E27FC236}">
                <a16:creationId xmlns:a16="http://schemas.microsoft.com/office/drawing/2014/main" id="{003D0B37-3A43-403D-A96C-62C6F103E3C3}"/>
              </a:ext>
            </a:extLst>
          </p:cNvPr>
          <p:cNvSpPr>
            <a:spLocks noGrp="1"/>
          </p:cNvSpPr>
          <p:nvPr>
            <p:ph type="ftr" sz="quarter" idx="11"/>
          </p:nvPr>
        </p:nvSpPr>
        <p:spPr/>
        <p:txBody>
          <a:bodyPr/>
          <a:lstStyle/>
          <a:p>
            <a:r>
              <a:rPr lang="en-US"/>
              <a:t>Spring 2022                 CS 5542 Big Data Analytics &amp; Apps</a:t>
            </a:r>
            <a:endParaRPr lang="en-IN"/>
          </a:p>
        </p:txBody>
      </p:sp>
      <p:sp>
        <p:nvSpPr>
          <p:cNvPr id="7" name="Slide Number Placeholder 6">
            <a:extLst>
              <a:ext uri="{FF2B5EF4-FFF2-40B4-BE49-F238E27FC236}">
                <a16:creationId xmlns:a16="http://schemas.microsoft.com/office/drawing/2014/main" id="{1DA4BCDC-2819-4C88-901D-E6A8028A1C1D}"/>
              </a:ext>
            </a:extLst>
          </p:cNvPr>
          <p:cNvSpPr>
            <a:spLocks noGrp="1"/>
          </p:cNvSpPr>
          <p:nvPr>
            <p:ph type="sldNum" sz="quarter" idx="12"/>
          </p:nvPr>
        </p:nvSpPr>
        <p:spPr/>
        <p:txBody>
          <a:bodyPr/>
          <a:lstStyle/>
          <a:p>
            <a:fld id="{8023691C-8703-4AD4-972F-0EA5E10C31A9}" type="slidenum">
              <a:rPr lang="en-IN" smtClean="0"/>
              <a:t>6</a:t>
            </a:fld>
            <a:endParaRPr lang="en-IN"/>
          </a:p>
        </p:txBody>
      </p:sp>
    </p:spTree>
    <p:extLst>
      <p:ext uri="{BB962C8B-B14F-4D97-AF65-F5344CB8AC3E}">
        <p14:creationId xmlns:p14="http://schemas.microsoft.com/office/powerpoint/2010/main" val="4283826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B848-BD30-45E4-B961-57FFC4B03E48}"/>
              </a:ext>
            </a:extLst>
          </p:cNvPr>
          <p:cNvSpPr>
            <a:spLocks noGrp="1"/>
          </p:cNvSpPr>
          <p:nvPr>
            <p:ph type="title"/>
          </p:nvPr>
        </p:nvSpPr>
        <p:spPr/>
        <p:txBody>
          <a:bodyPr/>
          <a:lstStyle/>
          <a:p>
            <a:r>
              <a:rPr lang="en-IN" dirty="0"/>
              <a:t>Proposed Method – Architecture </a:t>
            </a:r>
          </a:p>
        </p:txBody>
      </p:sp>
      <p:pic>
        <p:nvPicPr>
          <p:cNvPr id="4" name="Graphic 201">
            <a:extLst>
              <a:ext uri="{FF2B5EF4-FFF2-40B4-BE49-F238E27FC236}">
                <a16:creationId xmlns:a16="http://schemas.microsoft.com/office/drawing/2014/main" id="{09BD803E-C4F4-45BB-8C51-2AE011D3946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0" y="0"/>
            <a:ext cx="1814830" cy="567690"/>
          </a:xfrm>
          <a:prstGeom prst="rect">
            <a:avLst/>
          </a:prstGeom>
        </p:spPr>
      </p:pic>
      <p:sp>
        <p:nvSpPr>
          <p:cNvPr id="5" name="Footer Placeholder 4">
            <a:extLst>
              <a:ext uri="{FF2B5EF4-FFF2-40B4-BE49-F238E27FC236}">
                <a16:creationId xmlns:a16="http://schemas.microsoft.com/office/drawing/2014/main" id="{9B07570A-ED83-4281-8870-48458CECCBDC}"/>
              </a:ext>
            </a:extLst>
          </p:cNvPr>
          <p:cNvSpPr>
            <a:spLocks noGrp="1"/>
          </p:cNvSpPr>
          <p:nvPr>
            <p:ph type="ftr" sz="quarter" idx="11"/>
          </p:nvPr>
        </p:nvSpPr>
        <p:spPr/>
        <p:txBody>
          <a:bodyPr/>
          <a:lstStyle/>
          <a:p>
            <a:r>
              <a:rPr lang="en-US"/>
              <a:t>Spring 2022                 CS 5542 Big Data Analytics &amp; Apps</a:t>
            </a:r>
            <a:endParaRPr lang="en-IN"/>
          </a:p>
        </p:txBody>
      </p:sp>
      <p:sp>
        <p:nvSpPr>
          <p:cNvPr id="6" name="Slide Number Placeholder 5">
            <a:extLst>
              <a:ext uri="{FF2B5EF4-FFF2-40B4-BE49-F238E27FC236}">
                <a16:creationId xmlns:a16="http://schemas.microsoft.com/office/drawing/2014/main" id="{FCBB42F9-1D44-46F0-8AB9-83010CE830CC}"/>
              </a:ext>
            </a:extLst>
          </p:cNvPr>
          <p:cNvSpPr>
            <a:spLocks noGrp="1"/>
          </p:cNvSpPr>
          <p:nvPr>
            <p:ph type="sldNum" sz="quarter" idx="12"/>
          </p:nvPr>
        </p:nvSpPr>
        <p:spPr/>
        <p:txBody>
          <a:bodyPr/>
          <a:lstStyle/>
          <a:p>
            <a:fld id="{8023691C-8703-4AD4-972F-0EA5E10C31A9}" type="slidenum">
              <a:rPr lang="en-IN" smtClean="0"/>
              <a:t>7</a:t>
            </a:fld>
            <a:endParaRPr lang="en-IN"/>
          </a:p>
        </p:txBody>
      </p:sp>
      <p:sp>
        <p:nvSpPr>
          <p:cNvPr id="7" name="Content Placeholder 6">
            <a:extLst>
              <a:ext uri="{FF2B5EF4-FFF2-40B4-BE49-F238E27FC236}">
                <a16:creationId xmlns:a16="http://schemas.microsoft.com/office/drawing/2014/main" id="{DD6C9ACE-0771-4A50-82C7-4B81C1C86BC0}"/>
              </a:ext>
            </a:extLst>
          </p:cNvPr>
          <p:cNvSpPr>
            <a:spLocks noGrp="1"/>
          </p:cNvSpPr>
          <p:nvPr>
            <p:ph idx="1"/>
          </p:nvPr>
        </p:nvSpPr>
        <p:spPr>
          <a:xfrm>
            <a:off x="914399" y="1514104"/>
            <a:ext cx="10355283" cy="4037610"/>
          </a:xfrm>
        </p:spPr>
        <p:txBody>
          <a:bodyPr>
            <a:noAutofit/>
          </a:bodyPr>
          <a:lstStyle/>
          <a:p>
            <a:pPr algn="just"/>
            <a:r>
              <a:rPr lang="en-US" sz="1400" b="0" i="0" dirty="0">
                <a:solidFill>
                  <a:srgbClr val="333333"/>
                </a:solidFill>
                <a:effectLst/>
              </a:rPr>
              <a:t>The proposed pipeline is mainly composed of three components:</a:t>
            </a:r>
          </a:p>
          <a:p>
            <a:pPr lvl="1" algn="just"/>
            <a:r>
              <a:rPr lang="en-US" sz="1400" b="0" i="0" dirty="0">
                <a:solidFill>
                  <a:srgbClr val="333333"/>
                </a:solidFill>
                <a:effectLst/>
              </a:rPr>
              <a:t>Sketch component segmentation based on multi-modal DNN fusion</a:t>
            </a:r>
          </a:p>
          <a:p>
            <a:pPr lvl="1" algn="just"/>
            <a:r>
              <a:rPr lang="en-US" sz="1400" dirty="0">
                <a:solidFill>
                  <a:srgbClr val="333333"/>
                </a:solidFill>
              </a:rPr>
              <a:t>M</a:t>
            </a:r>
            <a:r>
              <a:rPr lang="en-US" sz="1400" b="0" i="0" dirty="0">
                <a:solidFill>
                  <a:srgbClr val="333333"/>
                </a:solidFill>
                <a:effectLst/>
              </a:rPr>
              <a:t>ultifarious sketch generation based on non-linear transformation network</a:t>
            </a:r>
          </a:p>
          <a:p>
            <a:pPr lvl="1" algn="just"/>
            <a:r>
              <a:rPr lang="en-US" sz="1400" b="0" i="0" dirty="0">
                <a:solidFill>
                  <a:srgbClr val="333333"/>
                </a:solidFill>
                <a:effectLst/>
              </a:rPr>
              <a:t>Deep 3d shape reconstruction using multifarious sketches. </a:t>
            </a:r>
            <a:endParaRPr lang="en-US" sz="1400" dirty="0">
              <a:solidFill>
                <a:srgbClr val="333333"/>
              </a:solidFill>
            </a:endParaRPr>
          </a:p>
          <a:p>
            <a:pPr algn="just"/>
            <a:r>
              <a:rPr lang="en-US" sz="1400" b="0" i="0" dirty="0">
                <a:solidFill>
                  <a:srgbClr val="333333"/>
                </a:solidFill>
                <a:effectLst/>
              </a:rPr>
              <a:t>The first component is a 2D point cloud-based sketch segmentation model, which is used to segment a given sketch into a series of basic units and build a transformation template by the knots between them.</a:t>
            </a:r>
          </a:p>
          <a:p>
            <a:pPr algn="just"/>
            <a:r>
              <a:rPr lang="en-US" sz="1400" b="0" i="0" dirty="0">
                <a:solidFill>
                  <a:srgbClr val="333333"/>
                </a:solidFill>
                <a:effectLst/>
              </a:rPr>
              <a:t> The advantage of this component is that it only relies on a small amount of sample data to achieve the learning task of the transformation network. </a:t>
            </a:r>
          </a:p>
          <a:p>
            <a:pPr algn="just"/>
            <a:r>
              <a:rPr lang="en-US" sz="1400" b="0" i="0" dirty="0">
                <a:solidFill>
                  <a:srgbClr val="333333"/>
                </a:solidFill>
                <a:effectLst/>
              </a:rPr>
              <a:t>The second component is developed for generating multifarious sketches with the aforementioned transformation template. </a:t>
            </a:r>
          </a:p>
          <a:p>
            <a:pPr algn="just"/>
            <a:r>
              <a:rPr lang="en-US" sz="1400" b="0" i="0" dirty="0">
                <a:solidFill>
                  <a:srgbClr val="333333"/>
                </a:solidFill>
                <a:effectLst/>
              </a:rPr>
              <a:t>It creates the transformation representation of a sketch by extracting the shape features of an input sketch and transformation template samples, which can avoid the problems existing in conventional models such as unitary transformation structure, distortion, etc.</a:t>
            </a:r>
          </a:p>
          <a:p>
            <a:pPr algn="just"/>
            <a:r>
              <a:rPr lang="en-US" sz="1400" b="0" i="0" dirty="0">
                <a:solidFill>
                  <a:srgbClr val="333333"/>
                </a:solidFill>
                <a:effectLst/>
              </a:rPr>
              <a:t> The third component takes the obtained sketches as input to reconstruct 3D shapes with a generative model.</a:t>
            </a:r>
          </a:p>
          <a:p>
            <a:pPr algn="just"/>
            <a:r>
              <a:rPr lang="en-US" sz="1400" b="0" i="0" dirty="0">
                <a:solidFill>
                  <a:srgbClr val="333333"/>
                </a:solidFill>
                <a:effectLst/>
              </a:rPr>
              <a:t> It fuses and optimizes features of multiple views and thus is more likely to generate high-quality 3D shapes. Details of each component will be introduced in the following three subsections.</a:t>
            </a:r>
            <a:endParaRPr lang="en-IN" sz="1400" dirty="0"/>
          </a:p>
        </p:txBody>
      </p:sp>
      <p:pic>
        <p:nvPicPr>
          <p:cNvPr id="11" name="Picture 4" descr="&#10;Figure 2&#10; - &#10;&#10;Sketch segmentation, knots and transformation template.&#10;&#10;">
            <a:extLst>
              <a:ext uri="{FF2B5EF4-FFF2-40B4-BE49-F238E27FC236}">
                <a16:creationId xmlns:a16="http://schemas.microsoft.com/office/drawing/2014/main" id="{24FF6D96-C634-41A2-BED7-AEF7117896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1110343"/>
            <a:ext cx="3911761" cy="1458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634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1C287-32BD-4A9E-8E8D-B1D21540ADD3}"/>
              </a:ext>
            </a:extLst>
          </p:cNvPr>
          <p:cNvSpPr>
            <a:spLocks noGrp="1"/>
          </p:cNvSpPr>
          <p:nvPr>
            <p:ph type="title"/>
          </p:nvPr>
        </p:nvSpPr>
        <p:spPr/>
        <p:txBody>
          <a:bodyPr/>
          <a:lstStyle/>
          <a:p>
            <a:r>
              <a:rPr lang="en-IN" dirty="0"/>
              <a:t>Proposed Method - Phases</a:t>
            </a:r>
          </a:p>
        </p:txBody>
      </p:sp>
      <p:sp>
        <p:nvSpPr>
          <p:cNvPr id="3" name="Content Placeholder 2">
            <a:extLst>
              <a:ext uri="{FF2B5EF4-FFF2-40B4-BE49-F238E27FC236}">
                <a16:creationId xmlns:a16="http://schemas.microsoft.com/office/drawing/2014/main" id="{023BB735-79F6-456C-B901-41658826D3C9}"/>
              </a:ext>
            </a:extLst>
          </p:cNvPr>
          <p:cNvSpPr>
            <a:spLocks noGrp="1"/>
          </p:cNvSpPr>
          <p:nvPr>
            <p:ph idx="1"/>
          </p:nvPr>
        </p:nvSpPr>
        <p:spPr>
          <a:xfrm>
            <a:off x="1136904" y="1499129"/>
            <a:ext cx="9829800" cy="3859742"/>
          </a:xfrm>
        </p:spPr>
        <p:txBody>
          <a:bodyPr/>
          <a:lstStyle/>
          <a:p>
            <a:pPr marL="0" indent="0">
              <a:buNone/>
            </a:pPr>
            <a:r>
              <a:rPr lang="en-IN" sz="1400" b="1" i="0" dirty="0">
                <a:solidFill>
                  <a:srgbClr val="333333"/>
                </a:solidFill>
                <a:effectLst/>
              </a:rPr>
              <a:t>Sketch Component Segmentation Based on Multi-modal DNN Fusion</a:t>
            </a:r>
          </a:p>
          <a:p>
            <a:pPr algn="just"/>
            <a:r>
              <a:rPr lang="en-US" sz="1400" b="0" i="0" dirty="0">
                <a:solidFill>
                  <a:srgbClr val="333333"/>
                </a:solidFill>
                <a:effectLst/>
              </a:rPr>
              <a:t>The sketch network mainly consists of two parts: encoder and decoder. </a:t>
            </a:r>
          </a:p>
          <a:p>
            <a:pPr algn="just"/>
            <a:r>
              <a:rPr lang="en-US" sz="1400" b="0" i="0" dirty="0">
                <a:solidFill>
                  <a:srgbClr val="333333"/>
                </a:solidFill>
                <a:effectLst/>
              </a:rPr>
              <a:t>On the one hand, the network obtains the global feature of a sketch through the encoder. </a:t>
            </a:r>
          </a:p>
          <a:p>
            <a:pPr algn="just"/>
            <a:r>
              <a:rPr lang="en-US" sz="1400" b="0" i="0" dirty="0">
                <a:solidFill>
                  <a:srgbClr val="333333"/>
                </a:solidFill>
                <a:effectLst/>
              </a:rPr>
              <a:t>As shown in the below fig, feature representation is learned and extracted using spatial invariance enhanced residual (SIER), which is composed of two modules: residual learning module and spatial transformation module. </a:t>
            </a:r>
          </a:p>
          <a:p>
            <a:pPr algn="just"/>
            <a:r>
              <a:rPr lang="en-US" sz="1400" b="0" i="0" dirty="0">
                <a:solidFill>
                  <a:srgbClr val="333333"/>
                </a:solidFill>
                <a:effectLst/>
              </a:rPr>
              <a:t>These features will be combined together in the decoding phrase to generate a pixel-level feature segmentation image.</a:t>
            </a:r>
          </a:p>
          <a:p>
            <a:pPr algn="just"/>
            <a:r>
              <a:rPr lang="en-US" sz="1400" b="0" i="0" dirty="0">
                <a:solidFill>
                  <a:srgbClr val="333333"/>
                </a:solidFill>
                <a:effectLst/>
              </a:rPr>
              <a:t>On the other hand, the coordinate information of sketch contour is an important geometry structure. Therefore, 2D point cloud network can obtain the feature of the sketch by representing each point with 2D coordinates ( </a:t>
            </a:r>
            <a:r>
              <a:rPr lang="en-US" sz="1400" b="0" i="1" dirty="0">
                <a:solidFill>
                  <a:srgbClr val="333333"/>
                </a:solidFill>
                <a:effectLst/>
              </a:rPr>
              <a:t>x, y </a:t>
            </a:r>
            <a:r>
              <a:rPr lang="en-US" sz="1400" b="0" i="0" dirty="0">
                <a:solidFill>
                  <a:srgbClr val="333333"/>
                </a:solidFill>
                <a:effectLst/>
              </a:rPr>
              <a:t>).</a:t>
            </a:r>
          </a:p>
          <a:p>
            <a:endParaRPr lang="en-US" sz="1050" dirty="0">
              <a:solidFill>
                <a:srgbClr val="333333"/>
              </a:solidFill>
              <a:latin typeface="Georgia" panose="02040502050405020303" pitchFamily="18" charset="0"/>
            </a:endParaRPr>
          </a:p>
          <a:p>
            <a:endParaRPr lang="en-IN" sz="1400" i="0" dirty="0">
              <a:solidFill>
                <a:srgbClr val="333333"/>
              </a:solidFill>
              <a:effectLst/>
            </a:endParaRPr>
          </a:p>
          <a:p>
            <a:pPr lvl="1"/>
            <a:endParaRPr lang="en-IN" sz="1000" i="0" dirty="0">
              <a:solidFill>
                <a:srgbClr val="333333"/>
              </a:solidFill>
              <a:effectLst/>
            </a:endParaRPr>
          </a:p>
          <a:p>
            <a:pPr lvl="1"/>
            <a:endParaRPr lang="en-IN" dirty="0"/>
          </a:p>
        </p:txBody>
      </p:sp>
      <p:pic>
        <p:nvPicPr>
          <p:cNvPr id="4" name="Graphic 201">
            <a:extLst>
              <a:ext uri="{FF2B5EF4-FFF2-40B4-BE49-F238E27FC236}">
                <a16:creationId xmlns:a16="http://schemas.microsoft.com/office/drawing/2014/main" id="{3DA915F0-961D-4379-9D52-B4FB21C3EB9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0" y="0"/>
            <a:ext cx="1814830" cy="567690"/>
          </a:xfrm>
          <a:prstGeom prst="rect">
            <a:avLst/>
          </a:prstGeom>
        </p:spPr>
      </p:pic>
      <p:sp>
        <p:nvSpPr>
          <p:cNvPr id="5" name="Footer Placeholder 4">
            <a:extLst>
              <a:ext uri="{FF2B5EF4-FFF2-40B4-BE49-F238E27FC236}">
                <a16:creationId xmlns:a16="http://schemas.microsoft.com/office/drawing/2014/main" id="{ED8748B6-8DDC-435B-A9E8-EB4FE0A1E519}"/>
              </a:ext>
            </a:extLst>
          </p:cNvPr>
          <p:cNvSpPr>
            <a:spLocks noGrp="1"/>
          </p:cNvSpPr>
          <p:nvPr>
            <p:ph type="ftr" sz="quarter" idx="11"/>
          </p:nvPr>
        </p:nvSpPr>
        <p:spPr/>
        <p:txBody>
          <a:bodyPr/>
          <a:lstStyle/>
          <a:p>
            <a:r>
              <a:rPr lang="en-US"/>
              <a:t>Spring 2022                 CS 5542 Big Data Analytics &amp; Apps</a:t>
            </a:r>
            <a:endParaRPr lang="en-IN"/>
          </a:p>
        </p:txBody>
      </p:sp>
      <p:sp>
        <p:nvSpPr>
          <p:cNvPr id="6" name="Slide Number Placeholder 5">
            <a:extLst>
              <a:ext uri="{FF2B5EF4-FFF2-40B4-BE49-F238E27FC236}">
                <a16:creationId xmlns:a16="http://schemas.microsoft.com/office/drawing/2014/main" id="{22A94A74-4C8B-4EB4-B701-D413475A73FF}"/>
              </a:ext>
            </a:extLst>
          </p:cNvPr>
          <p:cNvSpPr>
            <a:spLocks noGrp="1"/>
          </p:cNvSpPr>
          <p:nvPr>
            <p:ph type="sldNum" sz="quarter" idx="12"/>
          </p:nvPr>
        </p:nvSpPr>
        <p:spPr/>
        <p:txBody>
          <a:bodyPr/>
          <a:lstStyle/>
          <a:p>
            <a:fld id="{8023691C-8703-4AD4-972F-0EA5E10C31A9}" type="slidenum">
              <a:rPr lang="en-IN" smtClean="0"/>
              <a:t>8</a:t>
            </a:fld>
            <a:endParaRPr lang="en-IN"/>
          </a:p>
        </p:txBody>
      </p:sp>
      <p:pic>
        <p:nvPicPr>
          <p:cNvPr id="7" name="Picture 2" descr="&#10;Figure 1&#10;">
            <a:extLst>
              <a:ext uri="{FF2B5EF4-FFF2-40B4-BE49-F238E27FC236}">
                <a16:creationId xmlns:a16="http://schemas.microsoft.com/office/drawing/2014/main" id="{03CFE1A6-BA8B-49BE-8A00-55029374E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1277" y="4129000"/>
            <a:ext cx="5137027" cy="2161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503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D6179-06F4-4D18-A758-8D4AC752DAC7}"/>
              </a:ext>
            </a:extLst>
          </p:cNvPr>
          <p:cNvSpPr>
            <a:spLocks noGrp="1"/>
          </p:cNvSpPr>
          <p:nvPr>
            <p:ph type="title"/>
          </p:nvPr>
        </p:nvSpPr>
        <p:spPr/>
        <p:txBody>
          <a:bodyPr/>
          <a:lstStyle/>
          <a:p>
            <a:r>
              <a:rPr lang="en-IN" dirty="0"/>
              <a:t>Proposed Method - Phases</a:t>
            </a:r>
          </a:p>
        </p:txBody>
      </p:sp>
      <p:sp>
        <p:nvSpPr>
          <p:cNvPr id="4" name="Footer Placeholder 3">
            <a:extLst>
              <a:ext uri="{FF2B5EF4-FFF2-40B4-BE49-F238E27FC236}">
                <a16:creationId xmlns:a16="http://schemas.microsoft.com/office/drawing/2014/main" id="{ED13EE05-BDD3-4C12-80AB-49CBD1CDDFEC}"/>
              </a:ext>
            </a:extLst>
          </p:cNvPr>
          <p:cNvSpPr>
            <a:spLocks noGrp="1"/>
          </p:cNvSpPr>
          <p:nvPr>
            <p:ph type="ftr" sz="quarter" idx="11"/>
          </p:nvPr>
        </p:nvSpPr>
        <p:spPr/>
        <p:txBody>
          <a:bodyPr/>
          <a:lstStyle/>
          <a:p>
            <a:r>
              <a:rPr lang="en-US"/>
              <a:t>Spring 2022                 CS 5542 Big Data Analytics &amp; Apps</a:t>
            </a:r>
            <a:endParaRPr lang="en-IN"/>
          </a:p>
        </p:txBody>
      </p:sp>
      <p:sp>
        <p:nvSpPr>
          <p:cNvPr id="5" name="Slide Number Placeholder 4">
            <a:extLst>
              <a:ext uri="{FF2B5EF4-FFF2-40B4-BE49-F238E27FC236}">
                <a16:creationId xmlns:a16="http://schemas.microsoft.com/office/drawing/2014/main" id="{8EC08F54-B796-4CC4-BE13-BAFC54AB48EA}"/>
              </a:ext>
            </a:extLst>
          </p:cNvPr>
          <p:cNvSpPr>
            <a:spLocks noGrp="1"/>
          </p:cNvSpPr>
          <p:nvPr>
            <p:ph type="sldNum" sz="quarter" idx="12"/>
          </p:nvPr>
        </p:nvSpPr>
        <p:spPr/>
        <p:txBody>
          <a:bodyPr/>
          <a:lstStyle/>
          <a:p>
            <a:fld id="{8023691C-8703-4AD4-972F-0EA5E10C31A9}" type="slidenum">
              <a:rPr lang="en-IN" smtClean="0"/>
              <a:t>9</a:t>
            </a:fld>
            <a:endParaRPr lang="en-IN"/>
          </a:p>
        </p:txBody>
      </p:sp>
      <p:sp>
        <p:nvSpPr>
          <p:cNvPr id="9" name="Content Placeholder 8">
            <a:extLst>
              <a:ext uri="{FF2B5EF4-FFF2-40B4-BE49-F238E27FC236}">
                <a16:creationId xmlns:a16="http://schemas.microsoft.com/office/drawing/2014/main" id="{C7B06352-FB84-4D83-A7CE-8E0A40C2A74F}"/>
              </a:ext>
            </a:extLst>
          </p:cNvPr>
          <p:cNvSpPr>
            <a:spLocks noGrp="1"/>
          </p:cNvSpPr>
          <p:nvPr>
            <p:ph idx="1"/>
          </p:nvPr>
        </p:nvSpPr>
        <p:spPr>
          <a:xfrm>
            <a:off x="605641" y="1810987"/>
            <a:ext cx="11198431" cy="3959851"/>
          </a:xfrm>
        </p:spPr>
        <p:txBody>
          <a:bodyPr>
            <a:normAutofit/>
          </a:bodyPr>
          <a:lstStyle/>
          <a:p>
            <a:pPr marL="0" indent="0" algn="just">
              <a:buNone/>
            </a:pPr>
            <a:r>
              <a:rPr lang="en-US" sz="1800" b="1" i="0" dirty="0">
                <a:solidFill>
                  <a:srgbClr val="333333"/>
                </a:solidFill>
                <a:effectLst/>
                <a:cs typeface="Dubai" panose="020B0503030403030204" pitchFamily="34" charset="-78"/>
              </a:rPr>
              <a:t>Multifarious Sketch Generation Based on Non-linear Transformation Network</a:t>
            </a:r>
          </a:p>
          <a:p>
            <a:pPr algn="just"/>
            <a:r>
              <a:rPr lang="en-US" sz="1800" b="0" i="0" dirty="0">
                <a:solidFill>
                  <a:srgbClr val="333333"/>
                </a:solidFill>
                <a:effectLst/>
                <a:cs typeface="Dubai" panose="020B0503030403030204" pitchFamily="34" charset="-78"/>
              </a:rPr>
              <a:t>After performing sketch segmentation, we use the transformation templates of the original sketch to train the network.</a:t>
            </a:r>
            <a:endParaRPr lang="en-US" sz="1800" b="1" dirty="0">
              <a:solidFill>
                <a:srgbClr val="333333"/>
              </a:solidFill>
              <a:cs typeface="Dubai" panose="020B0503030403030204" pitchFamily="34" charset="-78"/>
            </a:endParaRPr>
          </a:p>
          <a:p>
            <a:pPr algn="just"/>
            <a:r>
              <a:rPr lang="en-US" sz="1800" b="0" i="0" dirty="0">
                <a:solidFill>
                  <a:srgbClr val="333333"/>
                </a:solidFill>
                <a:effectLst/>
                <a:cs typeface="Dubai" panose="020B0503030403030204" pitchFamily="34" charset="-78"/>
              </a:rPr>
              <a:t>The knot between units is represented with {( </a:t>
            </a:r>
            <a:r>
              <a:rPr lang="en-US" sz="1800" b="0" i="1" dirty="0">
                <a:solidFill>
                  <a:srgbClr val="333333"/>
                </a:solidFill>
                <a:effectLst/>
                <a:cs typeface="Dubai" panose="020B0503030403030204" pitchFamily="34" charset="-78"/>
              </a:rPr>
              <a:t>p </a:t>
            </a:r>
            <a:r>
              <a:rPr lang="en-US" sz="1800" b="0" i="1" baseline="-25000" dirty="0">
                <a:solidFill>
                  <a:srgbClr val="333333"/>
                </a:solidFill>
                <a:effectLst/>
                <a:cs typeface="Dubai" panose="020B0503030403030204" pitchFamily="34" charset="-78"/>
              </a:rPr>
              <a:t>i </a:t>
            </a:r>
            <a:r>
              <a:rPr lang="en-US" sz="1800" b="0" i="1" dirty="0">
                <a:solidFill>
                  <a:srgbClr val="333333"/>
                </a:solidFill>
                <a:effectLst/>
                <a:cs typeface="Dubai" panose="020B0503030403030204" pitchFamily="34" charset="-78"/>
              </a:rPr>
              <a:t>, q </a:t>
            </a:r>
            <a:r>
              <a:rPr lang="en-US" sz="1800" b="0" i="1" baseline="-25000" dirty="0">
                <a:solidFill>
                  <a:srgbClr val="333333"/>
                </a:solidFill>
                <a:effectLst/>
                <a:cs typeface="Dubai" panose="020B0503030403030204" pitchFamily="34" charset="-78"/>
              </a:rPr>
              <a:t>i </a:t>
            </a:r>
            <a:r>
              <a:rPr lang="en-US" sz="1800" b="0" i="0" dirty="0">
                <a:solidFill>
                  <a:srgbClr val="333333"/>
                </a:solidFill>
                <a:effectLst/>
                <a:cs typeface="Dubai" panose="020B0503030403030204" pitchFamily="34" charset="-78"/>
              </a:rPr>
              <a:t>)}.</a:t>
            </a:r>
          </a:p>
          <a:p>
            <a:pPr algn="just"/>
            <a:r>
              <a:rPr lang="en-US" sz="1800" b="0" i="0" dirty="0">
                <a:solidFill>
                  <a:srgbClr val="333333"/>
                </a:solidFill>
                <a:effectLst/>
                <a:cs typeface="Dubai" panose="020B0503030403030204" pitchFamily="34" charset="-78"/>
              </a:rPr>
              <a:t>Then transformation feature extraction and representation are carried out.</a:t>
            </a:r>
          </a:p>
          <a:p>
            <a:pPr algn="just"/>
            <a:r>
              <a:rPr lang="en-US" sz="1800" dirty="0">
                <a:solidFill>
                  <a:srgbClr val="333333"/>
                </a:solidFill>
                <a:cs typeface="Dubai" panose="020B0503030403030204" pitchFamily="34" charset="-78"/>
              </a:rPr>
              <a:t>T</a:t>
            </a:r>
            <a:r>
              <a:rPr lang="en-US" sz="1800" b="0" i="0" dirty="0">
                <a:solidFill>
                  <a:srgbClr val="333333"/>
                </a:solidFill>
                <a:effectLst/>
                <a:cs typeface="Dubai" panose="020B0503030403030204" pitchFamily="34" charset="-78"/>
              </a:rPr>
              <a:t>ransformation matrix can be decomposed into rotation part and scaling part.</a:t>
            </a:r>
          </a:p>
          <a:p>
            <a:pPr algn="just"/>
            <a:r>
              <a:rPr lang="en-US" sz="1800" b="0" i="0" dirty="0">
                <a:solidFill>
                  <a:srgbClr val="333333"/>
                </a:solidFill>
                <a:effectLst/>
                <a:cs typeface="Dubai" panose="020B0503030403030204" pitchFamily="34" charset="-78"/>
              </a:rPr>
              <a:t>The Sketch-VAE network aims to find an encoder and a decoder, where the goal of the encoder is to map the posterior distribution of </a:t>
            </a:r>
            <a:r>
              <a:rPr lang="en-US" sz="1800" b="0" i="1" dirty="0">
                <a:solidFill>
                  <a:srgbClr val="333333"/>
                </a:solidFill>
                <a:effectLst/>
                <a:cs typeface="Dubai" panose="020B0503030403030204" pitchFamily="34" charset="-78"/>
              </a:rPr>
              <a:t>x </a:t>
            </a:r>
            <a:r>
              <a:rPr lang="en-US" sz="1800" b="0" i="0" dirty="0">
                <a:solidFill>
                  <a:srgbClr val="333333"/>
                </a:solidFill>
                <a:effectLst/>
                <a:cs typeface="Dubai" panose="020B0503030403030204" pitchFamily="34" charset="-78"/>
              </a:rPr>
              <a:t>to hidden vector </a:t>
            </a:r>
            <a:r>
              <a:rPr lang="en-US" sz="1800" b="0" i="1" dirty="0">
                <a:solidFill>
                  <a:srgbClr val="333333"/>
                </a:solidFill>
                <a:effectLst/>
                <a:cs typeface="Dubai" panose="020B0503030403030204" pitchFamily="34" charset="-78"/>
              </a:rPr>
              <a:t>z</a:t>
            </a:r>
            <a:r>
              <a:rPr lang="en-US" sz="1800" b="0" i="0" dirty="0">
                <a:solidFill>
                  <a:srgbClr val="333333"/>
                </a:solidFill>
                <a:effectLst/>
                <a:cs typeface="Dubai" panose="020B0503030403030204" pitchFamily="34" charset="-78"/>
              </a:rPr>
              <a:t>, while that of the decoder is to generate a credible </a:t>
            </a:r>
            <a:r>
              <a:rPr lang="en-US" sz="1800" b="0" i="1" dirty="0">
                <a:solidFill>
                  <a:srgbClr val="333333"/>
                </a:solidFill>
                <a:effectLst/>
                <a:cs typeface="Dubai" panose="020B0503030403030204" pitchFamily="34" charset="-78"/>
              </a:rPr>
              <a:t>x</a:t>
            </a:r>
            <a:r>
              <a:rPr lang="en-US" sz="1800" b="0" i="0" dirty="0">
                <a:solidFill>
                  <a:srgbClr val="333333"/>
                </a:solidFill>
                <a:effectLst/>
                <a:cs typeface="Dubai" panose="020B0503030403030204" pitchFamily="34" charset="-78"/>
              </a:rPr>
              <a:t>.</a:t>
            </a:r>
          </a:p>
          <a:p>
            <a:pPr algn="just"/>
            <a:r>
              <a:rPr lang="en-US" sz="1800" b="0" i="0" dirty="0">
                <a:solidFill>
                  <a:srgbClr val="333333"/>
                </a:solidFill>
                <a:effectLst/>
                <a:cs typeface="Dubai" panose="020B0503030403030204" pitchFamily="34" charset="-78"/>
              </a:rPr>
              <a:t>To avoid incorrect output caused by the separation between sketch components, we add a constrain condition and define the loss function of knots for a regularization constrain to the network optimization network to avoid distortion.</a:t>
            </a:r>
          </a:p>
        </p:txBody>
      </p:sp>
    </p:spTree>
    <p:extLst>
      <p:ext uri="{BB962C8B-B14F-4D97-AF65-F5344CB8AC3E}">
        <p14:creationId xmlns:p14="http://schemas.microsoft.com/office/powerpoint/2010/main" val="466633629"/>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Amazon DynamoDB</Template>
  <TotalTime>170</TotalTime>
  <Words>1994</Words>
  <Application>Microsoft Office PowerPoint</Application>
  <PresentationFormat>Widescreen</PresentationFormat>
  <Paragraphs>149</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Avenir Next LT Pro</vt:lpstr>
      <vt:lpstr>Avenir Next LT Pro (Body)</vt:lpstr>
      <vt:lpstr>Bradley Hand ITC</vt:lpstr>
      <vt:lpstr>Calibri</vt:lpstr>
      <vt:lpstr>Century Schoolbook</vt:lpstr>
      <vt:lpstr>French Script MT</vt:lpstr>
      <vt:lpstr>Georgia</vt:lpstr>
      <vt:lpstr>TimesNewRomanPSMT</vt:lpstr>
      <vt:lpstr>Tw Cen MT</vt:lpstr>
      <vt:lpstr>ShapesVTI</vt:lpstr>
      <vt:lpstr>CS 5542 – Big Data Analytics &amp; Apps</vt:lpstr>
      <vt:lpstr>Presentation Outline </vt:lpstr>
      <vt:lpstr>Introduction</vt:lpstr>
      <vt:lpstr>Introduction</vt:lpstr>
      <vt:lpstr>Introduction – Proposed Workflow</vt:lpstr>
      <vt:lpstr>Related Work</vt:lpstr>
      <vt:lpstr>Proposed Method – Architecture </vt:lpstr>
      <vt:lpstr>Proposed Method - Phases</vt:lpstr>
      <vt:lpstr>Proposed Method - Phases</vt:lpstr>
      <vt:lpstr>Proposed Method - Phases</vt:lpstr>
      <vt:lpstr>Experiments &amp; Results</vt:lpstr>
      <vt:lpstr>PowerPoint Presentation</vt:lpstr>
      <vt:lpstr>Comparison of 3D models reconstructed with different methods: </vt:lpstr>
      <vt:lpstr>Conclusion</vt:lpstr>
      <vt:lpstr>References</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5542 – Big Data Analytics &amp; Apps</dc:title>
  <dc:creator>kalluri vinayreddy</dc:creator>
  <cp:lastModifiedBy>kalluri vinayreddy</cp:lastModifiedBy>
  <cp:revision>55</cp:revision>
  <dcterms:created xsi:type="dcterms:W3CDTF">2022-03-20T17:06:37Z</dcterms:created>
  <dcterms:modified xsi:type="dcterms:W3CDTF">2022-03-21T16:34:04Z</dcterms:modified>
</cp:coreProperties>
</file>