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79" r:id="rId2"/>
    <p:sldMasterId id="2147483680" r:id="rId3"/>
    <p:sldMasterId id="2147483681" r:id="rId4"/>
    <p:sldMasterId id="2147483682" r:id="rId5"/>
  </p:sldMasterIdLst>
  <p:notesMasterIdLst>
    <p:notesMasterId r:id="rId21"/>
  </p:notesMasterIdLst>
  <p:sldIdLst>
    <p:sldId id="256" r:id="rId6"/>
    <p:sldId id="257" r:id="rId7"/>
    <p:sldId id="259" r:id="rId8"/>
    <p:sldId id="258" r:id="rId9"/>
    <p:sldId id="271" r:id="rId10"/>
    <p:sldId id="260" r:id="rId11"/>
    <p:sldId id="272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6DAA1F-7A19-4AB5-A203-F1D800D12150}">
  <a:tblStyle styleId="{4B6DAA1F-7A19-4AB5-A203-F1D800D1215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264B5E8-B9D9-4D53-97AC-5C3B9223B1DD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726D63F7-DE96-4F20-8792-D9EF96B12E32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E54A860-F43A-4718-BC98-C8C39677CED2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F586D7A8-11E2-4012-85E9-60C04C0515CA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76AD64A-C20E-4E40-B3DB-8A12B66326E4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85E9C1C-DCB2-470E-9AAF-E83B30538DAA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FC90058-27B5-4212-B423-636E057D4809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4F966AA-D9F8-44F5-B659-99A18ACA46C1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935D252-AC8E-4374-8F0E-5E07C7EC52B6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1A8C623-7C38-4F08-BA6B-38E6CA8B958A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9B4F4069-4E02-4892-ADD8-6E2BE0D6B0C3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3B762C1-3F5C-428F-84D7-B0E46E4C2D1E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44AF77EF-FD1A-4719-88CE-93A28CA4BD17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A64C380-D87B-4306-9FCD-B4B2872E87B1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702DCE5-2228-4294-9E2F-5332427B4D9A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4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1">
              <a:buNone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204138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1pPr>
            <a:lvl2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2pPr>
            <a:lvl3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3pPr>
            <a:lvl4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4pPr>
            <a:lvl5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5pPr>
            <a:lvl6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6pPr>
            <a:lvl7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7pPr>
            <a:lvl8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8pPr>
            <a:lvl9pPr marL="0" indent="114300" algn="l" rtl="0">
              <a:spcBef>
                <a:spcPts val="0"/>
              </a:spcBef>
              <a:buSzPct val="100000"/>
              <a:buFont typeface="Arial"/>
              <a:buNone/>
              <a:defRPr sz="1800" b="0">
                <a:solidFill>
                  <a:srgbClr val="2388DB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388DB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marL="742950" indent="-285750" rtl="0">
              <a:buNone/>
              <a:defRPr/>
            </a:lvl2pPr>
            <a:lvl3pPr marL="1143000" indent="-228600" rtl="0">
              <a:buNone/>
              <a:defRPr/>
            </a:lvl3pPr>
            <a:lvl4pPr marL="1600200" indent="-228600"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CC0202"/>
                </a:solidFill>
              </a:defRPr>
            </a:lvl1pPr>
            <a:lvl2pPr rtl="0">
              <a:buNone/>
              <a:defRPr>
                <a:solidFill>
                  <a:srgbClr val="CC0202"/>
                </a:solidFill>
              </a:defRPr>
            </a:lvl2pPr>
            <a:lvl3pPr rtl="0">
              <a:buNone/>
              <a:defRPr>
                <a:solidFill>
                  <a:srgbClr val="CC0202"/>
                </a:solidFill>
              </a:defRPr>
            </a:lvl3pPr>
            <a:lvl4pPr rtl="0">
              <a:buNone/>
              <a:defRPr>
                <a:solidFill>
                  <a:srgbClr val="CC0202"/>
                </a:solidFill>
              </a:defRPr>
            </a:lvl4pPr>
            <a:lvl5pPr rtl="0">
              <a:buNone/>
              <a:defRPr>
                <a:solidFill>
                  <a:srgbClr val="CC0202"/>
                </a:solidFill>
              </a:defRPr>
            </a:lvl5pPr>
            <a:lvl6pPr rtl="0">
              <a:buNone/>
              <a:defRPr>
                <a:solidFill>
                  <a:srgbClr val="CC0202"/>
                </a:solidFill>
              </a:defRPr>
            </a:lvl6pPr>
            <a:lvl7pPr rtl="0">
              <a:buNone/>
              <a:defRPr>
                <a:solidFill>
                  <a:srgbClr val="CC0202"/>
                </a:solidFill>
              </a:defRPr>
            </a:lvl7pPr>
            <a:lvl8pPr rtl="0">
              <a:buNone/>
              <a:defRPr>
                <a:solidFill>
                  <a:srgbClr val="CC0202"/>
                </a:solidFill>
              </a:defRPr>
            </a:lvl8pPr>
            <a:lvl9pPr rtl="0">
              <a:buNone/>
              <a:defRPr>
                <a:solidFill>
                  <a:srgbClr val="CC0202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l" rtl="0">
              <a:spcBef>
                <a:spcPts val="0"/>
              </a:spcBef>
              <a:buClr>
                <a:srgbClr val="2388DB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2388DB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FFFFFF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FFFFFF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FFFFFF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0000">
              <a:srgbClr val="FFFFFF"/>
            </a:gs>
            <a:gs pos="100000">
              <a:srgbClr val="CCCC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/>
          <p:nvPr/>
        </p:nvCxnSpPr>
        <p:spPr>
          <a:xfrm rot="10800000" flipH="1">
            <a:off x="146549" y="4866950"/>
            <a:ext cx="5077199" cy="6599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>
            <a:off x="372450" y="538525"/>
            <a:ext cx="8373300" cy="25800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>
            <a:spLocks noGrp="1"/>
          </p:cNvSpPr>
          <p:nvPr>
            <p:ph type="ctrTitle"/>
          </p:nvPr>
        </p:nvSpPr>
        <p:spPr>
          <a:xfrm>
            <a:off x="735450" y="2204864"/>
            <a:ext cx="7784399" cy="1107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dirty="0" err="1"/>
              <a:t>Phần</a:t>
            </a:r>
            <a:r>
              <a:rPr sz="3000" dirty="0"/>
              <a:t> </a:t>
            </a:r>
            <a:r>
              <a:rPr sz="3000" dirty="0" err="1"/>
              <a:t>mềm</a:t>
            </a:r>
            <a:r>
              <a:rPr sz="3000" dirty="0"/>
              <a:t> </a:t>
            </a: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bán</a:t>
            </a:r>
            <a:r>
              <a:rPr lang="en-US" sz="3000" dirty="0" smtClean="0"/>
              <a:t> </a:t>
            </a:r>
            <a:r>
              <a:rPr lang="en-US" sz="3000" dirty="0" err="1" smtClean="0"/>
              <a:t>hàng</a:t>
            </a:r>
            <a:r>
              <a:rPr lang="en-US" sz="3000" dirty="0" smtClean="0"/>
              <a:t> – HTX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nghiệp</a:t>
            </a:r>
            <a:r>
              <a:rPr lang="en-US" sz="3000" dirty="0" smtClean="0"/>
              <a:t> </a:t>
            </a:r>
            <a:r>
              <a:rPr lang="en-US" sz="3000" dirty="0" err="1" smtClean="0"/>
              <a:t>Nhật</a:t>
            </a:r>
            <a:r>
              <a:rPr lang="en-US" sz="3000" dirty="0" smtClean="0"/>
              <a:t> </a:t>
            </a:r>
            <a:r>
              <a:rPr lang="en-US" sz="3000" dirty="0" err="1" smtClean="0"/>
              <a:t>Quang</a:t>
            </a:r>
            <a:endParaRPr sz="3000" dirty="0"/>
          </a:p>
        </p:txBody>
      </p:sp>
      <p:sp>
        <p:nvSpPr>
          <p:cNvPr id="117" name="Shape 117"/>
          <p:cNvSpPr/>
          <p:nvPr/>
        </p:nvSpPr>
        <p:spPr>
          <a:xfrm>
            <a:off x="4138850" y="4414960"/>
            <a:ext cx="45335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sz="1800" i="1" dirty="0" smtClean="0">
                <a:solidFill>
                  <a:srgbClr val="CC4125"/>
                </a:solidFill>
              </a:rPr>
              <a:t>(</a:t>
            </a:r>
            <a:r>
              <a:rPr lang="en-US" sz="1800" i="1" dirty="0" smtClean="0">
                <a:solidFill>
                  <a:srgbClr val="CC4125"/>
                </a:solidFill>
              </a:rPr>
              <a:t>Project Session II</a:t>
            </a:r>
            <a:r>
              <a:rPr sz="1800" i="1" dirty="0" smtClean="0">
                <a:solidFill>
                  <a:srgbClr val="CC4125"/>
                </a:solidFill>
              </a:rPr>
              <a:t>)</a:t>
            </a:r>
            <a:endParaRPr sz="1800" i="1" dirty="0">
              <a:solidFill>
                <a:srgbClr val="CC4125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847426" y="4884900"/>
            <a:ext cx="18621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b="1" i="1" dirty="0" err="1">
                <a:solidFill>
                  <a:schemeClr val="accent2"/>
                </a:solidFill>
              </a:rPr>
              <a:t>Hà</a:t>
            </a:r>
            <a:r>
              <a:rPr b="1" i="1" dirty="0">
                <a:solidFill>
                  <a:schemeClr val="accent2"/>
                </a:solidFill>
              </a:rPr>
              <a:t> </a:t>
            </a:r>
            <a:r>
              <a:rPr b="1" i="1" dirty="0" err="1">
                <a:solidFill>
                  <a:schemeClr val="accent2"/>
                </a:solidFill>
              </a:rPr>
              <a:t>Nội</a:t>
            </a:r>
            <a:r>
              <a:rPr b="1" i="1" dirty="0">
                <a:solidFill>
                  <a:schemeClr val="accent2"/>
                </a:solidFill>
              </a:rPr>
              <a:t> - 11/2011</a:t>
            </a:r>
          </a:p>
        </p:txBody>
      </p:sp>
      <p:sp>
        <p:nvSpPr>
          <p:cNvPr id="119" name="Shape 119"/>
          <p:cNvSpPr/>
          <p:nvPr/>
        </p:nvSpPr>
        <p:spPr>
          <a:xfrm>
            <a:off x="682020" y="4509120"/>
            <a:ext cx="4970100" cy="221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lnSpc>
                <a:spcPct val="150000"/>
              </a:lnSpc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Giảng</a:t>
            </a:r>
            <a:r>
              <a:rPr sz="1800" b="1" dirty="0">
                <a:solidFill>
                  <a:srgbClr val="CC0000"/>
                </a:solidFill>
              </a:rPr>
              <a:t> </a:t>
            </a:r>
            <a:r>
              <a:rPr sz="1800" b="1" dirty="0" err="1">
                <a:solidFill>
                  <a:srgbClr val="CC0000"/>
                </a:solidFill>
              </a:rPr>
              <a:t>viên</a:t>
            </a:r>
            <a:r>
              <a:rPr sz="1800" b="1" dirty="0">
                <a:solidFill>
                  <a:srgbClr val="CC0000"/>
                </a:solidFill>
              </a:rPr>
              <a:t>: </a:t>
            </a:r>
            <a:r>
              <a:rPr lang="en-US" sz="1800" dirty="0" err="1" smtClean="0">
                <a:solidFill>
                  <a:srgbClr val="CC0000"/>
                </a:solidFill>
              </a:rPr>
              <a:t>Nguyễn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Thế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Anh</a:t>
            </a:r>
            <a:endParaRPr sz="1800" dirty="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Nhóm</a:t>
            </a:r>
            <a:r>
              <a:rPr sz="1800" b="1" dirty="0">
                <a:solidFill>
                  <a:srgbClr val="CC0000"/>
                </a:solidFill>
              </a:rPr>
              <a:t> SVTH </a:t>
            </a:r>
            <a:r>
              <a:rPr sz="1800" b="1" dirty="0" smtClean="0">
                <a:solidFill>
                  <a:srgbClr val="CC0000"/>
                </a:solidFill>
              </a:rPr>
              <a:t>(</a:t>
            </a:r>
            <a:r>
              <a:rPr lang="en-US" sz="1800" b="1" dirty="0" smtClean="0">
                <a:solidFill>
                  <a:srgbClr val="CC0000"/>
                </a:solidFill>
              </a:rPr>
              <a:t>G1</a:t>
            </a:r>
            <a:r>
              <a:rPr sz="1800" b="1" dirty="0" smtClean="0">
                <a:solidFill>
                  <a:srgbClr val="CC0000"/>
                </a:solidFill>
              </a:rPr>
              <a:t>):</a:t>
            </a:r>
            <a:endParaRPr sz="1800" b="1" dirty="0">
              <a:solidFill>
                <a:srgbClr val="CC0000"/>
              </a:solidFill>
            </a:endParaRPr>
          </a:p>
          <a:p>
            <a:pPr marL="914400" lvl="1" indent="-342900" rtl="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Nguyễn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Trương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Việt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Anh</a:t>
            </a:r>
            <a:endParaRPr sz="1800" dirty="0">
              <a:solidFill>
                <a:srgbClr val="CC0000"/>
              </a:solidFill>
            </a:endParaRPr>
          </a:p>
          <a:p>
            <a:pPr marL="914400" lvl="3" indent="-34290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Quàng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Văn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Liêm</a:t>
            </a:r>
            <a:endParaRPr sz="1800" dirty="0">
              <a:solidFill>
                <a:srgbClr val="CC0000"/>
              </a:solidFill>
            </a:endParaRPr>
          </a:p>
          <a:p>
            <a:pPr marL="914400" lvl="1" indent="-342900" rtl="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Tạ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Việt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Thảo</a:t>
            </a:r>
            <a:endParaRPr sz="1800" dirty="0">
              <a:solidFill>
                <a:srgbClr val="CC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73" y="564325"/>
            <a:ext cx="2828254" cy="137717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chạy phần Sinh viên</a:t>
            </a:r>
          </a:p>
        </p:txBody>
      </p:sp>
      <p:sp>
        <p:nvSpPr>
          <p:cNvPr id="291" name="Shape 291"/>
          <p:cNvSpPr/>
          <p:nvPr/>
        </p:nvSpPr>
        <p:spPr>
          <a:xfrm>
            <a:off x="13456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2" name="Shape 292"/>
          <p:cNvSpPr/>
          <p:nvPr/>
        </p:nvSpPr>
        <p:spPr>
          <a:xfrm>
            <a:off x="1915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93" name="Shape 293"/>
          <p:cNvSpPr/>
          <p:nvPr/>
        </p:nvSpPr>
        <p:spPr>
          <a:xfrm>
            <a:off x="1275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lịch học)</a:t>
            </a:r>
          </a:p>
        </p:txBody>
      </p:sp>
      <p:sp>
        <p:nvSpPr>
          <p:cNvPr id="294" name="Shape 294"/>
          <p:cNvSpPr/>
          <p:nvPr/>
        </p:nvSpPr>
        <p:spPr>
          <a:xfrm>
            <a:off x="3129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95" name="Shape 295"/>
          <p:cNvSpPr/>
          <p:nvPr/>
        </p:nvSpPr>
        <p:spPr>
          <a:xfrm>
            <a:off x="1656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96" name="Shape 296"/>
          <p:cNvSpPr/>
          <p:nvPr/>
        </p:nvSpPr>
        <p:spPr>
          <a:xfrm>
            <a:off x="1894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297" name="Shape 297"/>
          <p:cNvSpPr/>
          <p:nvPr/>
        </p:nvSpPr>
        <p:spPr>
          <a:xfrm>
            <a:off x="1634488" y="2750495"/>
            <a:ext cx="2037095" cy="20097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98" name="Shape 298"/>
          <p:cNvSpPr/>
          <p:nvPr/>
        </p:nvSpPr>
        <p:spPr>
          <a:xfrm>
            <a:off x="47746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9" name="Shape 299"/>
          <p:cNvSpPr/>
          <p:nvPr/>
        </p:nvSpPr>
        <p:spPr>
          <a:xfrm>
            <a:off x="5344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00" name="Shape 300"/>
          <p:cNvSpPr/>
          <p:nvPr/>
        </p:nvSpPr>
        <p:spPr>
          <a:xfrm>
            <a:off x="4704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điểm)</a:t>
            </a:r>
          </a:p>
        </p:txBody>
      </p:sp>
      <p:sp>
        <p:nvSpPr>
          <p:cNvPr id="301" name="Shape 301"/>
          <p:cNvSpPr/>
          <p:nvPr/>
        </p:nvSpPr>
        <p:spPr>
          <a:xfrm>
            <a:off x="6558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02" name="Shape 302"/>
          <p:cNvSpPr/>
          <p:nvPr/>
        </p:nvSpPr>
        <p:spPr>
          <a:xfrm>
            <a:off x="5085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03" name="Shape 303"/>
          <p:cNvSpPr/>
          <p:nvPr/>
        </p:nvSpPr>
        <p:spPr>
          <a:xfrm>
            <a:off x="5323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304" name="Shape 304"/>
          <p:cNvSpPr/>
          <p:nvPr/>
        </p:nvSpPr>
        <p:spPr>
          <a:xfrm>
            <a:off x="5070590" y="2585200"/>
            <a:ext cx="2086024" cy="21621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chạy phần Giảng viên</a:t>
            </a:r>
          </a:p>
        </p:txBody>
      </p:sp>
      <p:sp>
        <p:nvSpPr>
          <p:cNvPr id="310" name="Shape 310"/>
          <p:cNvSpPr/>
          <p:nvPr/>
        </p:nvSpPr>
        <p:spPr>
          <a:xfrm>
            <a:off x="13456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1" name="Shape 311"/>
          <p:cNvSpPr/>
          <p:nvPr/>
        </p:nvSpPr>
        <p:spPr>
          <a:xfrm>
            <a:off x="1915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12" name="Shape 312"/>
          <p:cNvSpPr/>
          <p:nvPr/>
        </p:nvSpPr>
        <p:spPr>
          <a:xfrm>
            <a:off x="1275675" y="6278950"/>
            <a:ext cx="2667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dirty="0"/>
              <a:t>(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lịch</a:t>
            </a:r>
            <a:r>
              <a:rPr dirty="0"/>
              <a:t> </a:t>
            </a:r>
            <a:r>
              <a:rPr lang="en-US" dirty="0" err="1" smtClean="0"/>
              <a:t>giảng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3129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14" name="Shape 314"/>
          <p:cNvSpPr/>
          <p:nvPr/>
        </p:nvSpPr>
        <p:spPr>
          <a:xfrm>
            <a:off x="1656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15" name="Shape 315"/>
          <p:cNvSpPr/>
          <p:nvPr/>
        </p:nvSpPr>
        <p:spPr>
          <a:xfrm>
            <a:off x="1894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316" name="Shape 316"/>
          <p:cNvSpPr/>
          <p:nvPr/>
        </p:nvSpPr>
        <p:spPr>
          <a:xfrm>
            <a:off x="47746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7" name="Shape 317"/>
          <p:cNvSpPr/>
          <p:nvPr/>
        </p:nvSpPr>
        <p:spPr>
          <a:xfrm>
            <a:off x="5344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18" name="Shape 318"/>
          <p:cNvSpPr/>
          <p:nvPr/>
        </p:nvSpPr>
        <p:spPr>
          <a:xfrm>
            <a:off x="4704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(Gửi thông báo)</a:t>
            </a:r>
          </a:p>
        </p:txBody>
      </p:sp>
      <p:sp>
        <p:nvSpPr>
          <p:cNvPr id="319" name="Shape 319"/>
          <p:cNvSpPr/>
          <p:nvPr/>
        </p:nvSpPr>
        <p:spPr>
          <a:xfrm>
            <a:off x="6558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Hủy</a:t>
            </a:r>
          </a:p>
        </p:txBody>
      </p:sp>
      <p:sp>
        <p:nvSpPr>
          <p:cNvPr id="320" name="Shape 320"/>
          <p:cNvSpPr/>
          <p:nvPr/>
        </p:nvSpPr>
        <p:spPr>
          <a:xfrm>
            <a:off x="5085675" y="4693050"/>
            <a:ext cx="10175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Tùy chọn</a:t>
            </a:r>
          </a:p>
        </p:txBody>
      </p:sp>
      <p:sp>
        <p:nvSpPr>
          <p:cNvPr id="321" name="Shape 321"/>
          <p:cNvSpPr/>
          <p:nvPr/>
        </p:nvSpPr>
        <p:spPr>
          <a:xfrm>
            <a:off x="1592500" y="2551437"/>
            <a:ext cx="2093355" cy="21911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2" name="Shape 322"/>
          <p:cNvSpPr/>
          <p:nvPr/>
        </p:nvSpPr>
        <p:spPr>
          <a:xfrm>
            <a:off x="5034300" y="2950987"/>
            <a:ext cx="2100005" cy="180365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sz="3000"/>
              <a:t>Thiết kế màn hình xem thông báo</a:t>
            </a:r>
          </a:p>
        </p:txBody>
      </p:sp>
      <p:sp>
        <p:nvSpPr>
          <p:cNvPr id="328" name="Shape 328"/>
          <p:cNvSpPr/>
          <p:nvPr/>
        </p:nvSpPr>
        <p:spPr>
          <a:xfrm>
            <a:off x="34792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9" name="Shape 329"/>
          <p:cNvSpPr/>
          <p:nvPr/>
        </p:nvSpPr>
        <p:spPr>
          <a:xfrm>
            <a:off x="40486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330" name="Shape 330"/>
          <p:cNvSpPr/>
          <p:nvPr/>
        </p:nvSpPr>
        <p:spPr>
          <a:xfrm>
            <a:off x="34092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(Xem thông báo)</a:t>
            </a:r>
          </a:p>
        </p:txBody>
      </p:sp>
      <p:sp>
        <p:nvSpPr>
          <p:cNvPr id="331" name="Shape 331"/>
          <p:cNvSpPr/>
          <p:nvPr/>
        </p:nvSpPr>
        <p:spPr>
          <a:xfrm>
            <a:off x="52632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332" name="Shape 332"/>
          <p:cNvSpPr/>
          <p:nvPr/>
        </p:nvSpPr>
        <p:spPr>
          <a:xfrm>
            <a:off x="37902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333" name="Shape 333"/>
          <p:cNvSpPr/>
          <p:nvPr/>
        </p:nvSpPr>
        <p:spPr>
          <a:xfrm>
            <a:off x="3749019" y="2315475"/>
            <a:ext cx="2116166" cy="24817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457200" y="216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b="0">
                <a:solidFill>
                  <a:srgbClr val="CC4125"/>
                </a:solidFill>
              </a:rPr>
              <a:t>Kế hoạch triển khai &amp; Bảng công việc</a:t>
            </a:r>
          </a:p>
        </p:txBody>
      </p:sp>
      <p:sp>
        <p:nvSpPr>
          <p:cNvPr id="339" name="Shape 339"/>
          <p:cNvSpPr/>
          <p:nvPr/>
        </p:nvSpPr>
        <p:spPr>
          <a:xfrm>
            <a:off x="2347300" y="2578225"/>
            <a:ext cx="1358863" cy="13588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40" name="Shape 340"/>
          <p:cNvSpPr/>
          <p:nvPr/>
        </p:nvSpPr>
        <p:spPr>
          <a:xfrm>
            <a:off x="5617000" y="2692525"/>
            <a:ext cx="1143000" cy="1143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41" name="Shape 341"/>
          <p:cNvSpPr/>
          <p:nvPr/>
        </p:nvSpPr>
        <p:spPr>
          <a:xfrm>
            <a:off x="4260050" y="3027200"/>
            <a:ext cx="837900" cy="754199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61798" y="3970625"/>
            <a:ext cx="21651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b="1">
                <a:solidFill>
                  <a:schemeClr val="accent2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Google Code</a:t>
            </a:r>
          </a:p>
        </p:txBody>
      </p:sp>
      <p:sp>
        <p:nvSpPr>
          <p:cNvPr id="343" name="Shape 343"/>
          <p:cNvSpPr/>
          <p:nvPr/>
        </p:nvSpPr>
        <p:spPr>
          <a:xfrm>
            <a:off x="5187011" y="3937087"/>
            <a:ext cx="2360699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Tortoise Subversion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2722675" y="2664900"/>
            <a:ext cx="3595800" cy="15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9600">
                <a:solidFill>
                  <a:srgbClr val="CC4125"/>
                </a:solidFill>
              </a:rPr>
              <a:t>Q &amp; 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6768" y="181570"/>
            <a:ext cx="9125377" cy="63686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Mô tả các chức năng</a:t>
            </a:r>
          </a:p>
        </p:txBody>
      </p:sp>
      <p:graphicFrame>
        <p:nvGraphicFramePr>
          <p:cNvPr id="126" name="Shape 126"/>
          <p:cNvGraphicFramePr/>
          <p:nvPr>
            <p:extLst>
              <p:ext uri="{D42A27DB-BD31-4B8C-83A1-F6EECF244321}">
                <p14:modId xmlns:p14="http://schemas.microsoft.com/office/powerpoint/2010/main" val="1843661603"/>
              </p:ext>
            </p:extLst>
          </p:nvPr>
        </p:nvGraphicFramePr>
        <p:xfrm>
          <a:off x="884675" y="2957100"/>
          <a:ext cx="7807675" cy="2712600"/>
        </p:xfrm>
        <a:graphic>
          <a:graphicData uri="http://schemas.openxmlformats.org/drawingml/2006/table">
            <a:tbl>
              <a:tblPr>
                <a:noFill/>
                <a:tableStyleId>{4B6DAA1F-7A19-4AB5-A203-F1D800D12150}</a:tableStyleId>
              </a:tblPr>
              <a:tblGrid>
                <a:gridCol w="726750"/>
                <a:gridCol w="1964300"/>
                <a:gridCol w="2357150"/>
                <a:gridCol w="27594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 dirty="0"/>
                        <a:t>STT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Tên chức năng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Sinh viên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b="1"/>
                        <a:t>Giảng viên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lịch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lịch học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/>
                        <a:t>Xem lịch giảng</a:t>
                      </a:r>
                    </a:p>
                    <a:p>
                      <a:pPr marL="457200" lvl="0" indent="-228600" rtl="0">
                        <a:buFont typeface="Arial"/>
                        <a:buChar char="•"/>
                      </a:pPr>
                      <a:r>
                        <a:rPr/>
                        <a:t>Cập nhật lịch giảng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Tra cứu điểm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Tra cứu điểm</a:t>
                      </a:r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Gửi phản hồi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 lang="en-US" dirty="0" err="1" smtClean="0"/>
                        <a:t>Xem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 smtClean="0"/>
                    </a:p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 dirty="0" err="1" smtClean="0"/>
                        <a:t>Trả</a:t>
                      </a:r>
                      <a:r>
                        <a:rPr dirty="0" smtClean="0"/>
                        <a:t> </a:t>
                      </a:r>
                      <a:r>
                        <a:rPr dirty="0" err="1"/>
                        <a:t>lời</a:t>
                      </a:r>
                      <a:r>
                        <a:rPr dirty="0"/>
                        <a:t> ý </a:t>
                      </a:r>
                      <a:r>
                        <a:rPr dirty="0" err="1"/>
                        <a:t>kiến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buFont typeface="Arial"/>
                        <a:buChar char="•"/>
                      </a:pPr>
                      <a:r>
                        <a:rPr/>
                        <a:t>Xem thông báo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Xem thông báo</a:t>
                      </a:r>
                    </a:p>
                    <a:p>
                      <a:pPr marL="4572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Tải tài liệu</a:t>
                      </a:r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/>
                        <a:t>Gửi phản hồi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Gửi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báo</a:t>
                      </a:r>
                      <a:endParaRPr lang="en-US" dirty="0" smtClean="0"/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 smtClean="0"/>
                        <a:t>Xem</a:t>
                      </a:r>
                      <a:r>
                        <a:rPr dirty="0" smtClean="0"/>
                        <a:t> </a:t>
                      </a:r>
                      <a:r>
                        <a:rPr dirty="0" err="1"/>
                        <a:t>thông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báo</a:t>
                      </a:r>
                      <a:endParaRPr dirty="0"/>
                    </a:p>
                    <a:p>
                      <a:pPr marL="457200" lvl="0" indent="-228600" rtl="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/>
                        <a:t>Tải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tài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liệu</a:t>
                      </a:r>
                      <a:endParaRPr dirty="0"/>
                    </a:p>
                    <a:p>
                      <a:pPr marL="457200" lvl="0" indent="-228600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dirty="0" err="1"/>
                        <a:t>Gửi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phản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hồi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7" name="Shape 127"/>
          <p:cNvSpPr/>
          <p:nvPr/>
        </p:nvSpPr>
        <p:spPr>
          <a:xfrm>
            <a:off x="4520534" y="1871886"/>
            <a:ext cx="951215" cy="9520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x="6886575" y="1796266"/>
            <a:ext cx="1027708" cy="10277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2126316" y="1761350"/>
            <a:ext cx="1093016" cy="109753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285725" y="3549000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5725" y="4201400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85725" y="5201425"/>
            <a:ext cx="544800" cy="307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9050" cap="flat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07704" y="60932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cái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gì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Thiết kế lớp lưu trữ dữ liệu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789787" y="1647525"/>
          <a:ext cx="967625" cy="670500"/>
        </p:xfrm>
        <a:graphic>
          <a:graphicData uri="http://schemas.openxmlformats.org/drawingml/2006/table">
            <a:tbl>
              <a:tblPr>
                <a:noFill/>
                <a:tableStyleId>{3264B5E8-B9D9-4D53-97AC-5C3B9223B1DD}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1789787" y="2402000"/>
          <a:ext cx="967625" cy="1341000"/>
        </p:xfrm>
        <a:graphic>
          <a:graphicData uri="http://schemas.openxmlformats.org/drawingml/2006/table">
            <a:tbl>
              <a:tblPr>
                <a:noFill/>
                <a:tableStyleId>{726D63F7-DE96-4F20-8792-D9EF96B12E32}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Giảng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Học hàm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Học vị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4815992" y="4183100"/>
          <a:ext cx="1070375" cy="1005750"/>
        </p:xfrm>
        <a:graphic>
          <a:graphicData uri="http://schemas.openxmlformats.org/drawingml/2006/table">
            <a:tbl>
              <a:tblPr>
                <a:noFill/>
                <a:tableStyleId>{3E54A860-F43A-4718-BC98-C8C39677CED2}</a:tableStyleId>
              </a:tblPr>
              <a:tblGrid>
                <a:gridCol w="10703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lớp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457200" y="3847850"/>
          <a:ext cx="967625" cy="1341000"/>
        </p:xfrm>
        <a:graphic>
          <a:graphicData uri="http://schemas.openxmlformats.org/drawingml/2006/table">
            <a:tbl>
              <a:tblPr>
                <a:noFill/>
                <a:tableStyleId>{F586D7A8-11E2-4012-85E9-60C04C0515CA}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Môn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Số học trình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4834012" y="5309800"/>
          <a:ext cx="1044675" cy="1341000"/>
        </p:xfrm>
        <a:graphic>
          <a:graphicData uri="http://schemas.openxmlformats.org/drawingml/2006/table">
            <a:tbl>
              <a:tblPr>
                <a:noFill/>
                <a:tableStyleId>{B76AD64A-C20E-4E40-B3DB-8A12B66326E4}</a:tableStyleId>
              </a:tblPr>
              <a:tblGrid>
                <a:gridCol w="10446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Phòng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 phòng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Số nghế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6407500" y="4844975"/>
          <a:ext cx="1288700" cy="1005750"/>
        </p:xfrm>
        <a:graphic>
          <a:graphicData uri="http://schemas.openxmlformats.org/drawingml/2006/table">
            <a:tbl>
              <a:tblPr>
                <a:noFill/>
                <a:tableStyleId>{E85E9C1C-DCB2-470E-9AAF-E83B30538DAA}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 - 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FK_Sinh viên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4834000" y="1647525"/>
          <a:ext cx="1044700" cy="2011500"/>
        </p:xfrm>
        <a:graphic>
          <a:graphicData uri="http://schemas.openxmlformats.org/drawingml/2006/table">
            <a:tbl>
              <a:tblPr>
                <a:noFill/>
                <a:tableStyleId>{CFC90058-27B5-4212-B423-636E057D4809}</a:tableStyleId>
              </a:tblPr>
              <a:tblGrid>
                <a:gridCol w="1044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Tiêu đề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Nội dung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FK_Người gửi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Ngày gửi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57200" y="1647525"/>
          <a:ext cx="967625" cy="2011500"/>
        </p:xfrm>
        <a:graphic>
          <a:graphicData uri="http://schemas.openxmlformats.org/drawingml/2006/table">
            <a:tbl>
              <a:tblPr>
                <a:noFill/>
                <a:tableStyleId>{54F966AA-D9F8-44F5-B659-99A18ACA46C1}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Điểm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FK_Sinh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Điểm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Lần thứ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3287962" y="3298300"/>
          <a:ext cx="1121725" cy="3352500"/>
        </p:xfrm>
        <a:graphic>
          <a:graphicData uri="http://schemas.openxmlformats.org/drawingml/2006/table">
            <a:tbl>
              <a:tblPr>
                <a:noFill/>
                <a:tableStyleId>{C935D252-AC8E-4374-8F0E-5E07C7EC52B6}</a:tableStyleId>
              </a:tblPr>
              <a:tblGrid>
                <a:gridCol w="11217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Lịch học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Ngày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Giờ bắt đầu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Giờ kết thúc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FK_Giảng viên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FK_Phòng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FK_Môn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Trạng thái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4" name="Shape 154"/>
          <p:cNvGraphicFramePr/>
          <p:nvPr/>
        </p:nvGraphicFramePr>
        <p:xfrm>
          <a:off x="6407500" y="3381325"/>
          <a:ext cx="1288700" cy="1341000"/>
        </p:xfrm>
        <a:graphic>
          <a:graphicData uri="http://schemas.openxmlformats.org/drawingml/2006/table">
            <a:tbl>
              <a:tblPr>
                <a:noFill/>
                <a:tableStyleId>{B1A8C623-7C38-4F08-BA6B-38E6CA8B958A}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Lớp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FK_Lớp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3287962" y="1647525"/>
          <a:ext cx="1108900" cy="1559325"/>
        </p:xfrm>
        <a:graphic>
          <a:graphicData uri="http://schemas.openxmlformats.org/drawingml/2006/table">
            <a:tbl>
              <a:tblPr>
                <a:noFill/>
                <a:tableStyleId>{9B4F4069-4E02-4892-ADD8-6E2BE0D6B0C3}</a:tableStyleId>
              </a:tblPr>
              <a:tblGrid>
                <a:gridCol w="1108900"/>
              </a:tblGrid>
              <a:tr h="55357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Người dùng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FK_Người dùng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 rot="10800000">
            <a:off x="2761074" y="1836500"/>
            <a:ext cx="35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>
            <a:off x="3120775" y="1836500"/>
            <a:ext cx="0" cy="109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043774" y="3095100"/>
            <a:ext cx="256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Shape 159"/>
          <p:cNvCxnSpPr/>
          <p:nvPr/>
        </p:nvCxnSpPr>
        <p:spPr>
          <a:xfrm>
            <a:off x="3030900" y="2478650"/>
            <a:ext cx="0" cy="62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2786975" y="2478562"/>
            <a:ext cx="243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3120775" y="2928200"/>
            <a:ext cx="192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>
            <a:off x="4548775" y="2177750"/>
            <a:ext cx="318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>
            <a:off x="4548775" y="2157575"/>
            <a:ext cx="0" cy="53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392350" y="2709800"/>
            <a:ext cx="166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1609900" y="1806275"/>
            <a:ext cx="175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Shape 166"/>
          <p:cNvCxnSpPr/>
          <p:nvPr/>
        </p:nvCxnSpPr>
        <p:spPr>
          <a:xfrm>
            <a:off x="1629150" y="1825550"/>
            <a:ext cx="0" cy="70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1464150" y="2529950"/>
            <a:ext cx="164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1464150" y="2834750"/>
            <a:ext cx="164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Shape 169"/>
          <p:cNvCxnSpPr/>
          <p:nvPr/>
        </p:nvCxnSpPr>
        <p:spPr>
          <a:xfrm>
            <a:off x="1631025" y="2851075"/>
            <a:ext cx="0" cy="150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1451324" y="4353675"/>
            <a:ext cx="17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Shape 171"/>
          <p:cNvCxnSpPr/>
          <p:nvPr/>
        </p:nvCxnSpPr>
        <p:spPr>
          <a:xfrm>
            <a:off x="2774025" y="2581375"/>
            <a:ext cx="154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2928125" y="2581375"/>
            <a:ext cx="0" cy="294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Shape 173"/>
          <p:cNvCxnSpPr/>
          <p:nvPr/>
        </p:nvCxnSpPr>
        <p:spPr>
          <a:xfrm>
            <a:off x="2928125" y="5535200"/>
            <a:ext cx="372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>
            <a:off x="1429525" y="4435075"/>
            <a:ext cx="214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>
            <a:off x="1644675" y="4457800"/>
            <a:ext cx="0" cy="175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644675" y="6228700"/>
            <a:ext cx="1630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5878700" y="4597700"/>
            <a:ext cx="529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5893600" y="2235450"/>
            <a:ext cx="229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6125975" y="2235450"/>
            <a:ext cx="0" cy="20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6125975" y="4277475"/>
            <a:ext cx="282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1" name="Shape 181"/>
          <p:cNvGraphicFramePr/>
          <p:nvPr/>
        </p:nvGraphicFramePr>
        <p:xfrm>
          <a:off x="6407500" y="5980300"/>
          <a:ext cx="1288700" cy="670500"/>
        </p:xfrm>
        <a:graphic>
          <a:graphicData uri="http://schemas.openxmlformats.org/drawingml/2006/table">
            <a:tbl>
              <a:tblPr>
                <a:noFill/>
                <a:tableStyleId>{E3B762C1-3F5C-428F-84D7-B0E46E4C2D1E}</a:tableStyleId>
              </a:tblPr>
              <a:tblGrid>
                <a:gridCol w="1288700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Sinh viên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Mật khẩu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000000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x="7825862" y="3429325"/>
          <a:ext cx="967625" cy="2011500"/>
        </p:xfrm>
        <a:graphic>
          <a:graphicData uri="http://schemas.openxmlformats.org/drawingml/2006/table">
            <a:tbl>
              <a:tblPr>
                <a:noFill/>
                <a:tableStyleId>{44AF77EF-FD1A-4719-88CE-93A28CA4BD17}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Tài liệu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Tên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Ghi chú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Tác giả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Định dạng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6407500" y="1674875"/>
          <a:ext cx="1314375" cy="1158150"/>
        </p:xfrm>
        <a:graphic>
          <a:graphicData uri="http://schemas.openxmlformats.org/drawingml/2006/table">
            <a:tbl>
              <a:tblPr>
                <a:noFill/>
                <a:tableStyleId>{8A64C380-D87B-4306-9FCD-B4B2872E87B1}</a:tableStyleId>
              </a:tblPr>
              <a:tblGrid>
                <a:gridCol w="131437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Thông báo - Tài liệu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FK_Thông báo</a:t>
                      </a:r>
                    </a:p>
                  </a:txBody>
                  <a:tcPr marL="91425" marR="91425" marT="91425" marB="91425"/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FK_Tài liệu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84" name="Shape 184"/>
          <p:cNvCxnSpPr/>
          <p:nvPr/>
        </p:nvCxnSpPr>
        <p:spPr>
          <a:xfrm>
            <a:off x="4393925" y="5780925"/>
            <a:ext cx="447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534225" y="4715600"/>
            <a:ext cx="262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547175" y="4715600"/>
            <a:ext cx="0" cy="45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4367474" y="5175600"/>
            <a:ext cx="179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6241624" y="5658650"/>
            <a:ext cx="184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6254400" y="5658650"/>
            <a:ext cx="0" cy="492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6264900" y="6138175"/>
            <a:ext cx="156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5887950" y="4731375"/>
            <a:ext cx="340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>
            <a:off x="6254400" y="4731375"/>
            <a:ext cx="0" cy="63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6254400" y="5381100"/>
            <a:ext cx="166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/>
        </p:nvCxnSpPr>
        <p:spPr>
          <a:xfrm>
            <a:off x="5894800" y="2093350"/>
            <a:ext cx="3722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6280075" y="2093350"/>
            <a:ext cx="0" cy="2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/>
        </p:nvCxnSpPr>
        <p:spPr>
          <a:xfrm>
            <a:off x="6280075" y="2388750"/>
            <a:ext cx="1284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8794250" y="3953825"/>
            <a:ext cx="105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8925675" y="2620025"/>
            <a:ext cx="0" cy="1333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7744275" y="2632750"/>
            <a:ext cx="1181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0" name="Shape 200"/>
          <p:cNvGraphicFramePr/>
          <p:nvPr/>
        </p:nvGraphicFramePr>
        <p:xfrm>
          <a:off x="1789787" y="3939800"/>
          <a:ext cx="967625" cy="2011500"/>
        </p:xfrm>
        <a:graphic>
          <a:graphicData uri="http://schemas.openxmlformats.org/drawingml/2006/table">
            <a:tbl>
              <a:tblPr>
                <a:noFill/>
                <a:tableStyleId>{8702DCE5-2228-4294-9E2F-5332427B4D9A}</a:tableStyleId>
              </a:tblPr>
              <a:tblGrid>
                <a:gridCol w="967625"/>
              </a:tblGrid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 b="1"/>
                        <a:t>Người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ID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Họ tên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Năm sinh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Địa chỉ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sz="1000"/>
                        <a:t>Số điện thoại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9525" cap="flat">
                      <a:solidFill>
                        <a:srgbClr val="FF0000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01" name="Shape 201"/>
          <p:cNvCxnSpPr/>
          <p:nvPr/>
        </p:nvCxnSpPr>
        <p:spPr>
          <a:xfrm rot="10800000">
            <a:off x="1703999" y="4120375"/>
            <a:ext cx="978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732550" y="2123025"/>
            <a:ext cx="0" cy="19976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711050" y="2093350"/>
            <a:ext cx="836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2780475" y="4104800"/>
            <a:ext cx="1106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>
            <a:off x="2891225" y="2877175"/>
            <a:ext cx="0" cy="12572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2779374" y="2900800"/>
            <a:ext cx="1284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Công nghệ sử dụng</a:t>
            </a:r>
          </a:p>
        </p:txBody>
      </p:sp>
      <p:sp>
        <p:nvSpPr>
          <p:cNvPr id="138" name="Shape 138"/>
          <p:cNvSpPr/>
          <p:nvPr/>
        </p:nvSpPr>
        <p:spPr>
          <a:xfrm>
            <a:off x="5796136" y="188640"/>
            <a:ext cx="1296144" cy="1296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81693"/>
            <a:ext cx="4752528" cy="2699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6256" y="636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33056"/>
            <a:ext cx="565476" cy="565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2120" y="61653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như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thế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75000"/>
                  </a:schemeClr>
                </a:solidFill>
              </a:rPr>
              <a:t>nào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64618"/>
            <a:ext cx="584262" cy="584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696" y="4205406"/>
            <a:ext cx="7687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KXmlDiemParser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public Vector parse(String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throws Exception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Vector diem = new Vector();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return diem;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696" y="2056749"/>
            <a:ext cx="2215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Diem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Lich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KXml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ThongBao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Parser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48880"/>
            <a:ext cx="1368152" cy="1368152"/>
          </a:xfrm>
          <a:prstGeom prst="rect">
            <a:avLst/>
          </a:prstGeom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/>
              <a:t>Công nghệ sử dụng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6168"/>
            <a:ext cx="1388616" cy="138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818144" cy="4100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0" y="1866528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8432" y="5229200"/>
            <a:ext cx="487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JSONAble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jsonString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91680" y="558924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3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kế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 smtClean="0"/>
              <a:t>thị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624736" cy="50826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kế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 smtClean="0"/>
              <a:t>thị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35604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4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/>
              <a:t>Thiết kế màn hình hiển thị</a:t>
            </a:r>
          </a:p>
        </p:txBody>
      </p:sp>
      <p:sp>
        <p:nvSpPr>
          <p:cNvPr id="243" name="Shape 243"/>
          <p:cNvSpPr/>
          <p:nvPr/>
        </p:nvSpPr>
        <p:spPr>
          <a:xfrm>
            <a:off x="1596351" y="1578717"/>
            <a:ext cx="5951297" cy="45997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5767225" y="3843937"/>
            <a:ext cx="488700" cy="237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b="1">
                <a:solidFill>
                  <a:srgbClr val="285BAC"/>
                </a:solidFill>
              </a:rPr>
              <a:t>Or</a:t>
            </a:r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/>
              <a:t>Thiết kế màn hình người dùng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58383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1" name="Shape 251"/>
          <p:cNvSpPr/>
          <p:nvPr/>
        </p:nvSpPr>
        <p:spPr>
          <a:xfrm>
            <a:off x="872975" y="27248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Đăng nhập</a:t>
            </a:r>
          </a:p>
        </p:txBody>
      </p:sp>
      <p:sp>
        <p:nvSpPr>
          <p:cNvPr id="252" name="Shape 252"/>
          <p:cNvSpPr/>
          <p:nvPr/>
        </p:nvSpPr>
        <p:spPr>
          <a:xfrm>
            <a:off x="1026575" y="230585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53" name="Shape 253"/>
          <p:cNvSpPr/>
          <p:nvPr/>
        </p:nvSpPr>
        <p:spPr>
          <a:xfrm>
            <a:off x="872975" y="304490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Lịch học</a:t>
            </a:r>
          </a:p>
        </p:txBody>
      </p:sp>
      <p:sp>
        <p:nvSpPr>
          <p:cNvPr id="254" name="Shape 254"/>
          <p:cNvSpPr/>
          <p:nvPr/>
        </p:nvSpPr>
        <p:spPr>
          <a:xfrm>
            <a:off x="872975" y="339282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điểm</a:t>
            </a:r>
          </a:p>
        </p:txBody>
      </p:sp>
      <p:sp>
        <p:nvSpPr>
          <p:cNvPr id="255" name="Shape 255"/>
          <p:cNvSpPr/>
          <p:nvPr/>
        </p:nvSpPr>
        <p:spPr>
          <a:xfrm>
            <a:off x="872975" y="376828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56" name="Shape 256"/>
          <p:cNvSpPr/>
          <p:nvPr/>
        </p:nvSpPr>
        <p:spPr>
          <a:xfrm>
            <a:off x="2164950" y="371248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sz="10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57" name="Shape 257"/>
          <p:cNvSpPr/>
          <p:nvPr/>
        </p:nvSpPr>
        <p:spPr>
          <a:xfrm>
            <a:off x="768200" y="6272600"/>
            <a:ext cx="19553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/>
              <a:t>(Trước khi đăng nhập)</a:t>
            </a:r>
          </a:p>
        </p:txBody>
      </p:sp>
      <p:sp>
        <p:nvSpPr>
          <p:cNvPr id="258" name="Shape 258"/>
          <p:cNvSpPr/>
          <p:nvPr/>
        </p:nvSpPr>
        <p:spPr>
          <a:xfrm>
            <a:off x="872975" y="410988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Thoát</a:t>
            </a:r>
          </a:p>
        </p:txBody>
      </p:sp>
      <p:sp>
        <p:nvSpPr>
          <p:cNvPr id="259" name="Shape 259"/>
          <p:cNvSpPr/>
          <p:nvPr/>
        </p:nvSpPr>
        <p:spPr>
          <a:xfrm>
            <a:off x="2241150" y="468670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60" name="Shape 260"/>
          <p:cNvSpPr/>
          <p:nvPr/>
        </p:nvSpPr>
        <p:spPr>
          <a:xfrm>
            <a:off x="768200" y="468670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61" name="Shape 261"/>
          <p:cNvSpPr/>
          <p:nvPr/>
        </p:nvSpPr>
        <p:spPr>
          <a:xfrm>
            <a:off x="32506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2" name="Shape 262"/>
          <p:cNvSpPr/>
          <p:nvPr/>
        </p:nvSpPr>
        <p:spPr>
          <a:xfrm>
            <a:off x="38200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63" name="Shape 263"/>
          <p:cNvSpPr/>
          <p:nvPr/>
        </p:nvSpPr>
        <p:spPr>
          <a:xfrm>
            <a:off x="3666450" y="305125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Lịch học</a:t>
            </a:r>
          </a:p>
        </p:txBody>
      </p:sp>
      <p:sp>
        <p:nvSpPr>
          <p:cNvPr id="264" name="Shape 264"/>
          <p:cNvSpPr/>
          <p:nvPr/>
        </p:nvSpPr>
        <p:spPr>
          <a:xfrm>
            <a:off x="3666450" y="33991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điểm</a:t>
            </a:r>
          </a:p>
        </p:txBody>
      </p:sp>
      <p:sp>
        <p:nvSpPr>
          <p:cNvPr id="265" name="Shape 265"/>
          <p:cNvSpPr/>
          <p:nvPr/>
        </p:nvSpPr>
        <p:spPr>
          <a:xfrm>
            <a:off x="4547025" y="3343335"/>
            <a:ext cx="1033667" cy="335178"/>
          </a:xfrm>
          <a:prstGeom prst="irregularSeal2">
            <a:avLst/>
          </a:prstGeom>
          <a:solidFill>
            <a:srgbClr val="FFFF00"/>
          </a:solidFill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90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266" name="Shape 266"/>
          <p:cNvSpPr/>
          <p:nvPr/>
        </p:nvSpPr>
        <p:spPr>
          <a:xfrm>
            <a:off x="3666450" y="37746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67" name="Shape 267"/>
          <p:cNvSpPr/>
          <p:nvPr/>
        </p:nvSpPr>
        <p:spPr>
          <a:xfrm>
            <a:off x="4958425" y="371883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0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8" name="Shape 268"/>
          <p:cNvSpPr/>
          <p:nvPr/>
        </p:nvSpPr>
        <p:spPr>
          <a:xfrm>
            <a:off x="31806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(Sau khi Sinh viên đăng nhập)</a:t>
            </a:r>
          </a:p>
        </p:txBody>
      </p:sp>
      <p:sp>
        <p:nvSpPr>
          <p:cNvPr id="269" name="Shape 269"/>
          <p:cNvSpPr/>
          <p:nvPr/>
        </p:nvSpPr>
        <p:spPr>
          <a:xfrm>
            <a:off x="3666450" y="41162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Trở về menu</a:t>
            </a:r>
          </a:p>
        </p:txBody>
      </p:sp>
      <p:sp>
        <p:nvSpPr>
          <p:cNvPr id="270" name="Shape 270"/>
          <p:cNvSpPr/>
          <p:nvPr/>
        </p:nvSpPr>
        <p:spPr>
          <a:xfrm>
            <a:off x="50346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71" name="Shape 271"/>
          <p:cNvSpPr/>
          <p:nvPr/>
        </p:nvSpPr>
        <p:spPr>
          <a:xfrm>
            <a:off x="35616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72" name="Shape 272"/>
          <p:cNvSpPr/>
          <p:nvPr/>
        </p:nvSpPr>
        <p:spPr>
          <a:xfrm>
            <a:off x="37991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sz="1000" i="1"/>
              <a:t>Wellcome: </a:t>
            </a:r>
            <a:r>
              <a:rPr sz="1000" i="1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4941" y="2995410"/>
            <a:ext cx="1033667" cy="335178"/>
          </a:xfrm>
          <a:prstGeom prst="irregularSeal2">
            <a:avLst/>
          </a:prstGeom>
          <a:solidFill>
            <a:srgbClr val="FFFF00"/>
          </a:solidFill>
          <a:ln w="952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900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274" name="Shape 274"/>
          <p:cNvSpPr/>
          <p:nvPr/>
        </p:nvSpPr>
        <p:spPr>
          <a:xfrm>
            <a:off x="6070075" y="1590187"/>
            <a:ext cx="2591440" cy="474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5" name="Shape 275"/>
          <p:cNvSpPr/>
          <p:nvPr/>
        </p:nvSpPr>
        <p:spPr>
          <a:xfrm>
            <a:off x="6639450" y="2236000"/>
            <a:ext cx="14526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b="1">
                <a:solidFill>
                  <a:schemeClr val="accent2"/>
                </a:solidFill>
              </a:rPr>
              <a:t>FITHOU EDU</a:t>
            </a:r>
          </a:p>
        </p:txBody>
      </p:sp>
      <p:sp>
        <p:nvSpPr>
          <p:cNvPr id="276" name="Shape 276"/>
          <p:cNvSpPr/>
          <p:nvPr/>
        </p:nvSpPr>
        <p:spPr>
          <a:xfrm>
            <a:off x="6485850" y="3051250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Xem lịch giảng</a:t>
            </a:r>
          </a:p>
        </p:txBody>
      </p:sp>
      <p:sp>
        <p:nvSpPr>
          <p:cNvPr id="277" name="Shape 277"/>
          <p:cNvSpPr/>
          <p:nvPr/>
        </p:nvSpPr>
        <p:spPr>
          <a:xfrm>
            <a:off x="6485850" y="3399175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Gửi thông báo</a:t>
            </a:r>
          </a:p>
        </p:txBody>
      </p:sp>
      <p:sp>
        <p:nvSpPr>
          <p:cNvPr id="278" name="Shape 278"/>
          <p:cNvSpPr/>
          <p:nvPr/>
        </p:nvSpPr>
        <p:spPr>
          <a:xfrm>
            <a:off x="6485850" y="37746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Thông báo</a:t>
            </a:r>
          </a:p>
        </p:txBody>
      </p:sp>
      <p:sp>
        <p:nvSpPr>
          <p:cNvPr id="279" name="Shape 279"/>
          <p:cNvSpPr/>
          <p:nvPr/>
        </p:nvSpPr>
        <p:spPr>
          <a:xfrm>
            <a:off x="7777825" y="3718837"/>
            <a:ext cx="419099" cy="335099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0000"/>
          </a:solidFill>
          <a:ln w="19050" cap="flat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0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80" name="Shape 280"/>
          <p:cNvSpPr/>
          <p:nvPr/>
        </p:nvSpPr>
        <p:spPr>
          <a:xfrm>
            <a:off x="6000075" y="6278950"/>
            <a:ext cx="2667599" cy="2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/>
              <a:t>(Sau khi Giảng viên đăng nhập)</a:t>
            </a:r>
          </a:p>
        </p:txBody>
      </p:sp>
      <p:sp>
        <p:nvSpPr>
          <p:cNvPr id="281" name="Shape 281"/>
          <p:cNvSpPr/>
          <p:nvPr/>
        </p:nvSpPr>
        <p:spPr>
          <a:xfrm>
            <a:off x="6485850" y="4116237"/>
            <a:ext cx="1606199" cy="2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sz="1200">
                <a:latin typeface="Verdana" panose="00000000000000000000"/>
                <a:ea typeface="Verdana" panose="00000000000000000000"/>
                <a:cs typeface="Verdana" panose="00000000000000000000"/>
                <a:sym typeface="Verdana" panose="00000000000000000000"/>
              </a:rPr>
              <a:t>Trở về menu</a:t>
            </a:r>
          </a:p>
        </p:txBody>
      </p:sp>
      <p:sp>
        <p:nvSpPr>
          <p:cNvPr id="282" name="Shape 282"/>
          <p:cNvSpPr/>
          <p:nvPr/>
        </p:nvSpPr>
        <p:spPr>
          <a:xfrm>
            <a:off x="7854025" y="4693050"/>
            <a:ext cx="656399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Thoát</a:t>
            </a:r>
          </a:p>
        </p:txBody>
      </p:sp>
      <p:sp>
        <p:nvSpPr>
          <p:cNvPr id="283" name="Shape 283"/>
          <p:cNvSpPr/>
          <p:nvPr/>
        </p:nvSpPr>
        <p:spPr>
          <a:xfrm>
            <a:off x="6381075" y="4693050"/>
            <a:ext cx="837900" cy="1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>
                <a:solidFill>
                  <a:schemeClr val="lt1"/>
                </a:solidFill>
              </a:rPr>
              <a:t>Chọn</a:t>
            </a:r>
          </a:p>
        </p:txBody>
      </p:sp>
      <p:sp>
        <p:nvSpPr>
          <p:cNvPr id="284" name="Shape 284"/>
          <p:cNvSpPr/>
          <p:nvPr/>
        </p:nvSpPr>
        <p:spPr>
          <a:xfrm>
            <a:off x="6618525" y="2451900"/>
            <a:ext cx="1298999" cy="1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000" i="1"/>
              <a:t>Wellcome: </a:t>
            </a:r>
            <a:r>
              <a:rPr sz="1000">
                <a:solidFill>
                  <a:srgbClr val="FF0000"/>
                </a:solidFill>
              </a:rPr>
              <a:t>Lecturer</a:t>
            </a:r>
          </a:p>
        </p:txBody>
      </p:sp>
      <p:sp>
        <p:nvSpPr>
          <p:cNvPr id="285" name="Shape 285"/>
          <p:cNvSpPr/>
          <p:nvPr/>
        </p:nvSpPr>
        <p:spPr>
          <a:xfrm>
            <a:off x="3048640" y="3774637"/>
            <a:ext cx="153599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85BAC"/>
          </a:solidFill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900" autoRev="1" fill="remov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</p:bld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477</Words>
  <Application>Microsoft Office PowerPoint</Application>
  <PresentationFormat>On-screen Show (4:3)</PresentationFormat>
  <Paragraphs>191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/>
      <vt:lpstr/>
      <vt:lpstr/>
      <vt:lpstr/>
      <vt:lpstr/>
      <vt:lpstr>Phần mềm quản lý bán hàng – HTX Công nghiệp Nhật Quang</vt:lpstr>
      <vt:lpstr>Mô tả các chức năng</vt:lpstr>
      <vt:lpstr>Thiết kế lớp lưu trữ dữ liệu</vt:lpstr>
      <vt:lpstr>Công nghệ sử dụng</vt:lpstr>
      <vt:lpstr>Công nghệ sử dụng</vt:lpstr>
      <vt:lpstr>Thiết kế lớp hiển thị</vt:lpstr>
      <vt:lpstr>Thiết kế lớp hiển thị</vt:lpstr>
      <vt:lpstr>Thiết kế màn hình hiển thị</vt:lpstr>
      <vt:lpstr>Thiết kế màn hình người dùng</vt:lpstr>
      <vt:lpstr>Thiết kế màn hình chạy phần Sinh viên</vt:lpstr>
      <vt:lpstr>Thiết kế màn hình chạy phần Giảng viên</vt:lpstr>
      <vt:lpstr>Thiết kế màn hình xem thông báo</vt:lpstr>
      <vt:lpstr>Kế hoạch triển khai &amp; Bảng công việc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tra cứu thông tin học tập  FITHOU EDU</dc:title>
  <cp:lastModifiedBy>liemmaster</cp:lastModifiedBy>
  <cp:revision>79</cp:revision>
  <dcterms:modified xsi:type="dcterms:W3CDTF">2011-11-22T05:37:01Z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13ZYApMjiAhXNIt0aouP2dtiPnfnuKbWDQ6zp92yGJ28</vt:lpwstr>
  </property>
  <property fmtid="{D5CDD505-2E9C-101B-9397-08002B2CF9AE}" pid="4" name="Google.Documents.RevisionId">
    <vt:lpwstr>18370978093907417992</vt:lpwstr>
  </property>
  <property fmtid="{D5CDD505-2E9C-101B-9397-08002B2CF9AE}" pid="5" name="Google.Documents.PluginVersion">
    <vt:lpwstr>2.0.2424.7283</vt:lpwstr>
  </property>
  <property fmtid="{D5CDD505-2E9C-101B-9397-08002B2CF9AE}" pid="6" name="Google.Documents.MergeIncapabilityFlags">
    <vt:i4>0</vt:i4>
  </property>
</Properties>
</file>