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17"/>
  </p:notesMasterIdLst>
  <p:handoutMasterIdLst>
    <p:handoutMasterId r:id="rId18"/>
  </p:handoutMasterIdLst>
  <p:sldIdLst>
    <p:sldId id="303" r:id="rId5"/>
    <p:sldId id="295" r:id="rId6"/>
    <p:sldId id="256" r:id="rId7"/>
    <p:sldId id="304" r:id="rId8"/>
    <p:sldId id="296" r:id="rId9"/>
    <p:sldId id="298" r:id="rId10"/>
    <p:sldId id="299" r:id="rId11"/>
    <p:sldId id="300" r:id="rId12"/>
    <p:sldId id="301" r:id="rId13"/>
    <p:sldId id="302" r:id="rId14"/>
    <p:sldId id="267" r:id="rId15"/>
    <p:sldId id="297" r:id="rId1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D6"/>
    <a:srgbClr val="006A5D"/>
    <a:srgbClr val="1DA1F2"/>
    <a:srgbClr val="107C10"/>
    <a:srgbClr val="0078D7"/>
    <a:srgbClr val="000000"/>
    <a:srgbClr val="323232"/>
    <a:srgbClr val="32145A"/>
    <a:srgbClr val="5050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53" autoAdjust="0"/>
    <p:restoredTop sz="96242" autoAdjust="0"/>
  </p:normalViewPr>
  <p:slideViewPr>
    <p:cSldViewPr>
      <p:cViewPr varScale="1">
        <p:scale>
          <a:sx n="82" d="100"/>
          <a:sy n="82" d="100"/>
        </p:scale>
        <p:origin x="542" y="67"/>
      </p:cViewPr>
      <p:guideLst/>
    </p:cSldViewPr>
  </p:slideViewPr>
  <p:outlineViewPr>
    <p:cViewPr>
      <p:scale>
        <a:sx n="33" d="100"/>
        <a:sy n="33" d="100"/>
      </p:scale>
      <p:origin x="0" y="-144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2616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Build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5/19/2018 7:23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Build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5/19/2018 7:23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036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8473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310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080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8547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029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4380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4137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070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0604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7122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3139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071733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271045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516062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337" r:id="rId12"/>
    <p:sldLayoutId id="2147484301" r:id="rId13"/>
    <p:sldLayoutId id="2147484252" r:id="rId14"/>
    <p:sldLayoutId id="2147484254" r:id="rId15"/>
    <p:sldLayoutId id="2147484257" r:id="rId16"/>
    <p:sldLayoutId id="2147484258" r:id="rId17"/>
    <p:sldLayoutId id="2147484260" r:id="rId18"/>
    <p:sldLayoutId id="2147484299" r:id="rId19"/>
    <p:sldLayoutId id="2147484391" r:id="rId20"/>
    <p:sldLayoutId id="2147484392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4.pn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2671"/>
            <a:ext cx="12436475" cy="6991853"/>
          </a:xfrm>
          <a:prstGeom prst="rect">
            <a:avLst/>
          </a:prstGeom>
          <a:solidFill>
            <a:srgbClr val="0079D6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80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11"/>
    </mc:Choice>
    <mc:Fallback xmlns="">
      <p:transition advTm="141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2671"/>
            <a:ext cx="12436475" cy="6991853"/>
          </a:xfrm>
          <a:prstGeom prst="rect">
            <a:avLst/>
          </a:prstGeom>
          <a:solidFill>
            <a:schemeClr val="bg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5FB9CE-6608-4280-81FC-12AAC5650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037" y="5060564"/>
            <a:ext cx="6960113" cy="2909072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F6983A1B-526B-4D81-8245-A8518B95597D}"/>
              </a:ext>
            </a:extLst>
          </p:cNvPr>
          <p:cNvSpPr txBox="1">
            <a:spLocks/>
          </p:cNvSpPr>
          <p:nvPr/>
        </p:nvSpPr>
        <p:spPr>
          <a:xfrm>
            <a:off x="-4764" y="0"/>
            <a:ext cx="12436475" cy="1973262"/>
          </a:xfrm>
          <a:prstGeom prst="rect">
            <a:avLst/>
          </a:prstGeom>
        </p:spPr>
        <p:txBody>
          <a:bodyPr vert="horz" wrap="square" lIns="685800" tIns="640080" rIns="685800" bIns="457200" rtlCol="0" anchor="ctr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b="1" cap="small" dirty="0">
                <a:solidFill>
                  <a:schemeClr val="accent1"/>
                </a:solidFill>
              </a:rPr>
              <a:t>AND WHAT ELSE…?</a:t>
            </a:r>
            <a:endParaRPr lang="en-US" sz="3200" cap="small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004A5C-5B26-4444-A134-61146992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122" y="1058862"/>
            <a:ext cx="11557715" cy="2743201"/>
          </a:xfrm>
        </p:spPr>
        <p:txBody>
          <a:bodyPr/>
          <a:lstStyle/>
          <a:p>
            <a:r>
              <a:rPr lang="en-US" sz="13800" b="1" dirty="0">
                <a:solidFill>
                  <a:schemeClr val="accent1"/>
                </a:solidFill>
                <a:latin typeface="+mn-lt"/>
              </a:rPr>
              <a:t>(   )=&gt;(    +   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C98290-FFD0-4C44-A136-9A826FCF1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967" y="1879192"/>
            <a:ext cx="1254941" cy="12549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D031A2-F73B-4AAA-996D-3CC8789E80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8637" y="1592262"/>
            <a:ext cx="1757173" cy="17571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A85799-8C7C-4462-A7D9-C70F94C638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9237" y="1663890"/>
            <a:ext cx="1685545" cy="16855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D9C7D9-077F-4BFA-965D-6D293BEB053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75755"/>
          <a:stretch/>
        </p:blipFill>
        <p:spPr>
          <a:xfrm>
            <a:off x="805249" y="4622393"/>
            <a:ext cx="1341436" cy="1109936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7AB2857D-7D43-4FBA-9595-58A1D8B721DA}"/>
              </a:ext>
            </a:extLst>
          </p:cNvPr>
          <p:cNvSpPr txBox="1">
            <a:spLocks/>
          </p:cNvSpPr>
          <p:nvPr/>
        </p:nvSpPr>
        <p:spPr>
          <a:xfrm>
            <a:off x="1616676" y="4527164"/>
            <a:ext cx="4068162" cy="1066800"/>
          </a:xfrm>
          <a:prstGeom prst="rect">
            <a:avLst/>
          </a:prstGeom>
        </p:spPr>
        <p:txBody>
          <a:bodyPr vert="horz" wrap="square" lIns="685800" tIns="640080" rIns="685800" bIns="457200" rtlCol="0" anchor="ctr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b="1" cap="small" dirty="0">
                <a:solidFill>
                  <a:schemeClr val="tx1">
                    <a:lumMod val="75000"/>
                  </a:schemeClr>
                </a:solidFill>
              </a:rPr>
              <a:t>XAMARIN</a:t>
            </a:r>
            <a:endParaRPr lang="en-US" sz="3200" cap="small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64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411">
        <p159:morph option="byObject"/>
      </p:transition>
    </mc:Choice>
    <mc:Fallback xmlns="">
      <p:transition spd="slow" advTm="1411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843755" y="976859"/>
            <a:ext cx="7592719" cy="5029200"/>
            <a:chOff x="5029711" y="1135062"/>
            <a:chExt cx="7592719" cy="5029200"/>
          </a:xfrm>
        </p:grpSpPr>
        <p:grpSp>
          <p:nvGrpSpPr>
            <p:cNvPr id="122" name="Group 121"/>
            <p:cNvGrpSpPr/>
            <p:nvPr/>
          </p:nvGrpSpPr>
          <p:grpSpPr>
            <a:xfrm>
              <a:off x="5029711" y="1135062"/>
              <a:ext cx="7592719" cy="5029200"/>
              <a:chOff x="1357444" y="3649986"/>
              <a:chExt cx="3316301" cy="2365375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1357444" y="3649986"/>
                <a:ext cx="3316301" cy="2365375"/>
                <a:chOff x="2576645" y="3649663"/>
                <a:chExt cx="3316301" cy="2365375"/>
              </a:xfrm>
            </p:grpSpPr>
            <p:sp>
              <p:nvSpPr>
                <p:cNvPr id="11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22638" y="3649663"/>
                  <a:ext cx="1828800" cy="2365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Rectangle 5"/>
                <p:cNvSpPr>
                  <a:spLocks noChangeArrowheads="1"/>
                </p:cNvSpPr>
                <p:nvPr/>
              </p:nvSpPr>
              <p:spPr bwMode="auto">
                <a:xfrm>
                  <a:off x="2576645" y="3649663"/>
                  <a:ext cx="3316301" cy="149542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Rectangle 6"/>
                <p:cNvSpPr>
                  <a:spLocks noChangeArrowheads="1"/>
                </p:cNvSpPr>
                <p:nvPr/>
              </p:nvSpPr>
              <p:spPr bwMode="auto">
                <a:xfrm>
                  <a:off x="2576645" y="5145088"/>
                  <a:ext cx="3316301" cy="86995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Freeform 7"/>
                <p:cNvSpPr>
                  <a:spLocks/>
                </p:cNvSpPr>
                <p:nvPr/>
              </p:nvSpPr>
              <p:spPr bwMode="auto">
                <a:xfrm>
                  <a:off x="3468688" y="3913188"/>
                  <a:ext cx="1538288" cy="1231900"/>
                </a:xfrm>
                <a:custGeom>
                  <a:avLst/>
                  <a:gdLst>
                    <a:gd name="T0" fmla="*/ 969 w 969"/>
                    <a:gd name="T1" fmla="*/ 615 h 776"/>
                    <a:gd name="T2" fmla="*/ 969 w 969"/>
                    <a:gd name="T3" fmla="*/ 0 h 776"/>
                    <a:gd name="T4" fmla="*/ 0 w 969"/>
                    <a:gd name="T5" fmla="*/ 0 h 776"/>
                    <a:gd name="T6" fmla="*/ 0 w 969"/>
                    <a:gd name="T7" fmla="*/ 615 h 776"/>
                    <a:gd name="T8" fmla="*/ 459 w 969"/>
                    <a:gd name="T9" fmla="*/ 650 h 776"/>
                    <a:gd name="T10" fmla="*/ 440 w 969"/>
                    <a:gd name="T11" fmla="*/ 755 h 776"/>
                    <a:gd name="T12" fmla="*/ 322 w 969"/>
                    <a:gd name="T13" fmla="*/ 755 h 776"/>
                    <a:gd name="T14" fmla="*/ 322 w 969"/>
                    <a:gd name="T15" fmla="*/ 776 h 776"/>
                    <a:gd name="T16" fmla="*/ 647 w 969"/>
                    <a:gd name="T17" fmla="*/ 776 h 776"/>
                    <a:gd name="T18" fmla="*/ 647 w 969"/>
                    <a:gd name="T19" fmla="*/ 755 h 776"/>
                    <a:gd name="T20" fmla="*/ 529 w 969"/>
                    <a:gd name="T21" fmla="*/ 755 h 776"/>
                    <a:gd name="T22" fmla="*/ 510 w 969"/>
                    <a:gd name="T23" fmla="*/ 650 h 776"/>
                    <a:gd name="T24" fmla="*/ 969 w 969"/>
                    <a:gd name="T25" fmla="*/ 615 h 7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69" h="776">
                      <a:moveTo>
                        <a:pt x="969" y="615"/>
                      </a:moveTo>
                      <a:lnTo>
                        <a:pt x="969" y="0"/>
                      </a:lnTo>
                      <a:lnTo>
                        <a:pt x="0" y="0"/>
                      </a:lnTo>
                      <a:lnTo>
                        <a:pt x="0" y="615"/>
                      </a:lnTo>
                      <a:lnTo>
                        <a:pt x="459" y="650"/>
                      </a:lnTo>
                      <a:lnTo>
                        <a:pt x="440" y="755"/>
                      </a:lnTo>
                      <a:lnTo>
                        <a:pt x="322" y="755"/>
                      </a:lnTo>
                      <a:lnTo>
                        <a:pt x="322" y="776"/>
                      </a:lnTo>
                      <a:lnTo>
                        <a:pt x="647" y="776"/>
                      </a:lnTo>
                      <a:lnTo>
                        <a:pt x="647" y="755"/>
                      </a:lnTo>
                      <a:lnTo>
                        <a:pt x="529" y="755"/>
                      </a:lnTo>
                      <a:lnTo>
                        <a:pt x="510" y="650"/>
                      </a:lnTo>
                      <a:lnTo>
                        <a:pt x="969" y="61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Rectangle 15"/>
                <p:cNvSpPr>
                  <a:spLocks noChangeArrowheads="1"/>
                </p:cNvSpPr>
                <p:nvPr/>
              </p:nvSpPr>
              <p:spPr bwMode="auto">
                <a:xfrm>
                  <a:off x="4168776" y="4273551"/>
                  <a:ext cx="30163" cy="30163"/>
                </a:xfrm>
                <a:prstGeom prst="rect">
                  <a:avLst/>
                </a:prstGeom>
                <a:solidFill>
                  <a:srgbClr val="FCED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Rectangle 17"/>
                <p:cNvSpPr>
                  <a:spLocks noChangeArrowheads="1"/>
                </p:cNvSpPr>
                <p:nvPr/>
              </p:nvSpPr>
              <p:spPr bwMode="auto">
                <a:xfrm>
                  <a:off x="4168776" y="4344988"/>
                  <a:ext cx="30163" cy="31750"/>
                </a:xfrm>
                <a:prstGeom prst="rect">
                  <a:avLst/>
                </a:prstGeom>
                <a:solidFill>
                  <a:srgbClr val="76BB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Rectangle 20"/>
                <p:cNvSpPr>
                  <a:spLocks noChangeArrowheads="1"/>
                </p:cNvSpPr>
                <p:nvPr/>
              </p:nvSpPr>
              <p:spPr bwMode="auto">
                <a:xfrm>
                  <a:off x="4203701" y="4273551"/>
                  <a:ext cx="31750" cy="30163"/>
                </a:xfrm>
                <a:prstGeom prst="rect">
                  <a:avLst/>
                </a:prstGeom>
                <a:solidFill>
                  <a:srgbClr val="FCED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Rectangle 21"/>
                <p:cNvSpPr>
                  <a:spLocks noChangeArrowheads="1"/>
                </p:cNvSpPr>
                <p:nvPr/>
              </p:nvSpPr>
              <p:spPr bwMode="auto">
                <a:xfrm>
                  <a:off x="4240213" y="4273551"/>
                  <a:ext cx="31750" cy="30163"/>
                </a:xfrm>
                <a:prstGeom prst="rect">
                  <a:avLst/>
                </a:prstGeom>
                <a:solidFill>
                  <a:srgbClr val="FCED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 25"/>
                <p:cNvSpPr>
                  <a:spLocks noChangeArrowheads="1"/>
                </p:cNvSpPr>
                <p:nvPr/>
              </p:nvSpPr>
              <p:spPr bwMode="auto">
                <a:xfrm>
                  <a:off x="4275138" y="4308476"/>
                  <a:ext cx="31750" cy="31750"/>
                </a:xfrm>
                <a:prstGeom prst="rect">
                  <a:avLst/>
                </a:prstGeom>
                <a:solidFill>
                  <a:srgbClr val="76BB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Rectangle 27"/>
                <p:cNvSpPr>
                  <a:spLocks noChangeArrowheads="1"/>
                </p:cNvSpPr>
                <p:nvPr/>
              </p:nvSpPr>
              <p:spPr bwMode="auto">
                <a:xfrm>
                  <a:off x="4275138" y="4379913"/>
                  <a:ext cx="31750" cy="31750"/>
                </a:xfrm>
                <a:prstGeom prst="rect">
                  <a:avLst/>
                </a:prstGeom>
                <a:solidFill>
                  <a:srgbClr val="76BB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Rectangle 28"/>
                <p:cNvSpPr>
                  <a:spLocks noChangeArrowheads="1"/>
                </p:cNvSpPr>
                <p:nvPr/>
              </p:nvSpPr>
              <p:spPr bwMode="auto">
                <a:xfrm>
                  <a:off x="4275138" y="4416426"/>
                  <a:ext cx="31750" cy="30163"/>
                </a:xfrm>
                <a:prstGeom prst="rect">
                  <a:avLst/>
                </a:prstGeom>
                <a:solidFill>
                  <a:srgbClr val="76BB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Rectangle 29"/>
                <p:cNvSpPr>
                  <a:spLocks noChangeArrowheads="1"/>
                </p:cNvSpPr>
                <p:nvPr/>
              </p:nvSpPr>
              <p:spPr bwMode="auto">
                <a:xfrm>
                  <a:off x="3594101" y="5226051"/>
                  <a:ext cx="1287463" cy="387350"/>
                </a:xfrm>
                <a:prstGeom prst="rect">
                  <a:avLst/>
                </a:prstGeom>
                <a:solidFill>
                  <a:srgbClr val="0082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Rectangle 30"/>
                <p:cNvSpPr>
                  <a:spLocks noChangeArrowheads="1"/>
                </p:cNvSpPr>
                <p:nvPr/>
              </p:nvSpPr>
              <p:spPr bwMode="auto">
                <a:xfrm>
                  <a:off x="3644901" y="5267326"/>
                  <a:ext cx="50800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Rectangle 31"/>
                <p:cNvSpPr>
                  <a:spLocks noChangeArrowheads="1"/>
                </p:cNvSpPr>
                <p:nvPr/>
              </p:nvSpPr>
              <p:spPr bwMode="auto">
                <a:xfrm>
                  <a:off x="3725863" y="5267326"/>
                  <a:ext cx="50800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Rectangle 32"/>
                <p:cNvSpPr>
                  <a:spLocks noChangeArrowheads="1"/>
                </p:cNvSpPr>
                <p:nvPr/>
              </p:nvSpPr>
              <p:spPr bwMode="auto">
                <a:xfrm>
                  <a:off x="3806826" y="5267326"/>
                  <a:ext cx="50800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Rectangle 33"/>
                <p:cNvSpPr>
                  <a:spLocks noChangeArrowheads="1"/>
                </p:cNvSpPr>
                <p:nvPr/>
              </p:nvSpPr>
              <p:spPr bwMode="auto">
                <a:xfrm>
                  <a:off x="3887788" y="5267326"/>
                  <a:ext cx="50800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Rectangle 34"/>
                <p:cNvSpPr>
                  <a:spLocks noChangeArrowheads="1"/>
                </p:cNvSpPr>
                <p:nvPr/>
              </p:nvSpPr>
              <p:spPr bwMode="auto">
                <a:xfrm>
                  <a:off x="3968751" y="5267326"/>
                  <a:ext cx="50800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Rectangle 35"/>
                <p:cNvSpPr>
                  <a:spLocks noChangeArrowheads="1"/>
                </p:cNvSpPr>
                <p:nvPr/>
              </p:nvSpPr>
              <p:spPr bwMode="auto">
                <a:xfrm>
                  <a:off x="4049713" y="5267326"/>
                  <a:ext cx="50800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Rectangle 36"/>
                <p:cNvSpPr>
                  <a:spLocks noChangeArrowheads="1"/>
                </p:cNvSpPr>
                <p:nvPr/>
              </p:nvSpPr>
              <p:spPr bwMode="auto">
                <a:xfrm>
                  <a:off x="4130676" y="5267326"/>
                  <a:ext cx="52388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Rectangle 37"/>
                <p:cNvSpPr>
                  <a:spLocks noChangeArrowheads="1"/>
                </p:cNvSpPr>
                <p:nvPr/>
              </p:nvSpPr>
              <p:spPr bwMode="auto">
                <a:xfrm>
                  <a:off x="4211638" y="5267326"/>
                  <a:ext cx="50800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Rectangle 38"/>
                <p:cNvSpPr>
                  <a:spLocks noChangeArrowheads="1"/>
                </p:cNvSpPr>
                <p:nvPr/>
              </p:nvSpPr>
              <p:spPr bwMode="auto">
                <a:xfrm>
                  <a:off x="4292601" y="5267326"/>
                  <a:ext cx="52388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Rectangle 39"/>
                <p:cNvSpPr>
                  <a:spLocks noChangeArrowheads="1"/>
                </p:cNvSpPr>
                <p:nvPr/>
              </p:nvSpPr>
              <p:spPr bwMode="auto">
                <a:xfrm>
                  <a:off x="4375151" y="5267326"/>
                  <a:ext cx="50800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Rectangle 40"/>
                <p:cNvSpPr>
                  <a:spLocks noChangeArrowheads="1"/>
                </p:cNvSpPr>
                <p:nvPr/>
              </p:nvSpPr>
              <p:spPr bwMode="auto">
                <a:xfrm>
                  <a:off x="4454526" y="5267326"/>
                  <a:ext cx="52388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Rectangle 41"/>
                <p:cNvSpPr>
                  <a:spLocks noChangeArrowheads="1"/>
                </p:cNvSpPr>
                <p:nvPr/>
              </p:nvSpPr>
              <p:spPr bwMode="auto">
                <a:xfrm>
                  <a:off x="4537076" y="5267326"/>
                  <a:ext cx="50800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Rectangle 42"/>
                <p:cNvSpPr>
                  <a:spLocks noChangeArrowheads="1"/>
                </p:cNvSpPr>
                <p:nvPr/>
              </p:nvSpPr>
              <p:spPr bwMode="auto">
                <a:xfrm>
                  <a:off x="4616451" y="5267326"/>
                  <a:ext cx="52388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Rectangle 43"/>
                <p:cNvSpPr>
                  <a:spLocks noChangeArrowheads="1"/>
                </p:cNvSpPr>
                <p:nvPr/>
              </p:nvSpPr>
              <p:spPr bwMode="auto">
                <a:xfrm>
                  <a:off x="4699001" y="5267326"/>
                  <a:ext cx="50800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Rectangle 44"/>
                <p:cNvSpPr>
                  <a:spLocks noChangeArrowheads="1"/>
                </p:cNvSpPr>
                <p:nvPr/>
              </p:nvSpPr>
              <p:spPr bwMode="auto">
                <a:xfrm>
                  <a:off x="4779963" y="5267326"/>
                  <a:ext cx="50800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Rectangle 45"/>
                <p:cNvSpPr>
                  <a:spLocks noChangeArrowheads="1"/>
                </p:cNvSpPr>
                <p:nvPr/>
              </p:nvSpPr>
              <p:spPr bwMode="auto">
                <a:xfrm>
                  <a:off x="3644901" y="5351463"/>
                  <a:ext cx="50800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Rectangle 46"/>
                <p:cNvSpPr>
                  <a:spLocks noChangeArrowheads="1"/>
                </p:cNvSpPr>
                <p:nvPr/>
              </p:nvSpPr>
              <p:spPr bwMode="auto">
                <a:xfrm>
                  <a:off x="3725863" y="5351463"/>
                  <a:ext cx="50800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Rectangle 47"/>
                <p:cNvSpPr>
                  <a:spLocks noChangeArrowheads="1"/>
                </p:cNvSpPr>
                <p:nvPr/>
              </p:nvSpPr>
              <p:spPr bwMode="auto">
                <a:xfrm>
                  <a:off x="3806826" y="5351463"/>
                  <a:ext cx="50800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Rectangle 48"/>
                <p:cNvSpPr>
                  <a:spLocks noChangeArrowheads="1"/>
                </p:cNvSpPr>
                <p:nvPr/>
              </p:nvSpPr>
              <p:spPr bwMode="auto">
                <a:xfrm>
                  <a:off x="3887788" y="5351463"/>
                  <a:ext cx="50800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Rectangle 49"/>
                <p:cNvSpPr>
                  <a:spLocks noChangeArrowheads="1"/>
                </p:cNvSpPr>
                <p:nvPr/>
              </p:nvSpPr>
              <p:spPr bwMode="auto">
                <a:xfrm>
                  <a:off x="3968751" y="5351463"/>
                  <a:ext cx="50800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Rectangle 50"/>
                <p:cNvSpPr>
                  <a:spLocks noChangeArrowheads="1"/>
                </p:cNvSpPr>
                <p:nvPr/>
              </p:nvSpPr>
              <p:spPr bwMode="auto">
                <a:xfrm>
                  <a:off x="4049713" y="5351463"/>
                  <a:ext cx="50800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Rectangle 51"/>
                <p:cNvSpPr>
                  <a:spLocks noChangeArrowheads="1"/>
                </p:cNvSpPr>
                <p:nvPr/>
              </p:nvSpPr>
              <p:spPr bwMode="auto">
                <a:xfrm>
                  <a:off x="4130676" y="5351463"/>
                  <a:ext cx="52388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Rectangle 52"/>
                <p:cNvSpPr>
                  <a:spLocks noChangeArrowheads="1"/>
                </p:cNvSpPr>
                <p:nvPr/>
              </p:nvSpPr>
              <p:spPr bwMode="auto">
                <a:xfrm>
                  <a:off x="4211638" y="5351463"/>
                  <a:ext cx="50800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Rectangle 53"/>
                <p:cNvSpPr>
                  <a:spLocks noChangeArrowheads="1"/>
                </p:cNvSpPr>
                <p:nvPr/>
              </p:nvSpPr>
              <p:spPr bwMode="auto">
                <a:xfrm>
                  <a:off x="4292601" y="5351463"/>
                  <a:ext cx="52388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Rectangle 54"/>
                <p:cNvSpPr>
                  <a:spLocks noChangeArrowheads="1"/>
                </p:cNvSpPr>
                <p:nvPr/>
              </p:nvSpPr>
              <p:spPr bwMode="auto">
                <a:xfrm>
                  <a:off x="4375151" y="5351463"/>
                  <a:ext cx="50800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Rectangle 55"/>
                <p:cNvSpPr>
                  <a:spLocks noChangeArrowheads="1"/>
                </p:cNvSpPr>
                <p:nvPr/>
              </p:nvSpPr>
              <p:spPr bwMode="auto">
                <a:xfrm>
                  <a:off x="4454526" y="5351463"/>
                  <a:ext cx="52388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Rectangle 56"/>
                <p:cNvSpPr>
                  <a:spLocks noChangeArrowheads="1"/>
                </p:cNvSpPr>
                <p:nvPr/>
              </p:nvSpPr>
              <p:spPr bwMode="auto">
                <a:xfrm>
                  <a:off x="4537076" y="5351463"/>
                  <a:ext cx="50800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Rectangle 57"/>
                <p:cNvSpPr>
                  <a:spLocks noChangeArrowheads="1"/>
                </p:cNvSpPr>
                <p:nvPr/>
              </p:nvSpPr>
              <p:spPr bwMode="auto">
                <a:xfrm>
                  <a:off x="4616451" y="5351463"/>
                  <a:ext cx="52388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Rectangle 58"/>
                <p:cNvSpPr>
                  <a:spLocks noChangeArrowheads="1"/>
                </p:cNvSpPr>
                <p:nvPr/>
              </p:nvSpPr>
              <p:spPr bwMode="auto">
                <a:xfrm>
                  <a:off x="4699001" y="5351463"/>
                  <a:ext cx="50800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Rectangle 59"/>
                <p:cNvSpPr>
                  <a:spLocks noChangeArrowheads="1"/>
                </p:cNvSpPr>
                <p:nvPr/>
              </p:nvSpPr>
              <p:spPr bwMode="auto">
                <a:xfrm>
                  <a:off x="4779963" y="5351463"/>
                  <a:ext cx="50800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Rectangle 60"/>
                <p:cNvSpPr>
                  <a:spLocks noChangeArrowheads="1"/>
                </p:cNvSpPr>
                <p:nvPr/>
              </p:nvSpPr>
              <p:spPr bwMode="auto">
                <a:xfrm>
                  <a:off x="3644901" y="5437188"/>
                  <a:ext cx="50800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Rectangle 61"/>
                <p:cNvSpPr>
                  <a:spLocks noChangeArrowheads="1"/>
                </p:cNvSpPr>
                <p:nvPr/>
              </p:nvSpPr>
              <p:spPr bwMode="auto">
                <a:xfrm>
                  <a:off x="3725863" y="5437188"/>
                  <a:ext cx="50800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Rectangle 62"/>
                <p:cNvSpPr>
                  <a:spLocks noChangeArrowheads="1"/>
                </p:cNvSpPr>
                <p:nvPr/>
              </p:nvSpPr>
              <p:spPr bwMode="auto">
                <a:xfrm>
                  <a:off x="3806826" y="5437188"/>
                  <a:ext cx="50800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Rectangle 63"/>
                <p:cNvSpPr>
                  <a:spLocks noChangeArrowheads="1"/>
                </p:cNvSpPr>
                <p:nvPr/>
              </p:nvSpPr>
              <p:spPr bwMode="auto">
                <a:xfrm>
                  <a:off x="3887788" y="5437188"/>
                  <a:ext cx="50800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Rectangle 64"/>
                <p:cNvSpPr>
                  <a:spLocks noChangeArrowheads="1"/>
                </p:cNvSpPr>
                <p:nvPr/>
              </p:nvSpPr>
              <p:spPr bwMode="auto">
                <a:xfrm>
                  <a:off x="3968751" y="5437188"/>
                  <a:ext cx="50800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Rectangle 65"/>
                <p:cNvSpPr>
                  <a:spLocks noChangeArrowheads="1"/>
                </p:cNvSpPr>
                <p:nvPr/>
              </p:nvSpPr>
              <p:spPr bwMode="auto">
                <a:xfrm>
                  <a:off x="4049713" y="5437188"/>
                  <a:ext cx="50800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Rectangle 66"/>
                <p:cNvSpPr>
                  <a:spLocks noChangeArrowheads="1"/>
                </p:cNvSpPr>
                <p:nvPr/>
              </p:nvSpPr>
              <p:spPr bwMode="auto">
                <a:xfrm>
                  <a:off x="4130676" y="5437188"/>
                  <a:ext cx="52388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Rectangle 67"/>
                <p:cNvSpPr>
                  <a:spLocks noChangeArrowheads="1"/>
                </p:cNvSpPr>
                <p:nvPr/>
              </p:nvSpPr>
              <p:spPr bwMode="auto">
                <a:xfrm>
                  <a:off x="4211638" y="5437188"/>
                  <a:ext cx="50800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Rectangle 68"/>
                <p:cNvSpPr>
                  <a:spLocks noChangeArrowheads="1"/>
                </p:cNvSpPr>
                <p:nvPr/>
              </p:nvSpPr>
              <p:spPr bwMode="auto">
                <a:xfrm>
                  <a:off x="4292601" y="5437188"/>
                  <a:ext cx="52388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Rectangle 69"/>
                <p:cNvSpPr>
                  <a:spLocks noChangeArrowheads="1"/>
                </p:cNvSpPr>
                <p:nvPr/>
              </p:nvSpPr>
              <p:spPr bwMode="auto">
                <a:xfrm>
                  <a:off x="4375151" y="5437188"/>
                  <a:ext cx="50800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Rectangle 70"/>
                <p:cNvSpPr>
                  <a:spLocks noChangeArrowheads="1"/>
                </p:cNvSpPr>
                <p:nvPr/>
              </p:nvSpPr>
              <p:spPr bwMode="auto">
                <a:xfrm>
                  <a:off x="4454526" y="5437188"/>
                  <a:ext cx="52388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Rectangle 71"/>
                <p:cNvSpPr>
                  <a:spLocks noChangeArrowheads="1"/>
                </p:cNvSpPr>
                <p:nvPr/>
              </p:nvSpPr>
              <p:spPr bwMode="auto">
                <a:xfrm>
                  <a:off x="4537076" y="5437188"/>
                  <a:ext cx="50800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Rectangle 72"/>
                <p:cNvSpPr>
                  <a:spLocks noChangeArrowheads="1"/>
                </p:cNvSpPr>
                <p:nvPr/>
              </p:nvSpPr>
              <p:spPr bwMode="auto">
                <a:xfrm>
                  <a:off x="4616451" y="5437188"/>
                  <a:ext cx="52388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Rectangle 73"/>
                <p:cNvSpPr>
                  <a:spLocks noChangeArrowheads="1"/>
                </p:cNvSpPr>
                <p:nvPr/>
              </p:nvSpPr>
              <p:spPr bwMode="auto">
                <a:xfrm>
                  <a:off x="4699001" y="5437188"/>
                  <a:ext cx="50800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Rectangle 74"/>
                <p:cNvSpPr>
                  <a:spLocks noChangeArrowheads="1"/>
                </p:cNvSpPr>
                <p:nvPr/>
              </p:nvSpPr>
              <p:spPr bwMode="auto">
                <a:xfrm>
                  <a:off x="4779963" y="5437188"/>
                  <a:ext cx="50800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Rectangle 75"/>
                <p:cNvSpPr>
                  <a:spLocks noChangeArrowheads="1"/>
                </p:cNvSpPr>
                <p:nvPr/>
              </p:nvSpPr>
              <p:spPr bwMode="auto">
                <a:xfrm>
                  <a:off x="3644901" y="5522913"/>
                  <a:ext cx="50800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Rectangle 76"/>
                <p:cNvSpPr>
                  <a:spLocks noChangeArrowheads="1"/>
                </p:cNvSpPr>
                <p:nvPr/>
              </p:nvSpPr>
              <p:spPr bwMode="auto">
                <a:xfrm>
                  <a:off x="3725863" y="5522913"/>
                  <a:ext cx="50800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Rectangle 77"/>
                <p:cNvSpPr>
                  <a:spLocks noChangeArrowheads="1"/>
                </p:cNvSpPr>
                <p:nvPr/>
              </p:nvSpPr>
              <p:spPr bwMode="auto">
                <a:xfrm>
                  <a:off x="3806826" y="5522913"/>
                  <a:ext cx="50800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Rectangle 78"/>
                <p:cNvSpPr>
                  <a:spLocks noChangeArrowheads="1"/>
                </p:cNvSpPr>
                <p:nvPr/>
              </p:nvSpPr>
              <p:spPr bwMode="auto">
                <a:xfrm>
                  <a:off x="3887788" y="5522913"/>
                  <a:ext cx="50800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79"/>
                <p:cNvSpPr>
                  <a:spLocks noChangeArrowheads="1"/>
                </p:cNvSpPr>
                <p:nvPr/>
              </p:nvSpPr>
              <p:spPr bwMode="auto">
                <a:xfrm>
                  <a:off x="4537076" y="5522913"/>
                  <a:ext cx="50800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Rectangle 80"/>
                <p:cNvSpPr>
                  <a:spLocks noChangeArrowheads="1"/>
                </p:cNvSpPr>
                <p:nvPr/>
              </p:nvSpPr>
              <p:spPr bwMode="auto">
                <a:xfrm>
                  <a:off x="4616451" y="5522913"/>
                  <a:ext cx="52388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Rectangle 81"/>
                <p:cNvSpPr>
                  <a:spLocks noChangeArrowheads="1"/>
                </p:cNvSpPr>
                <p:nvPr/>
              </p:nvSpPr>
              <p:spPr bwMode="auto">
                <a:xfrm>
                  <a:off x="4699001" y="5522913"/>
                  <a:ext cx="50800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Rectangle 82"/>
                <p:cNvSpPr>
                  <a:spLocks noChangeArrowheads="1"/>
                </p:cNvSpPr>
                <p:nvPr/>
              </p:nvSpPr>
              <p:spPr bwMode="auto">
                <a:xfrm>
                  <a:off x="4779963" y="5522913"/>
                  <a:ext cx="50800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Rectangle 83"/>
                <p:cNvSpPr>
                  <a:spLocks noChangeArrowheads="1"/>
                </p:cNvSpPr>
                <p:nvPr/>
              </p:nvSpPr>
              <p:spPr bwMode="auto">
                <a:xfrm>
                  <a:off x="3968751" y="5522913"/>
                  <a:ext cx="536575" cy="50800"/>
                </a:xfrm>
                <a:prstGeom prst="rect">
                  <a:avLst/>
                </a:prstGeom>
                <a:solidFill>
                  <a:srgbClr val="0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Freeform 84"/>
                <p:cNvSpPr>
                  <a:spLocks/>
                </p:cNvSpPr>
                <p:nvPr/>
              </p:nvSpPr>
              <p:spPr bwMode="auto">
                <a:xfrm>
                  <a:off x="4389438" y="5435601"/>
                  <a:ext cx="431800" cy="534988"/>
                </a:xfrm>
                <a:custGeom>
                  <a:avLst/>
                  <a:gdLst>
                    <a:gd name="T0" fmla="*/ 547 w 577"/>
                    <a:gd name="T1" fmla="*/ 182 h 717"/>
                    <a:gd name="T2" fmla="*/ 495 w 577"/>
                    <a:gd name="T3" fmla="*/ 205 h 717"/>
                    <a:gd name="T4" fmla="*/ 413 w 577"/>
                    <a:gd name="T5" fmla="*/ 412 h 717"/>
                    <a:gd name="T6" fmla="*/ 395 w 577"/>
                    <a:gd name="T7" fmla="*/ 405 h 717"/>
                    <a:gd name="T8" fmla="*/ 493 w 577"/>
                    <a:gd name="T9" fmla="*/ 157 h 717"/>
                    <a:gd name="T10" fmla="*/ 492 w 577"/>
                    <a:gd name="T11" fmla="*/ 157 h 717"/>
                    <a:gd name="T12" fmla="*/ 470 w 577"/>
                    <a:gd name="T13" fmla="*/ 106 h 717"/>
                    <a:gd name="T14" fmla="*/ 419 w 577"/>
                    <a:gd name="T15" fmla="*/ 128 h 717"/>
                    <a:gd name="T16" fmla="*/ 419 w 577"/>
                    <a:gd name="T17" fmla="*/ 128 h 717"/>
                    <a:gd name="T18" fmla="*/ 330 w 577"/>
                    <a:gd name="T19" fmla="*/ 354 h 717"/>
                    <a:gd name="T20" fmla="*/ 311 w 577"/>
                    <a:gd name="T21" fmla="*/ 347 h 717"/>
                    <a:gd name="T22" fmla="*/ 425 w 577"/>
                    <a:gd name="T23" fmla="*/ 59 h 717"/>
                    <a:gd name="T24" fmla="*/ 402 w 577"/>
                    <a:gd name="T25" fmla="*/ 8 h 717"/>
                    <a:gd name="T26" fmla="*/ 351 w 577"/>
                    <a:gd name="T27" fmla="*/ 30 h 717"/>
                    <a:gd name="T28" fmla="*/ 246 w 577"/>
                    <a:gd name="T29" fmla="*/ 296 h 717"/>
                    <a:gd name="T30" fmla="*/ 227 w 577"/>
                    <a:gd name="T31" fmla="*/ 289 h 717"/>
                    <a:gd name="T32" fmla="*/ 270 w 577"/>
                    <a:gd name="T33" fmla="*/ 182 h 717"/>
                    <a:gd name="T34" fmla="*/ 270 w 577"/>
                    <a:gd name="T35" fmla="*/ 51 h 717"/>
                    <a:gd name="T36" fmla="*/ 230 w 577"/>
                    <a:gd name="T37" fmla="*/ 11 h 717"/>
                    <a:gd name="T38" fmla="*/ 190 w 577"/>
                    <a:gd name="T39" fmla="*/ 51 h 717"/>
                    <a:gd name="T40" fmla="*/ 190 w 577"/>
                    <a:gd name="T41" fmla="*/ 167 h 717"/>
                    <a:gd name="T42" fmla="*/ 113 w 577"/>
                    <a:gd name="T43" fmla="*/ 363 h 717"/>
                    <a:gd name="T44" fmla="*/ 82 w 577"/>
                    <a:gd name="T45" fmla="*/ 202 h 717"/>
                    <a:gd name="T46" fmla="*/ 36 w 577"/>
                    <a:gd name="T47" fmla="*/ 171 h 717"/>
                    <a:gd name="T48" fmla="*/ 4 w 577"/>
                    <a:gd name="T49" fmla="*/ 217 h 717"/>
                    <a:gd name="T50" fmla="*/ 59 w 577"/>
                    <a:gd name="T51" fmla="*/ 500 h 717"/>
                    <a:gd name="T52" fmla="*/ 170 w 577"/>
                    <a:gd name="T53" fmla="*/ 649 h 717"/>
                    <a:gd name="T54" fmla="*/ 184 w 577"/>
                    <a:gd name="T55" fmla="*/ 717 h 717"/>
                    <a:gd name="T56" fmla="*/ 441 w 577"/>
                    <a:gd name="T57" fmla="*/ 679 h 717"/>
                    <a:gd name="T58" fmla="*/ 425 w 577"/>
                    <a:gd name="T59" fmla="*/ 599 h 717"/>
                    <a:gd name="T60" fmla="*/ 569 w 577"/>
                    <a:gd name="T61" fmla="*/ 234 h 717"/>
                    <a:gd name="T62" fmla="*/ 547 w 577"/>
                    <a:gd name="T63" fmla="*/ 182 h 7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77" h="717">
                      <a:moveTo>
                        <a:pt x="547" y="182"/>
                      </a:moveTo>
                      <a:cubicBezTo>
                        <a:pt x="526" y="174"/>
                        <a:pt x="503" y="184"/>
                        <a:pt x="495" y="205"/>
                      </a:cubicBezTo>
                      <a:cubicBezTo>
                        <a:pt x="413" y="412"/>
                        <a:pt x="413" y="412"/>
                        <a:pt x="413" y="412"/>
                      </a:cubicBezTo>
                      <a:cubicBezTo>
                        <a:pt x="395" y="405"/>
                        <a:pt x="395" y="405"/>
                        <a:pt x="395" y="405"/>
                      </a:cubicBezTo>
                      <a:cubicBezTo>
                        <a:pt x="493" y="157"/>
                        <a:pt x="493" y="157"/>
                        <a:pt x="493" y="157"/>
                      </a:cubicBezTo>
                      <a:cubicBezTo>
                        <a:pt x="492" y="157"/>
                        <a:pt x="492" y="157"/>
                        <a:pt x="492" y="157"/>
                      </a:cubicBezTo>
                      <a:cubicBezTo>
                        <a:pt x="500" y="137"/>
                        <a:pt x="490" y="114"/>
                        <a:pt x="470" y="106"/>
                      </a:cubicBezTo>
                      <a:cubicBezTo>
                        <a:pt x="450" y="98"/>
                        <a:pt x="427" y="108"/>
                        <a:pt x="419" y="128"/>
                      </a:cubicBezTo>
                      <a:cubicBezTo>
                        <a:pt x="419" y="128"/>
                        <a:pt x="419" y="128"/>
                        <a:pt x="419" y="128"/>
                      </a:cubicBezTo>
                      <a:cubicBezTo>
                        <a:pt x="330" y="354"/>
                        <a:pt x="330" y="354"/>
                        <a:pt x="330" y="354"/>
                      </a:cubicBezTo>
                      <a:cubicBezTo>
                        <a:pt x="311" y="347"/>
                        <a:pt x="311" y="347"/>
                        <a:pt x="311" y="347"/>
                      </a:cubicBezTo>
                      <a:cubicBezTo>
                        <a:pt x="425" y="59"/>
                        <a:pt x="425" y="59"/>
                        <a:pt x="425" y="59"/>
                      </a:cubicBezTo>
                      <a:cubicBezTo>
                        <a:pt x="433" y="39"/>
                        <a:pt x="423" y="16"/>
                        <a:pt x="402" y="8"/>
                      </a:cubicBezTo>
                      <a:cubicBezTo>
                        <a:pt x="382" y="0"/>
                        <a:pt x="359" y="10"/>
                        <a:pt x="351" y="30"/>
                      </a:cubicBezTo>
                      <a:cubicBezTo>
                        <a:pt x="246" y="296"/>
                        <a:pt x="246" y="296"/>
                        <a:pt x="246" y="296"/>
                      </a:cubicBezTo>
                      <a:cubicBezTo>
                        <a:pt x="227" y="289"/>
                        <a:pt x="227" y="289"/>
                        <a:pt x="227" y="289"/>
                      </a:cubicBezTo>
                      <a:cubicBezTo>
                        <a:pt x="270" y="182"/>
                        <a:pt x="270" y="182"/>
                        <a:pt x="270" y="182"/>
                      </a:cubicBezTo>
                      <a:cubicBezTo>
                        <a:pt x="270" y="51"/>
                        <a:pt x="270" y="51"/>
                        <a:pt x="270" y="51"/>
                      </a:cubicBezTo>
                      <a:cubicBezTo>
                        <a:pt x="270" y="29"/>
                        <a:pt x="252" y="11"/>
                        <a:pt x="230" y="11"/>
                      </a:cubicBezTo>
                      <a:cubicBezTo>
                        <a:pt x="208" y="11"/>
                        <a:pt x="190" y="29"/>
                        <a:pt x="190" y="51"/>
                      </a:cubicBezTo>
                      <a:cubicBezTo>
                        <a:pt x="190" y="167"/>
                        <a:pt x="190" y="167"/>
                        <a:pt x="190" y="167"/>
                      </a:cubicBezTo>
                      <a:cubicBezTo>
                        <a:pt x="113" y="363"/>
                        <a:pt x="113" y="363"/>
                        <a:pt x="113" y="363"/>
                      </a:cubicBezTo>
                      <a:cubicBezTo>
                        <a:pt x="82" y="202"/>
                        <a:pt x="82" y="202"/>
                        <a:pt x="82" y="202"/>
                      </a:cubicBezTo>
                      <a:cubicBezTo>
                        <a:pt x="78" y="181"/>
                        <a:pt x="57" y="167"/>
                        <a:pt x="36" y="171"/>
                      </a:cubicBezTo>
                      <a:cubicBezTo>
                        <a:pt x="14" y="175"/>
                        <a:pt x="0" y="196"/>
                        <a:pt x="4" y="217"/>
                      </a:cubicBezTo>
                      <a:cubicBezTo>
                        <a:pt x="59" y="500"/>
                        <a:pt x="59" y="500"/>
                        <a:pt x="59" y="500"/>
                      </a:cubicBezTo>
                      <a:cubicBezTo>
                        <a:pt x="170" y="649"/>
                        <a:pt x="170" y="649"/>
                        <a:pt x="170" y="649"/>
                      </a:cubicBezTo>
                      <a:cubicBezTo>
                        <a:pt x="184" y="717"/>
                        <a:pt x="184" y="717"/>
                        <a:pt x="184" y="717"/>
                      </a:cubicBezTo>
                      <a:cubicBezTo>
                        <a:pt x="441" y="679"/>
                        <a:pt x="441" y="679"/>
                        <a:pt x="441" y="679"/>
                      </a:cubicBezTo>
                      <a:cubicBezTo>
                        <a:pt x="425" y="599"/>
                        <a:pt x="425" y="599"/>
                        <a:pt x="425" y="599"/>
                      </a:cubicBezTo>
                      <a:cubicBezTo>
                        <a:pt x="569" y="234"/>
                        <a:pt x="569" y="234"/>
                        <a:pt x="569" y="234"/>
                      </a:cubicBezTo>
                      <a:cubicBezTo>
                        <a:pt x="577" y="214"/>
                        <a:pt x="567" y="190"/>
                        <a:pt x="547" y="182"/>
                      </a:cubicBezTo>
                    </a:path>
                  </a:pathLst>
                </a:custGeom>
                <a:solidFill>
                  <a:srgbClr val="FCB91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Freeform 85"/>
                <p:cNvSpPr>
                  <a:spLocks/>
                </p:cNvSpPr>
                <p:nvPr/>
              </p:nvSpPr>
              <p:spPr bwMode="auto">
                <a:xfrm>
                  <a:off x="3733801" y="5354638"/>
                  <a:ext cx="430213" cy="536575"/>
                </a:xfrm>
                <a:custGeom>
                  <a:avLst/>
                  <a:gdLst>
                    <a:gd name="T0" fmla="*/ 542 w 577"/>
                    <a:gd name="T1" fmla="*/ 171 h 718"/>
                    <a:gd name="T2" fmla="*/ 495 w 577"/>
                    <a:gd name="T3" fmla="*/ 202 h 718"/>
                    <a:gd name="T4" fmla="*/ 464 w 577"/>
                    <a:gd name="T5" fmla="*/ 363 h 718"/>
                    <a:gd name="T6" fmla="*/ 387 w 577"/>
                    <a:gd name="T7" fmla="*/ 167 h 718"/>
                    <a:gd name="T8" fmla="*/ 387 w 577"/>
                    <a:gd name="T9" fmla="*/ 51 h 718"/>
                    <a:gd name="T10" fmla="*/ 347 w 577"/>
                    <a:gd name="T11" fmla="*/ 12 h 718"/>
                    <a:gd name="T12" fmla="*/ 308 w 577"/>
                    <a:gd name="T13" fmla="*/ 51 h 718"/>
                    <a:gd name="T14" fmla="*/ 308 w 577"/>
                    <a:gd name="T15" fmla="*/ 183 h 718"/>
                    <a:gd name="T16" fmla="*/ 350 w 577"/>
                    <a:gd name="T17" fmla="*/ 289 h 718"/>
                    <a:gd name="T18" fmla="*/ 331 w 577"/>
                    <a:gd name="T19" fmla="*/ 296 h 718"/>
                    <a:gd name="T20" fmla="*/ 227 w 577"/>
                    <a:gd name="T21" fmla="*/ 30 h 718"/>
                    <a:gd name="T22" fmla="*/ 175 w 577"/>
                    <a:gd name="T23" fmla="*/ 8 h 718"/>
                    <a:gd name="T24" fmla="*/ 153 w 577"/>
                    <a:gd name="T25" fmla="*/ 59 h 718"/>
                    <a:gd name="T26" fmla="*/ 266 w 577"/>
                    <a:gd name="T27" fmla="*/ 347 h 718"/>
                    <a:gd name="T28" fmla="*/ 248 w 577"/>
                    <a:gd name="T29" fmla="*/ 354 h 718"/>
                    <a:gd name="T30" fmla="*/ 159 w 577"/>
                    <a:gd name="T31" fmla="*/ 129 h 718"/>
                    <a:gd name="T32" fmla="*/ 159 w 577"/>
                    <a:gd name="T33" fmla="*/ 129 h 718"/>
                    <a:gd name="T34" fmla="*/ 107 w 577"/>
                    <a:gd name="T35" fmla="*/ 106 h 718"/>
                    <a:gd name="T36" fmla="*/ 85 w 577"/>
                    <a:gd name="T37" fmla="*/ 158 h 718"/>
                    <a:gd name="T38" fmla="*/ 85 w 577"/>
                    <a:gd name="T39" fmla="*/ 158 h 718"/>
                    <a:gd name="T40" fmla="*/ 182 w 577"/>
                    <a:gd name="T41" fmla="*/ 405 h 718"/>
                    <a:gd name="T42" fmla="*/ 164 w 577"/>
                    <a:gd name="T43" fmla="*/ 412 h 718"/>
                    <a:gd name="T44" fmla="*/ 82 w 577"/>
                    <a:gd name="T45" fmla="*/ 205 h 718"/>
                    <a:gd name="T46" fmla="*/ 31 w 577"/>
                    <a:gd name="T47" fmla="*/ 183 h 718"/>
                    <a:gd name="T48" fmla="*/ 8 w 577"/>
                    <a:gd name="T49" fmla="*/ 234 h 718"/>
                    <a:gd name="T50" fmla="*/ 152 w 577"/>
                    <a:gd name="T51" fmla="*/ 599 h 718"/>
                    <a:gd name="T52" fmla="*/ 129 w 577"/>
                    <a:gd name="T53" fmla="*/ 678 h 718"/>
                    <a:gd name="T54" fmla="*/ 393 w 577"/>
                    <a:gd name="T55" fmla="*/ 718 h 718"/>
                    <a:gd name="T56" fmla="*/ 407 w 577"/>
                    <a:gd name="T57" fmla="*/ 649 h 718"/>
                    <a:gd name="T58" fmla="*/ 518 w 577"/>
                    <a:gd name="T59" fmla="*/ 501 h 718"/>
                    <a:gd name="T60" fmla="*/ 573 w 577"/>
                    <a:gd name="T61" fmla="*/ 218 h 718"/>
                    <a:gd name="T62" fmla="*/ 542 w 577"/>
                    <a:gd name="T63" fmla="*/ 171 h 7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77" h="718">
                      <a:moveTo>
                        <a:pt x="542" y="171"/>
                      </a:moveTo>
                      <a:cubicBezTo>
                        <a:pt x="520" y="167"/>
                        <a:pt x="499" y="181"/>
                        <a:pt x="495" y="202"/>
                      </a:cubicBezTo>
                      <a:cubicBezTo>
                        <a:pt x="464" y="363"/>
                        <a:pt x="464" y="363"/>
                        <a:pt x="464" y="363"/>
                      </a:cubicBezTo>
                      <a:cubicBezTo>
                        <a:pt x="387" y="167"/>
                        <a:pt x="387" y="167"/>
                        <a:pt x="387" y="167"/>
                      </a:cubicBezTo>
                      <a:cubicBezTo>
                        <a:pt x="387" y="51"/>
                        <a:pt x="387" y="51"/>
                        <a:pt x="387" y="51"/>
                      </a:cubicBezTo>
                      <a:cubicBezTo>
                        <a:pt x="387" y="30"/>
                        <a:pt x="369" y="12"/>
                        <a:pt x="347" y="12"/>
                      </a:cubicBezTo>
                      <a:cubicBezTo>
                        <a:pt x="326" y="12"/>
                        <a:pt x="308" y="30"/>
                        <a:pt x="308" y="51"/>
                      </a:cubicBezTo>
                      <a:cubicBezTo>
                        <a:pt x="308" y="183"/>
                        <a:pt x="308" y="183"/>
                        <a:pt x="308" y="183"/>
                      </a:cubicBezTo>
                      <a:cubicBezTo>
                        <a:pt x="350" y="289"/>
                        <a:pt x="350" y="289"/>
                        <a:pt x="350" y="289"/>
                      </a:cubicBezTo>
                      <a:cubicBezTo>
                        <a:pt x="331" y="296"/>
                        <a:pt x="331" y="296"/>
                        <a:pt x="331" y="296"/>
                      </a:cubicBezTo>
                      <a:cubicBezTo>
                        <a:pt x="227" y="30"/>
                        <a:pt x="227" y="30"/>
                        <a:pt x="227" y="30"/>
                      </a:cubicBezTo>
                      <a:cubicBezTo>
                        <a:pt x="219" y="10"/>
                        <a:pt x="195" y="0"/>
                        <a:pt x="175" y="8"/>
                      </a:cubicBezTo>
                      <a:cubicBezTo>
                        <a:pt x="155" y="16"/>
                        <a:pt x="145" y="39"/>
                        <a:pt x="153" y="59"/>
                      </a:cubicBezTo>
                      <a:cubicBezTo>
                        <a:pt x="266" y="347"/>
                        <a:pt x="266" y="347"/>
                        <a:pt x="266" y="347"/>
                      </a:cubicBezTo>
                      <a:cubicBezTo>
                        <a:pt x="248" y="354"/>
                        <a:pt x="248" y="354"/>
                        <a:pt x="248" y="354"/>
                      </a:cubicBezTo>
                      <a:cubicBezTo>
                        <a:pt x="159" y="129"/>
                        <a:pt x="159" y="129"/>
                        <a:pt x="159" y="129"/>
                      </a:cubicBezTo>
                      <a:cubicBezTo>
                        <a:pt x="159" y="129"/>
                        <a:pt x="159" y="129"/>
                        <a:pt x="159" y="129"/>
                      </a:cubicBezTo>
                      <a:cubicBezTo>
                        <a:pt x="151" y="108"/>
                        <a:pt x="128" y="98"/>
                        <a:pt x="107" y="106"/>
                      </a:cubicBezTo>
                      <a:cubicBezTo>
                        <a:pt x="87" y="114"/>
                        <a:pt x="77" y="137"/>
                        <a:pt x="85" y="158"/>
                      </a:cubicBezTo>
                      <a:cubicBezTo>
                        <a:pt x="85" y="158"/>
                        <a:pt x="85" y="158"/>
                        <a:pt x="85" y="158"/>
                      </a:cubicBezTo>
                      <a:cubicBezTo>
                        <a:pt x="182" y="405"/>
                        <a:pt x="182" y="405"/>
                        <a:pt x="182" y="405"/>
                      </a:cubicBezTo>
                      <a:cubicBezTo>
                        <a:pt x="164" y="412"/>
                        <a:pt x="164" y="412"/>
                        <a:pt x="164" y="412"/>
                      </a:cubicBezTo>
                      <a:cubicBezTo>
                        <a:pt x="82" y="205"/>
                        <a:pt x="82" y="205"/>
                        <a:pt x="82" y="205"/>
                      </a:cubicBezTo>
                      <a:cubicBezTo>
                        <a:pt x="74" y="185"/>
                        <a:pt x="51" y="175"/>
                        <a:pt x="31" y="183"/>
                      </a:cubicBezTo>
                      <a:cubicBezTo>
                        <a:pt x="10" y="191"/>
                        <a:pt x="0" y="214"/>
                        <a:pt x="8" y="234"/>
                      </a:cubicBezTo>
                      <a:cubicBezTo>
                        <a:pt x="152" y="599"/>
                        <a:pt x="152" y="599"/>
                        <a:pt x="152" y="599"/>
                      </a:cubicBezTo>
                      <a:cubicBezTo>
                        <a:pt x="129" y="678"/>
                        <a:pt x="129" y="678"/>
                        <a:pt x="129" y="678"/>
                      </a:cubicBezTo>
                      <a:cubicBezTo>
                        <a:pt x="393" y="718"/>
                        <a:pt x="393" y="718"/>
                        <a:pt x="393" y="718"/>
                      </a:cubicBezTo>
                      <a:cubicBezTo>
                        <a:pt x="407" y="649"/>
                        <a:pt x="407" y="649"/>
                        <a:pt x="407" y="649"/>
                      </a:cubicBezTo>
                      <a:cubicBezTo>
                        <a:pt x="518" y="501"/>
                        <a:pt x="518" y="501"/>
                        <a:pt x="518" y="501"/>
                      </a:cubicBezTo>
                      <a:cubicBezTo>
                        <a:pt x="573" y="218"/>
                        <a:pt x="573" y="218"/>
                        <a:pt x="573" y="218"/>
                      </a:cubicBezTo>
                      <a:cubicBezTo>
                        <a:pt x="577" y="196"/>
                        <a:pt x="563" y="175"/>
                        <a:pt x="542" y="171"/>
                      </a:cubicBezTo>
                    </a:path>
                  </a:pathLst>
                </a:custGeom>
                <a:solidFill>
                  <a:srgbClr val="FCB91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Freeform 86"/>
                <p:cNvSpPr>
                  <a:spLocks/>
                </p:cNvSpPr>
                <p:nvPr/>
              </p:nvSpPr>
              <p:spPr bwMode="auto">
                <a:xfrm>
                  <a:off x="3773488" y="5859463"/>
                  <a:ext cx="274638" cy="155575"/>
                </a:xfrm>
                <a:custGeom>
                  <a:avLst/>
                  <a:gdLst>
                    <a:gd name="T0" fmla="*/ 0 w 173"/>
                    <a:gd name="T1" fmla="*/ 98 h 98"/>
                    <a:gd name="T2" fmla="*/ 151 w 173"/>
                    <a:gd name="T3" fmla="*/ 98 h 98"/>
                    <a:gd name="T4" fmla="*/ 173 w 173"/>
                    <a:gd name="T5" fmla="*/ 22 h 98"/>
                    <a:gd name="T6" fmla="*/ 29 w 173"/>
                    <a:gd name="T7" fmla="*/ 0 h 98"/>
                    <a:gd name="T8" fmla="*/ 0 w 173"/>
                    <a:gd name="T9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3" h="98">
                      <a:moveTo>
                        <a:pt x="0" y="98"/>
                      </a:moveTo>
                      <a:lnTo>
                        <a:pt x="151" y="98"/>
                      </a:lnTo>
                      <a:lnTo>
                        <a:pt x="173" y="22"/>
                      </a:lnTo>
                      <a:lnTo>
                        <a:pt x="29" y="0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rgbClr val="FCED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Freeform 87"/>
                <p:cNvSpPr>
                  <a:spLocks/>
                </p:cNvSpPr>
                <p:nvPr/>
              </p:nvSpPr>
              <p:spPr bwMode="auto">
                <a:xfrm>
                  <a:off x="4513263" y="5938838"/>
                  <a:ext cx="249238" cy="76200"/>
                </a:xfrm>
                <a:custGeom>
                  <a:avLst/>
                  <a:gdLst>
                    <a:gd name="T0" fmla="*/ 0 w 157"/>
                    <a:gd name="T1" fmla="*/ 22 h 48"/>
                    <a:gd name="T2" fmla="*/ 7 w 157"/>
                    <a:gd name="T3" fmla="*/ 48 h 48"/>
                    <a:gd name="T4" fmla="*/ 157 w 157"/>
                    <a:gd name="T5" fmla="*/ 48 h 48"/>
                    <a:gd name="T6" fmla="*/ 143 w 157"/>
                    <a:gd name="T7" fmla="*/ 0 h 48"/>
                    <a:gd name="T8" fmla="*/ 0 w 157"/>
                    <a:gd name="T9" fmla="*/ 22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7" h="48">
                      <a:moveTo>
                        <a:pt x="0" y="22"/>
                      </a:moveTo>
                      <a:lnTo>
                        <a:pt x="7" y="48"/>
                      </a:lnTo>
                      <a:lnTo>
                        <a:pt x="157" y="48"/>
                      </a:lnTo>
                      <a:lnTo>
                        <a:pt x="143" y="0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FCED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Rectangle 8"/>
                <p:cNvSpPr>
                  <a:spLocks noChangeArrowheads="1"/>
                </p:cNvSpPr>
                <p:nvPr/>
              </p:nvSpPr>
              <p:spPr bwMode="auto">
                <a:xfrm>
                  <a:off x="3562351" y="4010026"/>
                  <a:ext cx="1349375" cy="7810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0" name="Rectangle 97"/>
              <p:cNvSpPr>
                <a:spLocks noChangeArrowheads="1"/>
              </p:cNvSpPr>
              <p:nvPr/>
            </p:nvSpPr>
            <p:spPr bwMode="auto">
              <a:xfrm>
                <a:off x="2492250" y="4330927"/>
                <a:ext cx="1047998" cy="33795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b="1" kern="0" noProof="0" dirty="0">
                    <a:solidFill>
                      <a:srgbClr val="FFFFFF"/>
                    </a:solidFill>
                    <a:latin typeface="Segoe UI Light"/>
                  </a:rPr>
                  <a:t>DEMO</a:t>
                </a:r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</p:grpSp>
        <p:sp>
          <p:nvSpPr>
            <p:cNvPr id="126" name="Rectangle 140"/>
            <p:cNvSpPr>
              <a:spLocks noChangeArrowheads="1"/>
            </p:cNvSpPr>
            <p:nvPr/>
          </p:nvSpPr>
          <p:spPr bwMode="auto">
            <a:xfrm>
              <a:off x="7280830" y="1901257"/>
              <a:ext cx="336839" cy="38820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" name="Rectangle 141"/>
            <p:cNvSpPr>
              <a:spLocks noChangeArrowheads="1"/>
            </p:cNvSpPr>
            <p:nvPr/>
          </p:nvSpPr>
          <p:spPr bwMode="auto">
            <a:xfrm>
              <a:off x="7605016" y="1904583"/>
              <a:ext cx="2769361" cy="384831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microsoft.com/azure</a:t>
              </a:r>
            </a:p>
          </p:txBody>
        </p:sp>
      </p:grp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3"/>
          <a:srcRect r="44498"/>
          <a:stretch/>
        </p:blipFill>
        <p:spPr>
          <a:xfrm>
            <a:off x="-3075" y="0"/>
            <a:ext cx="4849906" cy="6990572"/>
          </a:xfrm>
          <a:prstGeom prst="rect">
            <a:avLst/>
          </a:prstGeom>
        </p:spPr>
      </p:pic>
      <p:sp>
        <p:nvSpPr>
          <p:cNvPr id="96" name="Rectangle 95"/>
          <p:cNvSpPr/>
          <p:nvPr/>
        </p:nvSpPr>
        <p:spPr bwMode="auto">
          <a:xfrm>
            <a:off x="0" y="-3456"/>
            <a:ext cx="4846831" cy="6994028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288278" y="1432115"/>
            <a:ext cx="4267200" cy="2874952"/>
            <a:chOff x="4107525" y="2009902"/>
            <a:chExt cx="4267200" cy="2874952"/>
          </a:xfrm>
        </p:grpSpPr>
        <p:sp>
          <p:nvSpPr>
            <p:cNvPr id="103" name="Oval 102"/>
            <p:cNvSpPr>
              <a:spLocks noChangeAspect="1"/>
            </p:cNvSpPr>
            <p:nvPr/>
          </p:nvSpPr>
          <p:spPr bwMode="auto">
            <a:xfrm>
              <a:off x="5326725" y="2009902"/>
              <a:ext cx="1828800" cy="1828800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 w="28575">
              <a:solidFill>
                <a:schemeClr val="bg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107525" y="4069246"/>
              <a:ext cx="4267200" cy="8156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dirty="0">
                  <a:solidFill>
                    <a:srgbClr val="323232"/>
                  </a:solidFill>
                </a:rPr>
                <a:t>VIDUSH H. NAMAH</a:t>
              </a:r>
            </a:p>
            <a:p>
              <a:pPr algn="ctr">
                <a:spcAft>
                  <a:spcPts val="600"/>
                </a:spcAft>
              </a:pPr>
              <a:r>
                <a:rPr lang="en-US" sz="2000" dirty="0">
                  <a:solidFill>
                    <a:srgbClr val="323232"/>
                  </a:solidFill>
                </a:rPr>
                <a:t>v.namah@outlook.com</a:t>
              </a:r>
            </a:p>
          </p:txBody>
        </p:sp>
      </p:grpSp>
      <p:pic>
        <p:nvPicPr>
          <p:cNvPr id="105" name="Picture 2" descr="https://abs.twimg.com/icons/apple-touch-icon-192x192.png">
            <a:extLst>
              <a:ext uri="{FF2B5EF4-FFF2-40B4-BE49-F238E27FC236}">
                <a16:creationId xmlns:a16="http://schemas.microsoft.com/office/drawing/2014/main" id="{6374F016-3B04-41D7-AB54-AB29E1A52B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6" t="14212" r="14212" b="16676"/>
          <a:stretch/>
        </p:blipFill>
        <p:spPr bwMode="auto">
          <a:xfrm>
            <a:off x="1510775" y="4397423"/>
            <a:ext cx="319863" cy="31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B37FA48D-0A66-4B50-B74D-70911CD2F633}"/>
              </a:ext>
            </a:extLst>
          </p:cNvPr>
          <p:cNvSpPr txBox="1"/>
          <p:nvPr/>
        </p:nvSpPr>
        <p:spPr>
          <a:xfrm>
            <a:off x="1764038" y="4395416"/>
            <a:ext cx="15722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rgbClr val="323232"/>
                </a:solidFill>
              </a:rPr>
              <a:t>@</a:t>
            </a:r>
            <a:r>
              <a:rPr lang="en-US" sz="2000" dirty="0" err="1">
                <a:solidFill>
                  <a:srgbClr val="323232"/>
                </a:solidFill>
              </a:rPr>
              <a:t>VHNamah</a:t>
            </a:r>
            <a:endParaRPr lang="en-US" sz="2000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03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2671"/>
            <a:ext cx="12436475" cy="6991853"/>
          </a:xfrm>
          <a:prstGeom prst="rect">
            <a:avLst/>
          </a:prstGeom>
          <a:solidFill>
            <a:srgbClr val="0079D6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364E82C0-C4B2-475D-BB67-F1DEA5F4D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436475" cy="6994525"/>
          </a:xfrm>
        </p:spPr>
        <p:txBody>
          <a:bodyPr bIns="91440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http://github.com/VHNamah</a:t>
            </a:r>
          </a:p>
        </p:txBody>
      </p:sp>
    </p:spTree>
    <p:extLst>
      <p:ext uri="{BB962C8B-B14F-4D97-AF65-F5344CB8AC3E}">
        <p14:creationId xmlns:p14="http://schemas.microsoft.com/office/powerpoint/2010/main" val="180449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11"/>
    </mc:Choice>
    <mc:Fallback xmlns="">
      <p:transition advTm="141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r="44498"/>
          <a:stretch/>
        </p:blipFill>
        <p:spPr>
          <a:xfrm>
            <a:off x="-3075" y="0"/>
            <a:ext cx="4849906" cy="69905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screen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5" t="3005" r="6165" b="1684"/>
          <a:stretch/>
        </p:blipFill>
        <p:spPr>
          <a:xfrm>
            <a:off x="4846833" y="497"/>
            <a:ext cx="7588761" cy="699353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4846833" y="497"/>
            <a:ext cx="7588761" cy="6994028"/>
          </a:xfrm>
          <a:prstGeom prst="rect">
            <a:avLst/>
          </a:prstGeom>
          <a:gradFill flip="none" rotWithShape="1">
            <a:gsLst>
              <a:gs pos="2917">
                <a:srgbClr val="000000">
                  <a:alpha val="85000"/>
                </a:srgbClr>
              </a:gs>
              <a:gs pos="50000">
                <a:srgbClr val="000000">
                  <a:alpha val="70000"/>
                </a:srgbClr>
              </a:gs>
              <a:gs pos="76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843756" y="3955"/>
            <a:ext cx="7588761" cy="6983159"/>
          </a:xfrm>
          <a:prstGeom prst="rect">
            <a:avLst/>
          </a:prstGeom>
          <a:solidFill>
            <a:srgbClr val="0079D6">
              <a:alpha val="81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45293" y="3116262"/>
            <a:ext cx="75918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CURRENTLY FREELANCING IT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0" y="-3456"/>
            <a:ext cx="4846831" cy="699402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5917" y="2049462"/>
            <a:ext cx="4267200" cy="2874952"/>
            <a:chOff x="4107525" y="2009902"/>
            <a:chExt cx="4267200" cy="2874952"/>
          </a:xfrm>
        </p:grpSpPr>
        <p:sp>
          <p:nvSpPr>
            <p:cNvPr id="20" name="Oval 19"/>
            <p:cNvSpPr>
              <a:spLocks noChangeAspect="1"/>
            </p:cNvSpPr>
            <p:nvPr/>
          </p:nvSpPr>
          <p:spPr bwMode="auto">
            <a:xfrm>
              <a:off x="5326725" y="2009902"/>
              <a:ext cx="1828800" cy="1828800"/>
            </a:xfrm>
            <a:prstGeom prst="ellipse">
              <a:avLst/>
            </a:prstGeom>
            <a:blipFill>
              <a:blip r:embed="rId6"/>
              <a:stretch>
                <a:fillRect/>
              </a:stretch>
            </a:blipFill>
            <a:ln w="2857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07525" y="4069246"/>
              <a:ext cx="4267200" cy="8156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dirty="0">
                  <a:solidFill>
                    <a:srgbClr val="323232"/>
                  </a:solidFill>
                </a:rPr>
                <a:t>VIDUSH H. NAMAH</a:t>
              </a:r>
            </a:p>
            <a:p>
              <a:pPr algn="ctr">
                <a:spcAft>
                  <a:spcPts val="600"/>
                </a:spcAft>
              </a:pPr>
              <a:r>
                <a:rPr lang="en-US" sz="2000" dirty="0">
                  <a:solidFill>
                    <a:srgbClr val="323232"/>
                  </a:solidFill>
                </a:rPr>
                <a:t>v.namah@outlook.com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6354309" y="2414269"/>
            <a:ext cx="57912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r>
              <a:rPr lang="en-US" sz="3600" kern="0" dirty="0">
                <a:solidFill>
                  <a:schemeClr val="bg1"/>
                </a:solidFill>
              </a:rPr>
              <a:t>M</a:t>
            </a:r>
            <a:r>
              <a:rPr lang="en-US" sz="3600" kern="0" cap="small" dirty="0">
                <a:solidFill>
                  <a:schemeClr val="bg1"/>
                </a:solidFill>
              </a:rPr>
              <a:t>icrosoft Student Partner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 rot="16200000">
            <a:off x="3597969" y="3168292"/>
            <a:ext cx="3401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r>
              <a:rPr lang="en-US" sz="3600" kern="0" dirty="0">
                <a:solidFill>
                  <a:schemeClr val="bg1"/>
                </a:solidFill>
              </a:rPr>
              <a:t>T</a:t>
            </a:r>
            <a:r>
              <a:rPr lang="en-US" sz="3600" kern="0" cap="small" dirty="0">
                <a:solidFill>
                  <a:schemeClr val="bg1"/>
                </a:solidFill>
              </a:rPr>
              <a:t>ech Enthusiast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 rot="16200000">
            <a:off x="10787285" y="3722090"/>
            <a:ext cx="22940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r>
              <a:rPr lang="en-US" sz="3600" kern="0" dirty="0">
                <a:solidFill>
                  <a:schemeClr val="bg1"/>
                </a:solidFill>
              </a:rPr>
              <a:t>BLOGGER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318209" y="3913056"/>
            <a:ext cx="3292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small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Time sometimes becomes a problem!</a:t>
            </a:r>
          </a:p>
        </p:txBody>
      </p:sp>
      <p:sp>
        <p:nvSpPr>
          <p:cNvPr id="32" name="Rectangle 31"/>
          <p:cNvSpPr/>
          <p:nvPr/>
        </p:nvSpPr>
        <p:spPr>
          <a:xfrm rot="16200000">
            <a:off x="5376944" y="1998822"/>
            <a:ext cx="16618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small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Passionate</a:t>
            </a:r>
            <a:endParaRPr kumimoji="0" lang="en-US" sz="1600" i="0" u="none" strike="noStrike" kern="0" cap="small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 rot="16200000">
            <a:off x="5010814" y="2048224"/>
            <a:ext cx="16223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small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Dedicated</a:t>
            </a:r>
            <a:endParaRPr kumimoji="0" lang="en-US" sz="1600" i="0" u="none" strike="noStrike" kern="0" cap="small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152285" y="1590900"/>
            <a:ext cx="1373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small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Motivated</a:t>
            </a:r>
            <a:endParaRPr kumimoji="0" lang="en-US" sz="1600" i="0" u="none" strike="noStrike" kern="0" cap="small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66221" y="2060377"/>
            <a:ext cx="43499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small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Didn’t have time to google for more adjectives</a:t>
            </a:r>
          </a:p>
        </p:txBody>
      </p:sp>
      <p:sp>
        <p:nvSpPr>
          <p:cNvPr id="36" name="Rectangle 35"/>
          <p:cNvSpPr/>
          <p:nvPr/>
        </p:nvSpPr>
        <p:spPr>
          <a:xfrm rot="16200000">
            <a:off x="10598354" y="4823686"/>
            <a:ext cx="16223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small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Technology</a:t>
            </a:r>
            <a:endParaRPr kumimoji="0" lang="en-US" sz="1600" i="0" u="none" strike="noStrike" kern="0" cap="small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740224" y="1967861"/>
            <a:ext cx="14052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small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Explorer</a:t>
            </a:r>
            <a:endParaRPr kumimoji="0" lang="en-US" sz="1600" i="0" u="none" strike="noStrike" kern="0" cap="small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703773" y="1041782"/>
            <a:ext cx="23433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0" cap="small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BRING IT ON!</a:t>
            </a:r>
            <a:endParaRPr kumimoji="0" lang="en-US" sz="2000" i="0" u="none" strike="noStrike" kern="0" cap="small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684040" y="3823531"/>
            <a:ext cx="9218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small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Joker</a:t>
            </a:r>
            <a:endParaRPr kumimoji="0" lang="en-US" sz="1600" i="0" u="none" strike="noStrike" kern="0" cap="small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648950" y="4346751"/>
            <a:ext cx="25745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small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Really I’m just super sarcastic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559123" y="3798142"/>
            <a:ext cx="17560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cap="small" noProof="0" dirty="0">
                <a:solidFill>
                  <a:schemeClr val="bg1"/>
                </a:solidFill>
              </a:rPr>
              <a:t>Developer</a:t>
            </a:r>
            <a:endParaRPr kumimoji="0" lang="en-US" i="0" u="none" strike="noStrike" kern="0" cap="small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 rot="16200000">
            <a:off x="10144290" y="4926292"/>
            <a:ext cx="1693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small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Weird at times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478357" y="1527714"/>
            <a:ext cx="2454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0" cap="small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Entrepreneur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624662" y="4716970"/>
            <a:ext cx="39247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small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At this point I’m just writing words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480126" y="1607496"/>
            <a:ext cx="1002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small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Creative</a:t>
            </a:r>
          </a:p>
        </p:txBody>
      </p:sp>
      <p:sp>
        <p:nvSpPr>
          <p:cNvPr id="48" name="Rectangle 47"/>
          <p:cNvSpPr/>
          <p:nvPr/>
        </p:nvSpPr>
        <p:spPr>
          <a:xfrm rot="16200000">
            <a:off x="9877777" y="4839074"/>
            <a:ext cx="14200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small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Charismatic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325897" y="4645938"/>
            <a:ext cx="1082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small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Gamer</a:t>
            </a:r>
            <a:endParaRPr kumimoji="0" lang="en-US" sz="1400" i="0" u="none" strike="noStrike" kern="0" cap="small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619247" y="5107753"/>
            <a:ext cx="18507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small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Not a Microsoft Guy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410040" y="5093394"/>
            <a:ext cx="14655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small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Not a Linux Guy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233970" y="5369491"/>
            <a:ext cx="2257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small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Just a tech guy</a:t>
            </a:r>
            <a:endParaRPr kumimoji="0" lang="en-US" sz="1400" i="0" u="none" strike="noStrike" kern="0" cap="small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810525" y="5100171"/>
            <a:ext cx="16895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small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Not a Google Guy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137545" y="4303229"/>
            <a:ext cx="20469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small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Let’s fix the world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741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33"/>
    </mc:Choice>
    <mc:Fallback xmlns="">
      <p:transition advTm="10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7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7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3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32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37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4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425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3" grpId="0"/>
      <p:bldP spid="44" grpId="0"/>
      <p:bldP spid="45" grpId="0"/>
      <p:bldP spid="46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2671"/>
            <a:ext cx="12436475" cy="6991853"/>
          </a:xfrm>
          <a:prstGeom prst="rect">
            <a:avLst/>
          </a:prstGeom>
          <a:solidFill>
            <a:srgbClr val="0079D6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9438" y="3649662"/>
            <a:ext cx="10896600" cy="2133600"/>
          </a:xfrm>
        </p:spPr>
        <p:txBody>
          <a:bodyPr bIns="91440"/>
          <a:lstStyle/>
          <a:p>
            <a:pPr>
              <a:lnSpc>
                <a:spcPct val="100000"/>
              </a:lnSpc>
            </a:pPr>
            <a:r>
              <a:rPr lang="en-US" sz="6000" b="1" cap="small" dirty="0">
                <a:solidFill>
                  <a:schemeClr val="bg1"/>
                </a:solidFill>
              </a:rPr>
              <a:t>FORGET FRIENDS.</a:t>
            </a:r>
            <a:br>
              <a:rPr lang="en-US" sz="6000" b="1" cap="small" dirty="0">
                <a:solidFill>
                  <a:schemeClr val="bg1"/>
                </a:solidFill>
              </a:rPr>
            </a:br>
            <a:r>
              <a:rPr lang="en-US" sz="6000" b="1" cap="small" dirty="0">
                <a:solidFill>
                  <a:schemeClr val="bg1"/>
                </a:solidFill>
              </a:rPr>
              <a:t>BUILD A BOT INSTEAD.</a:t>
            </a:r>
            <a:endParaRPr lang="en-US" sz="4000" cap="small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667" y="1820862"/>
            <a:ext cx="12436475" cy="609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DEVELOPERS’ CONFERENCE 2018</a:t>
            </a:r>
          </a:p>
        </p:txBody>
      </p:sp>
    </p:spTree>
    <p:extLst>
      <p:ext uri="{BB962C8B-B14F-4D97-AF65-F5344CB8AC3E}">
        <p14:creationId xmlns:p14="http://schemas.microsoft.com/office/powerpoint/2010/main" val="53418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11"/>
    </mc:Choice>
    <mc:Fallback xmlns="">
      <p:transition advTm="141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844CC8-C9A8-4F1F-BA99-FD5D4913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BOT (REALLY)?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1685A-9C69-49A5-87F5-ABE2D9B32E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253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99C1A803-61BE-4376-BFD1-CDA6167CE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592262"/>
            <a:ext cx="12436475" cy="4922837"/>
          </a:xfrm>
        </p:spPr>
        <p:txBody>
          <a:bodyPr lIns="685800" tIns="457200" rIns="685800" bIns="457200"/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Quickly create powerful cloud apps using a fully-managed platform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+	High-productivity development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+	Fully-managed platform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+	Enterprise-grade apps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ALL APPS UNDER ONE ROOF: APP SERVICE</a:t>
            </a:r>
            <a:endParaRPr lang="en-US" sz="3200" cap="small" dirty="0">
              <a:solidFill>
                <a:schemeClr val="bg1"/>
              </a:solidFill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6983A1B-526B-4D81-8245-A8518B95597D}"/>
              </a:ext>
            </a:extLst>
          </p:cNvPr>
          <p:cNvSpPr txBox="1">
            <a:spLocks/>
          </p:cNvSpPr>
          <p:nvPr/>
        </p:nvSpPr>
        <p:spPr>
          <a:xfrm>
            <a:off x="-4764" y="0"/>
            <a:ext cx="12436475" cy="1973262"/>
          </a:xfrm>
          <a:prstGeom prst="rect">
            <a:avLst/>
          </a:prstGeom>
        </p:spPr>
        <p:txBody>
          <a:bodyPr vert="horz" wrap="square" lIns="685800" tIns="640080" rIns="685800" bIns="457200" rtlCol="0" anchor="ctr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b="1" cap="small" dirty="0">
                <a:solidFill>
                  <a:schemeClr val="bg1"/>
                </a:solidFill>
              </a:rPr>
              <a:t>WHAT’S A BOT (REALLY)?</a:t>
            </a:r>
            <a:endParaRPr lang="en-US" sz="3200" cap="sm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45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11"/>
    </mc:Choice>
    <mc:Fallback xmlns="">
      <p:transition advTm="141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99C1A803-61BE-4376-BFD1-CDA6167CE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592262"/>
            <a:ext cx="12436475" cy="4922837"/>
          </a:xfrm>
        </p:spPr>
        <p:txBody>
          <a:bodyPr lIns="685800" tIns="457200" rIns="685800" bIns="457200"/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Optimized as a Mobile Service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+	Engaging mobile apps with offline data sync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+	Connected to data on cloud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+	Scaled and designed as per your needs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EASY TO USE AND IMPLEMENT – FOR REAL.</a:t>
            </a:r>
            <a:endParaRPr lang="en-US" sz="3200" cap="small" dirty="0">
              <a:solidFill>
                <a:schemeClr val="bg1"/>
              </a:solidFill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6983A1B-526B-4D81-8245-A8518B95597D}"/>
              </a:ext>
            </a:extLst>
          </p:cNvPr>
          <p:cNvSpPr txBox="1">
            <a:spLocks/>
          </p:cNvSpPr>
          <p:nvPr/>
        </p:nvSpPr>
        <p:spPr>
          <a:xfrm>
            <a:off x="-4764" y="0"/>
            <a:ext cx="12436475" cy="1973262"/>
          </a:xfrm>
          <a:prstGeom prst="rect">
            <a:avLst/>
          </a:prstGeom>
        </p:spPr>
        <p:txBody>
          <a:bodyPr vert="horz" wrap="square" lIns="685800" tIns="640080" rIns="685800" bIns="457200" rtlCol="0" anchor="ctr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b="1" cap="small" dirty="0">
                <a:solidFill>
                  <a:schemeClr val="bg1"/>
                </a:solidFill>
              </a:rPr>
              <a:t>WEB APPS VS MOBILE APPS</a:t>
            </a:r>
            <a:endParaRPr lang="en-US" sz="3200" cap="small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C98290-FFD0-4C44-A136-9A826FCF1D0A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9799637" y="4423900"/>
            <a:ext cx="2080904" cy="208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7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11"/>
    </mc:Choice>
    <mc:Fallback xmlns="">
      <p:transition advTm="141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9AE415-E28C-4447-8E18-2BFB3BEE9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61436"/>
            <a:ext cx="12436475" cy="6671651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99C1A803-61BE-4376-BFD1-CDA6167CE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838" y="5998029"/>
            <a:ext cx="5105400" cy="823978"/>
          </a:xfrm>
        </p:spPr>
        <p:txBody>
          <a:bodyPr lIns="685800" tIns="457200" rIns="685800" bIns="457200"/>
          <a:lstStyle/>
          <a:p>
            <a:pPr>
              <a:lnSpc>
                <a:spcPct val="150000"/>
              </a:lnSpc>
            </a:pPr>
            <a:r>
              <a:rPr lang="en-US" sz="3200" cap="small" dirty="0">
                <a:solidFill>
                  <a:schemeClr val="tx1"/>
                </a:solidFill>
              </a:rPr>
              <a:t>THIS IS A TEASER BTW..</a:t>
            </a:r>
          </a:p>
        </p:txBody>
      </p:sp>
    </p:spTree>
    <p:extLst>
      <p:ext uri="{BB962C8B-B14F-4D97-AF65-F5344CB8AC3E}">
        <p14:creationId xmlns:p14="http://schemas.microsoft.com/office/powerpoint/2010/main" val="238049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11"/>
    </mc:Choice>
    <mc:Fallback xmlns="">
      <p:transition advTm="141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A1AA5BE-6A2E-41D9-BD29-3B199A18A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61436"/>
            <a:ext cx="12436475" cy="6671651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04B57B39-6DFA-4EC8-8E88-5EF79B8B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537" y="5173662"/>
            <a:ext cx="7696201" cy="823978"/>
          </a:xfrm>
        </p:spPr>
        <p:txBody>
          <a:bodyPr lIns="685800" tIns="457200" rIns="685800" bIns="457200"/>
          <a:lstStyle/>
          <a:p>
            <a:pPr>
              <a:lnSpc>
                <a:spcPct val="150000"/>
              </a:lnSpc>
            </a:pPr>
            <a:r>
              <a:rPr lang="en-US" sz="4000" b="1" cap="small" dirty="0">
                <a:solidFill>
                  <a:schemeClr val="bg1"/>
                </a:solidFill>
              </a:rPr>
              <a:t>AND THEN THERE’S THIS..</a:t>
            </a:r>
          </a:p>
        </p:txBody>
      </p:sp>
    </p:spTree>
    <p:extLst>
      <p:ext uri="{BB962C8B-B14F-4D97-AF65-F5344CB8AC3E}">
        <p14:creationId xmlns:p14="http://schemas.microsoft.com/office/powerpoint/2010/main" val="233133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11"/>
    </mc:Choice>
    <mc:Fallback xmlns="">
      <p:transition advTm="141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2671"/>
            <a:ext cx="12436475" cy="6991853"/>
          </a:xfrm>
          <a:prstGeom prst="rect">
            <a:avLst/>
          </a:prstGeom>
          <a:solidFill>
            <a:srgbClr val="0079D6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6983A1B-526B-4D81-8245-A8518B95597D}"/>
              </a:ext>
            </a:extLst>
          </p:cNvPr>
          <p:cNvSpPr txBox="1">
            <a:spLocks/>
          </p:cNvSpPr>
          <p:nvPr/>
        </p:nvSpPr>
        <p:spPr>
          <a:xfrm>
            <a:off x="-4764" y="0"/>
            <a:ext cx="12436475" cy="1973262"/>
          </a:xfrm>
          <a:prstGeom prst="rect">
            <a:avLst/>
          </a:prstGeom>
        </p:spPr>
        <p:txBody>
          <a:bodyPr vert="horz" wrap="square" lIns="685800" tIns="640080" rIns="685800" bIns="457200" rtlCol="0" anchor="ctr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b="1" cap="small" dirty="0">
                <a:solidFill>
                  <a:schemeClr val="bg1"/>
                </a:solidFill>
              </a:rPr>
              <a:t>WEB APPS OR MOBILE APPS</a:t>
            </a:r>
            <a:endParaRPr lang="en-US" sz="3200" cap="small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C98290-FFD0-4C44-A136-9A826FCF1D0A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1475967" y="3326992"/>
            <a:ext cx="1254941" cy="125494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A004A5C-5B26-4444-A134-61146992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122" y="2506662"/>
            <a:ext cx="11557715" cy="2743201"/>
          </a:xfrm>
        </p:spPr>
        <p:txBody>
          <a:bodyPr/>
          <a:lstStyle/>
          <a:p>
            <a:r>
              <a:rPr lang="en-US" sz="13800" b="1" dirty="0">
                <a:solidFill>
                  <a:schemeClr val="bg1"/>
                </a:solidFill>
                <a:latin typeface="+mn-lt"/>
              </a:rPr>
              <a:t>(   )=&gt;(    +   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D031A2-F73B-4AAA-996D-3CC8789E80B4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9418637" y="3040062"/>
            <a:ext cx="1757173" cy="17571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A85799-8C7C-4462-A7D9-C70F94C63822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6599237" y="3111690"/>
            <a:ext cx="1685545" cy="168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3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11"/>
    </mc:Choice>
    <mc:Fallback xmlns="">
      <p:transition advTm="141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heme/theme1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Moscone Center</TermName>
          <TermId xmlns="http://schemas.microsoft.com/office/infopath/2007/PartnerControls">d4f36a2e-dd0d-4424-990f-7c93b4e9f063</TermId>
        </TermInfo>
      </Terms>
    </d12e2661e9634d9aa98bbb375f31aced>
    <Event_x0020_Start_x0020_Date xmlns="01c77077-aee4-4b5f-bd4e-9cd40a6fff29">2016-03-30T07:00:00+00:00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San Francisco</TermName>
          <TermId xmlns="http://schemas.microsoft.com/office/infopath/2007/PartnerControls">84dfcb53-432b-499d-8965-93d483d36b4a</TermId>
        </TermInfo>
      </Terms>
    </iaa5f83406f94009a0f6a3e890699ff7>
    <External_x0020_Speaker xmlns="01c77077-aee4-4b5f-bd4e-9cd40a6fff29">John Psaroudakis; Mike Hall;Ryan Galgon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2016-03-31T07:00:00+00:00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Build</TermName>
          <TermId xmlns="http://schemas.microsoft.com/office/infopath/2007/PartnerControls">58542b36-5bf5-46a6-a53f-a41fb7a73785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B855</Session_x0020_Code>
    <Event_x0020_End_x0020_Date xmlns="01c77077-aee4-4b5f-bd4e-9cd40a6fff29">2016-04-01T07:00:00+00:00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Build 2016</TermName>
          <TermId xmlns="http://schemas.microsoft.com/office/infopath/2007/PartnerControls">da8a10b5-9bc3-4217-80aa-6b60d6ec1cee</TermId>
        </TermInfo>
      </Terms>
    </TaxKeywordTaxHTField>
    <TaxCatchAll xmlns="230e9df3-be65-4c73-a93b-d1236ebd677e">
      <Value>48</Value>
      <Value>47</Value>
      <Value>46</Value>
      <Value>49</Value>
    </TaxCatchAl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1" ma:contentTypeDescription="" ma:contentTypeScope="" ma:versionID="264624295c8b52c397a103286eb3d87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795b20f19f95dfa6d1f4d708b4ec8d36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purl.org/dc/elements/1.1/"/>
    <ds:schemaRef ds:uri="http://schemas.microsoft.com/sharepoint/v3"/>
    <ds:schemaRef ds:uri="230e9df3-be65-4c73-a93b-d1236ebd677e"/>
    <ds:schemaRef ds:uri="http://schemas.microsoft.com/office/2006/documentManagement/types"/>
    <ds:schemaRef ds:uri="01c77077-aee4-4b5f-bd4e-9cd40a6fff2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8ff673fc-3231-4e3a-893b-6d7f7cd32766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AA4D29B-0199-4083-B6CB-53559E57A3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Microsoft_Build_2016_16x9_Template</Template>
  <TotalTime>808</TotalTime>
  <Words>188</Words>
  <Application>Microsoft Office PowerPoint</Application>
  <PresentationFormat>Custom</PresentationFormat>
  <Paragraphs>59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Consolas</vt:lpstr>
      <vt:lpstr>Segoe UI</vt:lpstr>
      <vt:lpstr>Segoe UI Light</vt:lpstr>
      <vt:lpstr>Wingdings</vt:lpstr>
      <vt:lpstr>5-30721_Build_2016_Template_Light</vt:lpstr>
      <vt:lpstr>PowerPoint Presentation</vt:lpstr>
      <vt:lpstr>PowerPoint Presentation</vt:lpstr>
      <vt:lpstr>FORGET FRIENDS. BUILD A BOT INSTEAD.</vt:lpstr>
      <vt:lpstr>WHAT’S A BOT (REALLY)?</vt:lpstr>
      <vt:lpstr>Quickly create powerful cloud apps using a fully-managed platform + High-productivity development + Fully-managed platform + Enterprise-grade apps  ALL APPS UNDER ONE ROOF: APP SERVICE</vt:lpstr>
      <vt:lpstr>Optimized as a Mobile Service + Engaging mobile apps with offline data sync + Connected to data on cloud + Scaled and designed as per your needs  EASY TO USE AND IMPLEMENT – FOR REAL.</vt:lpstr>
      <vt:lpstr>THIS IS A TEASER BTW..</vt:lpstr>
      <vt:lpstr>AND THEN THERE’S THIS..</vt:lpstr>
      <vt:lpstr>(   )=&gt;(    +   )</vt:lpstr>
      <vt:lpstr>(   )=&gt;(    +   )</vt:lpstr>
      <vt:lpstr>PowerPoint Presentation</vt:lpstr>
      <vt:lpstr>http://github.com/VHNamah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Cognitive Services: Build smarter and more engaging experiences</dc:title>
  <dc:subject>&lt;Speech title here&gt;</dc:subject>
  <dc:creator>Shows</dc:creator>
  <cp:keywords>Microsoft Build 2016</cp:keywords>
  <dc:description>Template: Mitchell Derrey, Silver Fox Productions
Formatting: 
Audience Type:</dc:description>
  <cp:lastModifiedBy>Vidush Namah</cp:lastModifiedBy>
  <cp:revision>83</cp:revision>
  <dcterms:created xsi:type="dcterms:W3CDTF">2016-03-31T00:21:52Z</dcterms:created>
  <dcterms:modified xsi:type="dcterms:W3CDTF">2018-05-19T03:49:28Z</dcterms:modified>
  <cp:category>Microsoft Build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49;#Moscone Center|d4f36a2e-dd0d-4424-990f-7c93b4e9f063</vt:lpwstr>
  </property>
  <property fmtid="{D5CDD505-2E9C-101B-9397-08002B2CF9AE}" pid="7" name="Track">
    <vt:lpwstr/>
  </property>
  <property fmtid="{D5CDD505-2E9C-101B-9397-08002B2CF9AE}" pid="8" name="Event Location">
    <vt:lpwstr>48;#San Francisco|84dfcb53-432b-499d-8965-93d483d36b4a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46;#Microsoft Build 2016|da8a10b5-9bc3-4217-80aa-6b60d6ec1cee</vt:lpwstr>
  </property>
  <property fmtid="{D5CDD505-2E9C-101B-9397-08002B2CF9AE}" pid="12" name="Audience1">
    <vt:lpwstr/>
  </property>
  <property fmtid="{D5CDD505-2E9C-101B-9397-08002B2CF9AE}" pid="13" name="Event Name">
    <vt:lpwstr>47;#Build|58542b36-5bf5-46a6-a53f-a41fb7a73785</vt:lpwstr>
  </property>
</Properties>
</file>