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4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F4BA-4EFA-4219-8ACA-8BBEB8ADD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5E7A4-17C8-4D65-A30A-6070A02F6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E4B9-7C41-4312-84B2-FA6927B2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1780-29D4-4BAB-AFE1-11C34713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0C53E-C100-4613-AB46-96E0168F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700C-5C9C-47B2-9E0C-AF83880F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6F3B1-153C-4C68-995E-B59EEC16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8865A-9F10-4F7E-8425-90DCF24D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71E49-B5D2-406E-8580-4451D916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0717-2E81-4F67-B249-0D364B5D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9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C99B9-CB13-449C-B34F-3C56038D5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B346C-D631-4453-8D7A-3B408D57D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E7B7-2886-4B1E-92A1-2B2B1E08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B8A3-9460-48FB-80BF-6DA03427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11C2-429A-4598-A854-035EADFC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5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E61B-D547-4658-9CFB-9D0DF48E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5A9E-FED1-4090-B6DC-03ACD0DC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48BE-CB4F-4955-8F83-D9BA71E9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8117-F6FD-4EBC-A505-1B8B26B8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6AC1C-9076-464B-95BC-54896D8B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2EC5-5964-4B5E-BDAE-A59CB42F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F382D-2E11-489D-A625-E4826E6C2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E416C-E653-43D5-9CAF-201DE8A2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7402-3BC4-4BD0-82C4-9EC94D09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7D45-8565-4BE7-91B8-34D49F72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4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E95E-34A8-4C4B-B001-7F0C880F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4F86-7CC3-4559-8371-EE907270E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5E436-CD3D-4A88-8525-F2A41DCF6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D0B36-8825-4FC0-80D3-F5E6F0C5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91992-C908-47C2-B32D-6190D84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04EED-C863-471E-B8C4-33E77942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5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2C80-1D8A-4542-ADF1-FF545AD3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A4D5-23FD-4BD1-AB43-BC56E13D0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0AD7E-571C-4BE1-96E7-7DDF52270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232DC-077B-4605-9F00-4F57C2B07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85120-786F-4E44-A805-BB168D5AC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0993-2741-4BCB-8748-C7A396E6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5FCFF-3428-43B4-A5BE-024A29B9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2842E-227A-4520-A462-D59C82EF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AFEB-A99C-4844-A055-8C759A3C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96035-C8A8-4B77-8ACF-2161BD5F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39178-18D8-4EA2-A187-5BF89537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D05D7-B57E-475A-89BF-C8826A13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0AD23-1075-493A-883F-170623FB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02C98-5364-415E-A6A3-CE8565CA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FD190-885F-4606-9824-3ACFDDFF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A7A1-31AE-4013-91BE-B0F7EBB2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6C87-548B-45A1-9A1E-0E661003F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FE705-0E71-4BCC-80FF-14D26B401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0F30-0A07-4BCD-9E92-1762B9A0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E2CF-22D9-43EC-A2FE-531CEC00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25E03-EF37-4DEB-8FA8-7F4A64B2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9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A4D1-83A4-4513-B663-8BCF18E9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FC8D7-B438-4AA3-8D1A-FB4F61252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2DD68-B275-4441-88A2-5AADD6154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AD6BD-DE4B-411A-B509-FA7FF2D0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57491-803B-4714-A35E-9C7501F4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EC55A-D127-4FCB-BE13-9A8A6B60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25548-8FFE-4EDC-8147-3277F810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BA236-ACC4-452D-94ED-EDDBB96C7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80915-89B2-4BBB-9D28-A3DEB3786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19CD-408E-44DD-86E8-F08E688C768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7229-4921-4F98-A9D2-D9972B6E1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2C1B-4A78-4086-BF74-B9887E040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D0BD-ECFE-4E04-B5C6-E2FCDCB86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510" y="3382866"/>
            <a:ext cx="9144000" cy="1475110"/>
          </a:xfrm>
        </p:spPr>
        <p:txBody>
          <a:bodyPr/>
          <a:lstStyle/>
          <a:p>
            <a:r>
              <a:rPr lang="en-US" dirty="0"/>
              <a:t>Secret-Key Encryption</a:t>
            </a:r>
          </a:p>
        </p:txBody>
      </p:sp>
    </p:spTree>
    <p:extLst>
      <p:ext uri="{BB962C8B-B14F-4D97-AF65-F5344CB8AC3E}">
        <p14:creationId xmlns:p14="http://schemas.microsoft.com/office/powerpoint/2010/main" val="32578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357F-8FD7-466E-8E14-03DC7793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Encryption Standard (DES)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E1C1C-03D2-4D85-8B47-A0967468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 is a block cipher - can only encrypt a block of data</a:t>
            </a:r>
          </a:p>
          <a:p>
            <a:r>
              <a:rPr lang="en-US" dirty="0"/>
              <a:t>Block size for DES is 64 bits</a:t>
            </a:r>
          </a:p>
          <a:p>
            <a:r>
              <a:rPr lang="en-US" dirty="0"/>
              <a:t>DES uses 56-bit keys although a 64-bit key is fed into the algorithm</a:t>
            </a:r>
          </a:p>
          <a:p>
            <a:r>
              <a:rPr lang="en-US" dirty="0"/>
              <a:t>Theoretical attacks were identified. None was practical enough to cause major concerns.</a:t>
            </a:r>
          </a:p>
          <a:p>
            <a:r>
              <a:rPr lang="en-US" dirty="0"/>
              <a:t>Triple DES can solve DES’s key size problem</a:t>
            </a:r>
          </a:p>
        </p:txBody>
      </p:sp>
    </p:spTree>
    <p:extLst>
      <p:ext uri="{BB962C8B-B14F-4D97-AF65-F5344CB8AC3E}">
        <p14:creationId xmlns:p14="http://schemas.microsoft.com/office/powerpoint/2010/main" val="138597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02FF-83B7-4E05-97CA-0CDABED9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Encryption Standard (AES)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E9AD-D415-4B95-8E47-47ADB34C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AES is a block cipher</a:t>
            </a:r>
          </a:p>
          <a:p>
            <a:r>
              <a:rPr lang="en-US" dirty="0"/>
              <a:t>128-bit block size.</a:t>
            </a:r>
          </a:p>
          <a:p>
            <a:r>
              <a:rPr lang="en-US" dirty="0"/>
              <a:t>Three different key sizes: 128, 192, and 256 bits</a:t>
            </a:r>
          </a:p>
        </p:txBody>
      </p:sp>
    </p:spTree>
    <p:extLst>
      <p:ext uri="{BB962C8B-B14F-4D97-AF65-F5344CB8AC3E}">
        <p14:creationId xmlns:p14="http://schemas.microsoft.com/office/powerpoint/2010/main" val="149705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6E91-E4A0-4BAE-9BB8-10469FCD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B74-3034-46CD-9BEB-DCB2EC1D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77AB9-C02E-4DA3-B790-703201A2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64" y="2352253"/>
            <a:ext cx="9656672" cy="32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8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6E91-E4A0-4BAE-9BB8-10469FCD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B74-3034-46CD-9BEB-DCB2EC1D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mode or mode of operation refers to the many ways to make the input of an encryption algorithm different.</a:t>
            </a:r>
          </a:p>
          <a:p>
            <a:r>
              <a:rPr lang="en-US" dirty="0"/>
              <a:t>Examples include:</a:t>
            </a:r>
          </a:p>
          <a:p>
            <a:pPr lvl="1"/>
            <a:r>
              <a:rPr lang="en-US" dirty="0"/>
              <a:t>Electronic Codebook (ECB)</a:t>
            </a:r>
          </a:p>
          <a:p>
            <a:pPr lvl="1"/>
            <a:r>
              <a:rPr lang="en-US" dirty="0"/>
              <a:t>Cipher Block Chaining (CBC)</a:t>
            </a:r>
          </a:p>
          <a:p>
            <a:pPr lvl="1"/>
            <a:r>
              <a:rPr lang="en-US" dirty="0"/>
              <a:t>Propagating CBC (PCBC)</a:t>
            </a:r>
          </a:p>
          <a:p>
            <a:pPr lvl="1"/>
            <a:r>
              <a:rPr lang="en-US" dirty="0"/>
              <a:t>Cipher Feedback (CFB)</a:t>
            </a:r>
          </a:p>
          <a:p>
            <a:pPr lvl="1"/>
            <a:r>
              <a:rPr lang="en-US" dirty="0"/>
              <a:t>Output Feedback (OFB)</a:t>
            </a:r>
          </a:p>
          <a:p>
            <a:pPr lvl="1"/>
            <a:r>
              <a:rPr lang="en-US" dirty="0"/>
              <a:t>Counter (CTR)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315C-16A5-4CF0-AC0F-E0B75B6A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Codebook (ECB)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E3677-EE0A-4D0B-AF14-A8A684D4D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42" y="1478653"/>
            <a:ext cx="7213116" cy="481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0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315C-16A5-4CF0-AC0F-E0B75B6A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Codebook (ECB)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8BB7-3729-4083-A823-B01FD9D5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openssl</a:t>
            </a:r>
            <a:r>
              <a:rPr lang="en-US" dirty="0">
                <a:latin typeface="Consolas" panose="020B0609020204030204" pitchFamily="49" charset="0"/>
              </a:rPr>
              <a:t> enc </a:t>
            </a:r>
            <a:r>
              <a:rPr lang="en-US" dirty="0"/>
              <a:t>command: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use the 128-bit (key size) AES algorithm</a:t>
            </a:r>
          </a:p>
          <a:p>
            <a:r>
              <a:rPr lang="en-US" dirty="0"/>
              <a:t>The </a:t>
            </a:r>
            <a:r>
              <a:rPr lang="en-US" b="1" dirty="0"/>
              <a:t>-aes-128-ecb </a:t>
            </a:r>
            <a:r>
              <a:rPr lang="en-US" dirty="0"/>
              <a:t>option specifies ECB mode </a:t>
            </a:r>
          </a:p>
          <a:p>
            <a:r>
              <a:rPr lang="en-US" dirty="0"/>
              <a:t> The</a:t>
            </a:r>
            <a:r>
              <a:rPr lang="en-US" b="1" dirty="0"/>
              <a:t> -e </a:t>
            </a:r>
            <a:r>
              <a:rPr lang="en-US" dirty="0"/>
              <a:t>option indicates encryption</a:t>
            </a:r>
          </a:p>
          <a:p>
            <a:r>
              <a:rPr lang="en-US" dirty="0"/>
              <a:t> The </a:t>
            </a:r>
            <a:r>
              <a:rPr lang="en-US" b="1" dirty="0"/>
              <a:t>-d </a:t>
            </a:r>
            <a:r>
              <a:rPr lang="en-US" dirty="0"/>
              <a:t>option indicate decryption </a:t>
            </a:r>
          </a:p>
          <a:p>
            <a:r>
              <a:rPr lang="en-US" dirty="0"/>
              <a:t> The </a:t>
            </a:r>
            <a:r>
              <a:rPr lang="en-US" b="1" dirty="0"/>
              <a:t>-K </a:t>
            </a:r>
            <a:r>
              <a:rPr lang="en-US" dirty="0"/>
              <a:t>option is used to specify the encryption/decryption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A4825-A56B-4A8A-88A8-1881A105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40" y="2427219"/>
            <a:ext cx="1069287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9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F4F3-611F-499F-BA03-E42A1880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Block Chaining (CBC)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8416E-06E5-410E-88D5-7743DF99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56" y="1318503"/>
            <a:ext cx="7248732" cy="5306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5998CD-4ADA-4AD4-990E-AFB246C48A29}"/>
              </a:ext>
            </a:extLst>
          </p:cNvPr>
          <p:cNvSpPr txBox="1"/>
          <p:nvPr/>
        </p:nvSpPr>
        <p:spPr>
          <a:xfrm>
            <a:off x="8025788" y="2511546"/>
            <a:ext cx="38481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main purpose of </a:t>
            </a:r>
            <a:r>
              <a:rPr lang="en-US" sz="2000" b="1" dirty="0"/>
              <a:t>IV</a:t>
            </a:r>
            <a:r>
              <a:rPr lang="en-US" sz="2000" dirty="0"/>
              <a:t> is to ensure that even if two plaintexts are identical, their ciphertexts are still different, because different IVs will be used.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Decryption </a:t>
            </a:r>
            <a:r>
              <a:rPr lang="en-US" b="1" dirty="0"/>
              <a:t>can</a:t>
            </a:r>
            <a:r>
              <a:rPr lang="en-US" dirty="0"/>
              <a:t> be parallelized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Encryption </a:t>
            </a:r>
            <a:r>
              <a:rPr lang="en-US" b="1" dirty="0"/>
              <a:t>cannot</a:t>
            </a:r>
            <a:r>
              <a:rPr lang="en-US" dirty="0"/>
              <a:t> be parallelized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303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315C-16A5-4CF0-AC0F-E0B75B6A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Block Chaining (CBC)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8BB7-3729-4083-A823-B01FD9D5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openssl</a:t>
            </a:r>
            <a:r>
              <a:rPr lang="en-US" dirty="0">
                <a:latin typeface="Consolas" panose="020B0609020204030204" pitchFamily="49" charset="0"/>
              </a:rPr>
              <a:t> enc </a:t>
            </a:r>
            <a:r>
              <a:rPr lang="en-US" dirty="0"/>
              <a:t>command to encrypt the same plaintext, same key, </a:t>
            </a:r>
            <a:r>
              <a:rPr lang="en-US" b="1" dirty="0"/>
              <a:t>different IV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use the 128-bit (key size) AES algorithm</a:t>
            </a:r>
          </a:p>
          <a:p>
            <a:r>
              <a:rPr lang="en-US" dirty="0"/>
              <a:t>The </a:t>
            </a:r>
            <a:r>
              <a:rPr lang="en-US" b="1" dirty="0"/>
              <a:t>-aes-128-cbc </a:t>
            </a:r>
            <a:r>
              <a:rPr lang="en-US" dirty="0"/>
              <a:t>option specifies CBC mode </a:t>
            </a:r>
          </a:p>
          <a:p>
            <a:r>
              <a:rPr lang="en-US" dirty="0"/>
              <a:t> The</a:t>
            </a:r>
            <a:r>
              <a:rPr lang="en-US" b="1" dirty="0"/>
              <a:t> -e </a:t>
            </a:r>
            <a:r>
              <a:rPr lang="en-US" dirty="0"/>
              <a:t>option indicates encryption</a:t>
            </a:r>
          </a:p>
          <a:p>
            <a:r>
              <a:rPr lang="en-US" dirty="0"/>
              <a:t>The </a:t>
            </a:r>
            <a:r>
              <a:rPr lang="en-US" b="1" dirty="0"/>
              <a:t>-iv </a:t>
            </a:r>
            <a:r>
              <a:rPr lang="en-US" dirty="0"/>
              <a:t>option is used to specify the Initialization Vector (IV)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16244-0A39-4A92-BD40-BD5D60C3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98" y="1834598"/>
            <a:ext cx="7688746" cy="2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B657-0EAF-41EB-8855-2A6509D9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Feedback (CFB)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83AA-527B-41B2-9F66-45D2D4B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886" y="1825625"/>
            <a:ext cx="442291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 block cipher is turned into a stream cipher.</a:t>
            </a:r>
          </a:p>
          <a:p>
            <a:r>
              <a:rPr lang="en-US" sz="2000" dirty="0"/>
              <a:t>Ideal for encrypting real-time data.</a:t>
            </a:r>
          </a:p>
          <a:p>
            <a:r>
              <a:rPr lang="en-US" sz="2000" dirty="0"/>
              <a:t>Padding not required for the last block.</a:t>
            </a:r>
          </a:p>
          <a:p>
            <a:r>
              <a:rPr lang="en-US" sz="2000" dirty="0"/>
              <a:t>decryption using the CFB mode can be parallelized, while encryption can only be conducted sequentially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94045-813C-4E35-8245-802FF374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2" y="1364975"/>
            <a:ext cx="6746064" cy="52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64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DA09-2229-4D79-B098-A3EF28F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encryption with CBC and CFB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30775-964F-4D06-BE54-FFE357000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2051"/>
            <a:ext cx="10515600" cy="1674911"/>
          </a:xfrm>
        </p:spPr>
        <p:txBody>
          <a:bodyPr/>
          <a:lstStyle/>
          <a:p>
            <a:r>
              <a:rPr lang="en-US" dirty="0"/>
              <a:t>Plaintext size is 21 bytes</a:t>
            </a:r>
          </a:p>
          <a:p>
            <a:r>
              <a:rPr lang="en-US" dirty="0"/>
              <a:t>CBC mode: ciphertext is 32 bytes due padding</a:t>
            </a:r>
          </a:p>
          <a:p>
            <a:r>
              <a:rPr lang="en-US" dirty="0"/>
              <a:t>CFB mode: ciphertext size is same as plaintext size (21 bytes)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2AC10-87D0-43CF-B57C-22ED783E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12" y="1690688"/>
            <a:ext cx="9235523" cy="28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6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28EE-01B2-4713-BC8E-0BB38440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BDD3-98E4-47FA-82CC-6A792113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is the process of encoding a message in such a way that only authorized parties can read the content of the original message</a:t>
            </a:r>
          </a:p>
          <a:p>
            <a:r>
              <a:rPr lang="en-US" dirty="0"/>
              <a:t>History of encryption dates back to 1900 BC</a:t>
            </a:r>
          </a:p>
          <a:p>
            <a:r>
              <a:rPr lang="en-US" dirty="0"/>
              <a:t>Two types of encryption</a:t>
            </a:r>
          </a:p>
          <a:p>
            <a:pPr lvl="1"/>
            <a:r>
              <a:rPr lang="en-US" dirty="0"/>
              <a:t>secret-key encryption : same key for encryption and decryption</a:t>
            </a:r>
          </a:p>
          <a:p>
            <a:pPr lvl="1"/>
            <a:r>
              <a:rPr lang="en-US" dirty="0"/>
              <a:t>pubic-key encryption  : different keys for encryption and decryption</a:t>
            </a:r>
          </a:p>
          <a:p>
            <a:pPr lvl="1"/>
            <a:endParaRPr lang="en-US" dirty="0"/>
          </a:p>
          <a:p>
            <a:r>
              <a:rPr lang="en-US" dirty="0"/>
              <a:t>We focus on secret-key encryption in this chapter</a:t>
            </a:r>
          </a:p>
        </p:txBody>
      </p:sp>
    </p:spTree>
    <p:extLst>
      <p:ext uri="{BB962C8B-B14F-4D97-AF65-F5344CB8AC3E}">
        <p14:creationId xmlns:p14="http://schemas.microsoft.com/office/powerpoint/2010/main" val="261303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1D98-7ED1-48E7-9B22-C32D565A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Feedback (OFB)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4AA-7C6C-42A6-B053-B73DA5A7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064" y="1825625"/>
            <a:ext cx="420466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Similar to CFB</a:t>
            </a:r>
          </a:p>
          <a:p>
            <a:pPr lvl="1"/>
            <a:r>
              <a:rPr lang="en-US" sz="2000" dirty="0"/>
              <a:t>Used as stream cipher</a:t>
            </a:r>
          </a:p>
          <a:p>
            <a:pPr lvl="1"/>
            <a:r>
              <a:rPr lang="en-US" sz="2000" dirty="0"/>
              <a:t>Does not need padding</a:t>
            </a:r>
          </a:p>
          <a:p>
            <a:pPr lvl="1"/>
            <a:r>
              <a:rPr lang="en-US" sz="2000" dirty="0"/>
              <a:t>Decryption can parallelized</a:t>
            </a:r>
          </a:p>
          <a:p>
            <a:pPr lvl="1"/>
            <a:endParaRPr lang="en-US" sz="2000" dirty="0"/>
          </a:p>
          <a:p>
            <a:r>
              <a:rPr lang="en-US" sz="2000" dirty="0"/>
              <a:t>Encryption in the OFB mode can be parallelized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03681-72B7-4AA8-9819-33A11ACE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6632"/>
            <a:ext cx="7029864" cy="534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32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F45E-31B0-4385-A156-C291FAD9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(CTR)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42FE5-4D3B-4C62-AE54-6AFFE7683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660" y="1454564"/>
            <a:ext cx="488673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It basically uses a counter to generate the key streams</a:t>
            </a:r>
          </a:p>
          <a:p>
            <a:r>
              <a:rPr lang="en-US" sz="2000" dirty="0"/>
              <a:t>no key stream can be reused, hence the counter value for each block is prepended with a randomly generated value called </a:t>
            </a:r>
            <a:r>
              <a:rPr lang="en-US" sz="2000" i="1" dirty="0"/>
              <a:t>nonce</a:t>
            </a:r>
          </a:p>
          <a:p>
            <a:r>
              <a:rPr lang="en-US" sz="2000" dirty="0"/>
              <a:t>This nonce serves the same role as the IV does to the other encryption modes.</a:t>
            </a:r>
          </a:p>
          <a:p>
            <a:r>
              <a:rPr lang="en-US" sz="2000" dirty="0"/>
              <a:t>both encryption and decryption can be parallelized</a:t>
            </a:r>
          </a:p>
          <a:p>
            <a:r>
              <a:rPr lang="en-US" sz="2000" dirty="0"/>
              <a:t>the key stream in the CTR mode can be calculated in parallel during the encryption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744D0-481F-4481-B5C2-F8A9A2C5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4" y="1338470"/>
            <a:ext cx="6235562" cy="51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277C-8E08-4213-9B45-306862ED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for Authenticated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2569-312C-4E2E-A3FC-108EFE03E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the Encryption modes discussed so far cannot be used to achieve message authentication</a:t>
            </a:r>
          </a:p>
          <a:p>
            <a:r>
              <a:rPr lang="en-US" dirty="0"/>
              <a:t>A number of modes of operation have been designed to combine message authentication and encryption.</a:t>
            </a:r>
          </a:p>
          <a:p>
            <a:r>
              <a:rPr lang="en-US" dirty="0"/>
              <a:t>Examples include</a:t>
            </a:r>
          </a:p>
          <a:p>
            <a:pPr lvl="1"/>
            <a:r>
              <a:rPr lang="en-US" dirty="0"/>
              <a:t>GCM (Galois/Counter Mode) </a:t>
            </a:r>
          </a:p>
          <a:p>
            <a:pPr lvl="1"/>
            <a:r>
              <a:rPr lang="en-US" dirty="0"/>
              <a:t>CCM (Counter with CBC-MAC)</a:t>
            </a:r>
          </a:p>
          <a:p>
            <a:pPr lvl="1"/>
            <a:r>
              <a:rPr lang="en-US" dirty="0"/>
              <a:t>OCB mode (Offset Codebook Mode)</a:t>
            </a:r>
          </a:p>
        </p:txBody>
      </p:sp>
    </p:spTree>
    <p:extLst>
      <p:ext uri="{BB962C8B-B14F-4D97-AF65-F5344CB8AC3E}">
        <p14:creationId xmlns:p14="http://schemas.microsoft.com/office/powerpoint/2010/main" val="540604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2DD3-4632-4E7B-A1D7-EC71FF88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3D224-3978-40AE-948C-7C61B4F0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cipher encryption modes divide plaintext into blocks and the size of each block should match the cipher’s block size.</a:t>
            </a:r>
          </a:p>
          <a:p>
            <a:r>
              <a:rPr lang="en-US" dirty="0"/>
              <a:t>No guarantee that the size of the last block matches the cipher’s block size.</a:t>
            </a:r>
          </a:p>
          <a:p>
            <a:r>
              <a:rPr lang="en-US" dirty="0"/>
              <a:t>Last block of the plaintext needs </a:t>
            </a:r>
            <a:r>
              <a:rPr lang="en-US" b="1" dirty="0"/>
              <a:t>padding </a:t>
            </a:r>
            <a:r>
              <a:rPr lang="en-US" dirty="0"/>
              <a:t>i.e. before encryption, extra data needs to be added to the last block of the plaintext, so its size equals to the cipher’s block size.</a:t>
            </a:r>
          </a:p>
          <a:p>
            <a:r>
              <a:rPr lang="en-US" dirty="0"/>
              <a:t>Padding schemes need to clearly mark where the padding starts, so decryption can remove the padded data.</a:t>
            </a:r>
          </a:p>
          <a:p>
            <a:r>
              <a:rPr lang="en-US" dirty="0"/>
              <a:t>Commonly used padding scheme is PKCS#5</a:t>
            </a:r>
          </a:p>
        </p:txBody>
      </p:sp>
    </p:spTree>
    <p:extLst>
      <p:ext uri="{BB962C8B-B14F-4D97-AF65-F5344CB8AC3E}">
        <p14:creationId xmlns:p14="http://schemas.microsoft.com/office/powerpoint/2010/main" val="177934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2DD3-4632-4E7B-A1D7-EC71FF88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3D224-3978-40AE-948C-7C61B4F0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6999"/>
            <a:ext cx="10515600" cy="1599964"/>
          </a:xfrm>
        </p:spPr>
        <p:txBody>
          <a:bodyPr>
            <a:normAutofit/>
          </a:bodyPr>
          <a:lstStyle/>
          <a:p>
            <a:r>
              <a:rPr lang="en-US" dirty="0"/>
              <a:t>Plaintext size is 9 bytes.</a:t>
            </a:r>
          </a:p>
          <a:p>
            <a:r>
              <a:rPr lang="en-US" dirty="0"/>
              <a:t>Size of ciphertext (</a:t>
            </a:r>
            <a:r>
              <a:rPr lang="en-US" dirty="0" err="1"/>
              <a:t>cipher.bin</a:t>
            </a:r>
            <a:r>
              <a:rPr lang="en-US" dirty="0"/>
              <a:t>) becomes 16 bytes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9D445-78BE-4CE2-B39D-0BC98A93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8897"/>
            <a:ext cx="9670576" cy="318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25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406C-ED0A-4C32-9E6F-FD1D54A6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8D3E-AB03-4C49-A836-E105B7F5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decryption software know where padding starts?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35703-9077-4ED5-AE7F-128D98E5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03" y="2358858"/>
            <a:ext cx="6934200" cy="126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56804C-B3E8-42E5-BFD7-DEDF484D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03" y="3620467"/>
            <a:ext cx="6953250" cy="885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39CA54-E3F7-4A9C-A4B3-6685B676E46C}"/>
              </a:ext>
            </a:extLst>
          </p:cNvPr>
          <p:cNvSpPr txBox="1"/>
          <p:nvPr/>
        </p:nvSpPr>
        <p:spPr>
          <a:xfrm>
            <a:off x="8039953" y="3859961"/>
            <a:ext cx="27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bytes of </a:t>
            </a:r>
            <a:r>
              <a:rPr lang="en-US" b="1" dirty="0"/>
              <a:t>0x07</a:t>
            </a:r>
            <a:r>
              <a:rPr lang="en-US" dirty="0"/>
              <a:t> are added as the padding data</a:t>
            </a:r>
          </a:p>
        </p:txBody>
      </p:sp>
    </p:spTree>
    <p:extLst>
      <p:ext uri="{BB962C8B-B14F-4D97-AF65-F5344CB8AC3E}">
        <p14:creationId xmlns:p14="http://schemas.microsoft.com/office/powerpoint/2010/main" val="3492180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406C-ED0A-4C32-9E6F-FD1D54A6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Experiment – Special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8D3E-AB03-4C49-A836-E105B7F5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152"/>
            <a:ext cx="10515600" cy="4361811"/>
          </a:xfrm>
        </p:spPr>
        <p:txBody>
          <a:bodyPr/>
          <a:lstStyle/>
          <a:p>
            <a:r>
              <a:rPr lang="en-US" dirty="0"/>
              <a:t>What if the size of the plaintext is already a multiple of the block size (so no padding is needed), and its last seven bytes are all 0x07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9CA54-E3F7-4A9C-A4B3-6685B676E46C}"/>
              </a:ext>
            </a:extLst>
          </p:cNvPr>
          <p:cNvSpPr txBox="1"/>
          <p:nvPr/>
        </p:nvSpPr>
        <p:spPr>
          <a:xfrm>
            <a:off x="341195" y="5456037"/>
            <a:ext cx="11518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Size of plaintext (plain3.txt) is 16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Size of decryption output (plaint3_new.txt) is 32 bytes ( a full block is added as the padding).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Therefore, in PKCS#5, if the input length is already an exact multiple of the block size B, then B bytes of value B will be added as the padding.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332A9-68F2-4997-BC17-D5E594F0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24" y="2643152"/>
            <a:ext cx="7813566" cy="28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53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F7F2-053F-4F85-89D5-42732A2D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Vector and Common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36AC-D868-4DFC-BD6E-55A35A51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vectors have the following requirements:</a:t>
            </a:r>
          </a:p>
          <a:p>
            <a:pPr lvl="1"/>
            <a:r>
              <a:rPr lang="en-US" dirty="0"/>
              <a:t>IV is supposed to be stored or transmitted in plaintext</a:t>
            </a:r>
          </a:p>
          <a:p>
            <a:pPr lvl="1"/>
            <a:r>
              <a:rPr lang="en-US" dirty="0"/>
              <a:t>IV should not repeat (uniqueness).</a:t>
            </a:r>
          </a:p>
          <a:p>
            <a:pPr lvl="1"/>
            <a:r>
              <a:rPr lang="en-US" dirty="0"/>
              <a:t>IV should not be predictable.</a:t>
            </a:r>
          </a:p>
        </p:txBody>
      </p:sp>
    </p:spTree>
    <p:extLst>
      <p:ext uri="{BB962C8B-B14F-4D97-AF65-F5344CB8AC3E}">
        <p14:creationId xmlns:p14="http://schemas.microsoft.com/office/powerpoint/2010/main" val="3969681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6F3B-5A6F-4C7E-A985-47CC6B26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- IV should not be predictable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D97C2-4B5D-4C71-8DAF-2D7797927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 calculates the next IV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0FD040-0731-425F-AB41-99458323226C}"/>
              </a:ext>
            </a:extLst>
          </p:cNvPr>
          <p:cNvGrpSpPr/>
          <p:nvPr/>
        </p:nvGrpSpPr>
        <p:grpSpPr>
          <a:xfrm>
            <a:off x="1479643" y="2170774"/>
            <a:ext cx="10066363" cy="4557572"/>
            <a:chOff x="810904" y="1474739"/>
            <a:chExt cx="6953250" cy="2915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7C31D3-8317-430C-8D5B-680298E81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904" y="1474739"/>
              <a:ext cx="6953250" cy="23526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83C1E7-4B5F-4DE1-994D-F61F63F85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178"/>
            <a:stretch/>
          </p:blipFill>
          <p:spPr>
            <a:xfrm>
              <a:off x="824552" y="3725838"/>
              <a:ext cx="6934200" cy="664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4181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6F3B-5A6F-4C7E-A985-47CC6B26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- IV should not be predictable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D97C2-4B5D-4C71-8DAF-2D77979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4689357"/>
          </a:xfrm>
        </p:spPr>
        <p:txBody>
          <a:bodyPr>
            <a:normAutofit/>
          </a:bodyPr>
          <a:lstStyle/>
          <a:p>
            <a:r>
              <a:rPr lang="en-US" sz="2000" dirty="0"/>
              <a:t>Eve guesses that Bob voted for John Smith, so she creates </a:t>
            </a:r>
            <a:r>
              <a:rPr lang="en-US" sz="2000" i="1" dirty="0"/>
              <a:t>P1_guessed</a:t>
            </a:r>
            <a:r>
              <a:rPr lang="en-US" sz="2000" dirty="0"/>
              <a:t> and XOR it with </a:t>
            </a:r>
            <a:r>
              <a:rPr lang="en-US" sz="2000" dirty="0" err="1"/>
              <a:t>IV_bob</a:t>
            </a:r>
            <a:r>
              <a:rPr lang="en-US" sz="2000" dirty="0"/>
              <a:t> and </a:t>
            </a:r>
            <a:r>
              <a:rPr lang="en-US" sz="2000" dirty="0" err="1"/>
              <a:t>IV_next</a:t>
            </a:r>
            <a:r>
              <a:rPr lang="en-US" sz="2000" dirty="0"/>
              <a:t>, and finally constructs the name for a write-in candidate.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7B1EC3-44EC-49AD-BEA3-CDDD5A84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11" y="2070852"/>
            <a:ext cx="8775968" cy="468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5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E2EA-0F08-454B-8430-AB31370A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48A5-F6A7-473D-9352-D465F9E7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is done by replacing </a:t>
            </a:r>
            <a:r>
              <a:rPr lang="en-US" i="1" dirty="0"/>
              <a:t>units</a:t>
            </a:r>
            <a:r>
              <a:rPr lang="en-US" dirty="0"/>
              <a:t> of plaintext with ciphertext, according to a fixed system.</a:t>
            </a:r>
          </a:p>
          <a:p>
            <a:r>
              <a:rPr lang="en-US" i="1" dirty="0"/>
              <a:t>Units</a:t>
            </a:r>
            <a:r>
              <a:rPr lang="en-US" dirty="0"/>
              <a:t> may be single letters, pairs of letters, triplets of letters, mixtures of the above, and so forth</a:t>
            </a:r>
          </a:p>
          <a:p>
            <a:r>
              <a:rPr lang="en-US" dirty="0"/>
              <a:t>Decryption simply performs the inverse substitution.</a:t>
            </a:r>
          </a:p>
          <a:p>
            <a:r>
              <a:rPr lang="en-US" dirty="0"/>
              <a:t>Two typical substitution ciphers:</a:t>
            </a:r>
          </a:p>
          <a:p>
            <a:pPr lvl="1"/>
            <a:r>
              <a:rPr lang="en-US" dirty="0"/>
              <a:t>monoalphabetic - fixed substitution over the entire message</a:t>
            </a:r>
          </a:p>
          <a:p>
            <a:pPr lvl="1"/>
            <a:r>
              <a:rPr lang="en-US" dirty="0"/>
              <a:t>Polyalphabetic - a number of substitutions at different positions in the message</a:t>
            </a:r>
          </a:p>
        </p:txBody>
      </p:sp>
    </p:spTree>
    <p:extLst>
      <p:ext uri="{BB962C8B-B14F-4D97-AF65-F5344CB8AC3E}">
        <p14:creationId xmlns:p14="http://schemas.microsoft.com/office/powerpoint/2010/main" val="563079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6F3B-5A6F-4C7E-A985-47CC6B26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- IV should not be predictable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D97C2-4B5D-4C71-8DAF-2D77979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4689357"/>
          </a:xfrm>
        </p:spPr>
        <p:txBody>
          <a:bodyPr>
            <a:normAutofit/>
          </a:bodyPr>
          <a:lstStyle/>
          <a:p>
            <a:r>
              <a:rPr lang="en-US" dirty="0"/>
              <a:t>Eve gives her write-in candidate’s name (stored in P2) to the voting machine, which encrypts the name using </a:t>
            </a:r>
            <a:r>
              <a:rPr lang="en-US" dirty="0" err="1"/>
              <a:t>IV_next</a:t>
            </a:r>
            <a:r>
              <a:rPr lang="en-US" dirty="0"/>
              <a:t> as the IV. The result is stored in C2. </a:t>
            </a:r>
          </a:p>
          <a:p>
            <a:r>
              <a:rPr lang="en-US" dirty="0"/>
              <a:t>If C1 (Bob’s encrypted vote) == C2, then Eve knows for sure that Bob has voted for “John Smith”.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B7726-60B5-4458-9AF1-918B5502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32" y="3608553"/>
            <a:ext cx="11209477" cy="305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36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6FFE-918E-4266-A8DA-FC6087D9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using Cryptography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E70C-1DD3-45CA-ABA4-B4568783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683" y="1481421"/>
            <a:ext cx="504931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use </a:t>
            </a:r>
            <a:r>
              <a:rPr lang="en-US" b="1" dirty="0" err="1"/>
              <a:t>PyCryptodome</a:t>
            </a:r>
            <a:r>
              <a:rPr lang="en-US" dirty="0"/>
              <a:t> package’s APIs.</a:t>
            </a:r>
          </a:p>
          <a:p>
            <a:r>
              <a:rPr lang="en-US" dirty="0"/>
              <a:t>Line: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Initialize cipher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Encrypts first 32 bytes of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Encrypts the rest of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Initialize cipher (start new chain)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Encrypt the entire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Initialize cipher for decryption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Decrypt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912F96-AB3F-4491-AB1C-5DC9801DF9AB}"/>
              </a:ext>
            </a:extLst>
          </p:cNvPr>
          <p:cNvGrpSpPr/>
          <p:nvPr/>
        </p:nvGrpSpPr>
        <p:grpSpPr>
          <a:xfrm>
            <a:off x="838199" y="1399534"/>
            <a:ext cx="6304483" cy="4826700"/>
            <a:chOff x="213885" y="1399533"/>
            <a:chExt cx="6928798" cy="54443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8B25D4-7E98-4344-B955-722F6D49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008" y="1399533"/>
              <a:ext cx="6924675" cy="40862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941BCC-28B4-4A9D-A8EC-B2D51E447E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65"/>
            <a:stretch/>
          </p:blipFill>
          <p:spPr>
            <a:xfrm>
              <a:off x="213885" y="5431171"/>
              <a:ext cx="6915150" cy="1412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3775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4698-C972-480C-8ABB-20775DBA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using Cryptography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ACA7-C53C-4FCB-A4EA-40B21D6D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Modes that do not need padding include CFB, OFB, and CTR.</a:t>
            </a:r>
          </a:p>
          <a:p>
            <a:r>
              <a:rPr lang="en-US" dirty="0"/>
              <a:t>For these modes, the data fed into the </a:t>
            </a:r>
            <a:r>
              <a:rPr lang="en-US" b="1" dirty="0"/>
              <a:t>encrypt() </a:t>
            </a:r>
            <a:r>
              <a:rPr lang="en-US" dirty="0"/>
              <a:t>method can have an arbitrary length, and no padding is needed.</a:t>
            </a:r>
          </a:p>
          <a:p>
            <a:r>
              <a:rPr lang="en-US" dirty="0"/>
              <a:t>Example below shows OFB encryption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B78E1-51BC-4A42-921D-3B64D4C73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47"/>
          <a:stretch/>
        </p:blipFill>
        <p:spPr>
          <a:xfrm>
            <a:off x="635198" y="3905758"/>
            <a:ext cx="11094863" cy="201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82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59E6-FE14-4281-AD9D-F64B6F05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on ciphertext’s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8CDB-A154-4D76-802F-A1CDF6908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/>
          <a:lstStyle/>
          <a:p>
            <a:r>
              <a:rPr lang="en-US" dirty="0"/>
              <a:t>Attacker makes changes to ciphertext (Line 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E6C7C-B79F-462C-87D8-4C20FFE9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65" y="1877417"/>
            <a:ext cx="6905625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DC714D-552E-4647-8A2F-293215093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44" y="5501399"/>
            <a:ext cx="69056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8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59E6-FE14-4281-AD9D-F64B6F05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8CDB-A154-4D76-802F-A1CDF6908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protect the integrity, the sender needs to generate a Message Authentication Code (MAC) from the ciphertext using a secret shared by the sender and the receiver.</a:t>
            </a:r>
          </a:p>
          <a:p>
            <a:r>
              <a:rPr lang="en-US" dirty="0"/>
              <a:t>The MAC and the ciphertext will be sent to the receiver, who will compute a MAC from the received ciphertext.</a:t>
            </a:r>
          </a:p>
          <a:p>
            <a:r>
              <a:rPr lang="en-US" dirty="0"/>
              <a:t>If the MAC is the same as the one received, the ciphertext is not modified.</a:t>
            </a:r>
          </a:p>
          <a:p>
            <a:r>
              <a:rPr lang="en-US" dirty="0"/>
              <a:t>Two operations are needed to achieve integrity of ciphertext: one for encrypting data and other for generating MAC.</a:t>
            </a:r>
          </a:p>
          <a:p>
            <a:r>
              <a:rPr lang="en-US" b="1" dirty="0"/>
              <a:t>Authenticated encryption </a:t>
            </a:r>
            <a:r>
              <a:rPr lang="en-US" dirty="0"/>
              <a:t>combines these two separate operations into one encryption mode. </a:t>
            </a:r>
            <a:r>
              <a:rPr lang="en-US" dirty="0" err="1"/>
              <a:t>E.g</a:t>
            </a:r>
            <a:r>
              <a:rPr lang="en-US" dirty="0"/>
              <a:t> GCM, CCM, OCB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38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791-41AB-4B70-BA01-542281BE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GCM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5604-D3CA-49D3-BCD8-77AE3304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28FF7-269F-4AF1-B4A1-6500F3CB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9" y="1825625"/>
            <a:ext cx="8570793" cy="351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19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0C50-2CBE-4362-B781-ECC2B48A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using the GCM Mode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59507A-7354-4BBE-8430-85E8D5171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896"/>
          <a:stretch/>
        </p:blipFill>
        <p:spPr>
          <a:xfrm>
            <a:off x="838200" y="1343433"/>
            <a:ext cx="6490648" cy="4972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5E6D5-3AF6-4F76-89B4-DA1C049B3B2C}"/>
              </a:ext>
            </a:extLst>
          </p:cNvPr>
          <p:cNvSpPr txBox="1"/>
          <p:nvPr/>
        </p:nvSpPr>
        <p:spPr>
          <a:xfrm>
            <a:off x="7328849" y="1343433"/>
            <a:ext cx="4585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unique part of the above code is the tag generation and verification.</a:t>
            </a:r>
          </a:p>
          <a:p>
            <a:r>
              <a:rPr lang="en-US" dirty="0"/>
              <a:t>In Line 3 , we use the </a:t>
            </a:r>
            <a:r>
              <a:rPr lang="en-US" b="1" dirty="0"/>
              <a:t>digest() </a:t>
            </a:r>
            <a:r>
              <a:rPr lang="en-US" dirty="0"/>
              <a:t>to get the authentication tag, which is generated from the ciphertext.</a:t>
            </a:r>
          </a:p>
        </p:txBody>
      </p:sp>
    </p:spTree>
    <p:extLst>
      <p:ext uri="{BB962C8B-B14F-4D97-AF65-F5344CB8AC3E}">
        <p14:creationId xmlns:p14="http://schemas.microsoft.com/office/powerpoint/2010/main" val="1705688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0C50-2CBE-4362-B781-ECC2B48A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using the GCM Mode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97103-F5F9-4249-BB45-E2D5E45B0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23"/>
          <a:stretch/>
        </p:blipFill>
        <p:spPr>
          <a:xfrm>
            <a:off x="24658" y="1607257"/>
            <a:ext cx="7678733" cy="4534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55DF4E-D8F2-453F-BEC7-8BAE95F29EB4}"/>
              </a:ext>
            </a:extLst>
          </p:cNvPr>
          <p:cNvSpPr txBox="1"/>
          <p:nvPr/>
        </p:nvSpPr>
        <p:spPr>
          <a:xfrm>
            <a:off x="7703391" y="4327413"/>
            <a:ext cx="4320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Line 6 , after feeding the ciphertext to the cipher, we invoke </a:t>
            </a:r>
            <a:r>
              <a:rPr lang="en-US" b="1" dirty="0"/>
              <a:t>verify() </a:t>
            </a:r>
            <a:r>
              <a:rPr lang="en-US" dirty="0"/>
              <a:t>to verify</a:t>
            </a:r>
          </a:p>
          <a:p>
            <a:r>
              <a:rPr lang="en-US" dirty="0"/>
              <a:t>whether the tag is still valid.</a:t>
            </a:r>
          </a:p>
        </p:txBody>
      </p:sp>
    </p:spTree>
    <p:extLst>
      <p:ext uri="{BB962C8B-B14F-4D97-AF65-F5344CB8AC3E}">
        <p14:creationId xmlns:p14="http://schemas.microsoft.com/office/powerpoint/2010/main" val="1214305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ACE8-8037-44F1-92BA-D8BB181A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- GCM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8145-B8DB-4D79-A475-41D867530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modify the ciphertext by changing the 10</a:t>
            </a:r>
            <a:r>
              <a:rPr lang="en-US" baseline="30000" dirty="0"/>
              <a:t>th</a:t>
            </a:r>
            <a:r>
              <a:rPr lang="en-US" dirty="0"/>
              <a:t> byte to (0x00)</a:t>
            </a:r>
          </a:p>
          <a:p>
            <a:r>
              <a:rPr lang="en-US" dirty="0"/>
              <a:t>Decrypt the modified ciphertext and verify tag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A3C48-D945-403D-A57A-412C9D937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97" y="2867024"/>
            <a:ext cx="9112398" cy="147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1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88A0-A0E9-4556-895B-9507FB41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Monoalphabetic 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DE18-1117-4266-BFF0-1E8F7C8A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and decryption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5C548-06C0-4405-A1EF-67638A50D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31" y="2703030"/>
            <a:ext cx="9054436" cy="140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5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8268-61D5-4B74-B3B6-625A82DA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Monoalphabetic 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6010-B187-495D-8DA3-3774C8BD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analysis is the study of the frequency of letters or groups of letters in a ciphertext. </a:t>
            </a:r>
          </a:p>
          <a:p>
            <a:r>
              <a:rPr lang="en-US" dirty="0"/>
              <a:t>Common letters : T, A, E, I, O</a:t>
            </a:r>
          </a:p>
          <a:p>
            <a:r>
              <a:rPr lang="en-US" dirty="0"/>
              <a:t>Common 2-letter combinations (bigrams): TH, HE, IN, ER</a:t>
            </a:r>
          </a:p>
          <a:p>
            <a:r>
              <a:rPr lang="en-US" dirty="0"/>
              <a:t>Common 3-letter combinations (trigrams): THE, AND, and ING</a:t>
            </a:r>
          </a:p>
        </p:txBody>
      </p:sp>
    </p:spTree>
    <p:extLst>
      <p:ext uri="{BB962C8B-B14F-4D97-AF65-F5344CB8AC3E}">
        <p14:creationId xmlns:p14="http://schemas.microsoft.com/office/powerpoint/2010/main" val="5333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8268-61D5-4B74-B3B6-625A82DA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Monoalphabetic 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6010-B187-495D-8DA3-3774C8BD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7" y="1459149"/>
            <a:ext cx="10515600" cy="4717814"/>
          </a:xfrm>
        </p:spPr>
        <p:txBody>
          <a:bodyPr/>
          <a:lstStyle/>
          <a:p>
            <a:r>
              <a:rPr lang="en-US" b="1" dirty="0"/>
              <a:t>Letter</a:t>
            </a:r>
            <a:r>
              <a:rPr lang="en-US" dirty="0"/>
              <a:t> Frequency Analysis results: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18B7E3-8F42-42B0-BCB1-0F75E24E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9" y="2085373"/>
            <a:ext cx="5843474" cy="3364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82D60F-E422-4CE8-85AE-BCCCAF027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5373"/>
            <a:ext cx="5843474" cy="33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8268-61D5-4B74-B3B6-625A82DA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Monoalphabetic 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6010-B187-495D-8DA3-3774C8BD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7" y="1825625"/>
            <a:ext cx="10515600" cy="4351338"/>
          </a:xfrm>
        </p:spPr>
        <p:txBody>
          <a:bodyPr/>
          <a:lstStyle/>
          <a:p>
            <a:r>
              <a:rPr lang="en-US" b="1" dirty="0"/>
              <a:t>Bigram</a:t>
            </a:r>
            <a:r>
              <a:rPr lang="en-US" dirty="0"/>
              <a:t> Frequency Analysis results: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C1ACD-845B-4471-995F-3630ADD4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52" y="2538191"/>
            <a:ext cx="6487944" cy="1737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B4568-96BB-4E7F-9394-9B6632783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21" y="2538191"/>
            <a:ext cx="46386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9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8268-61D5-4B74-B3B6-625A82DA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Monoalphabetic 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6010-B187-495D-8DA3-3774C8BD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7" y="1825625"/>
            <a:ext cx="10515600" cy="4351338"/>
          </a:xfrm>
        </p:spPr>
        <p:txBody>
          <a:bodyPr/>
          <a:lstStyle/>
          <a:p>
            <a:r>
              <a:rPr lang="en-US" b="1" dirty="0"/>
              <a:t>Trigram</a:t>
            </a:r>
            <a:r>
              <a:rPr lang="en-US" dirty="0"/>
              <a:t> Frequency analysis results: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5494B-0BD8-482D-A9D5-2CE992DF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041" y="2417903"/>
            <a:ext cx="6505787" cy="173720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40C5F9D-8201-4639-8858-31F71D9477BD}"/>
              </a:ext>
            </a:extLst>
          </p:cNvPr>
          <p:cNvGrpSpPr/>
          <p:nvPr/>
        </p:nvGrpSpPr>
        <p:grpSpPr>
          <a:xfrm>
            <a:off x="486620" y="2417903"/>
            <a:ext cx="4867275" cy="2371725"/>
            <a:chOff x="352396" y="2417903"/>
            <a:chExt cx="4867275" cy="23717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24F7B7-EFE8-4088-A1DC-71FC58239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60"/>
            <a:stretch/>
          </p:blipFill>
          <p:spPr>
            <a:xfrm>
              <a:off x="352396" y="2417903"/>
              <a:ext cx="4867275" cy="11525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C705E73-EC61-4169-A2F2-9B8C75F16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396" y="3570428"/>
              <a:ext cx="4867275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244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8268-61D5-4B74-B3B6-625A82DA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Monoalphabetic 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6010-B187-495D-8DA3-3774C8BD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7" y="1457187"/>
            <a:ext cx="10515600" cy="5035688"/>
          </a:xfrm>
        </p:spPr>
        <p:txBody>
          <a:bodyPr/>
          <a:lstStyle/>
          <a:p>
            <a:r>
              <a:rPr lang="en-US" dirty="0"/>
              <a:t>Applying the partial mappings…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FCEF5-33E0-4BE4-9AA7-8725E26B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6" y="1872809"/>
            <a:ext cx="6290703" cy="2065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350258-E9EB-4917-89DC-EF78FD5A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197" y="3172619"/>
            <a:ext cx="6905625" cy="1838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852D18-776C-4BA0-9460-31C822955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268" y="4436621"/>
            <a:ext cx="6877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6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1482</Words>
  <Application>Microsoft Office PowerPoint</Application>
  <PresentationFormat>Widescreen</PresentationFormat>
  <Paragraphs>177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 Theme</vt:lpstr>
      <vt:lpstr>Secret-Key Encryption</vt:lpstr>
      <vt:lpstr>Introduction</vt:lpstr>
      <vt:lpstr>Substitution Cipher</vt:lpstr>
      <vt:lpstr>Monoalphabetic Substitution Cipher</vt:lpstr>
      <vt:lpstr>Breaking Monoalphabetic Substitution Cipher</vt:lpstr>
      <vt:lpstr>Breaking Monoalphabetic Substitution Cipher</vt:lpstr>
      <vt:lpstr>Breaking Monoalphabetic Substitution Cipher</vt:lpstr>
      <vt:lpstr>Breaking Monoalphabetic Substitution Cipher</vt:lpstr>
      <vt:lpstr>Breaking Monoalphabetic Substitution Cipher</vt:lpstr>
      <vt:lpstr>Data Encryption Standard (DES)</vt:lpstr>
      <vt:lpstr>Advanced Encryption Standard (AES)</vt:lpstr>
      <vt:lpstr>Encryption Modes</vt:lpstr>
      <vt:lpstr>Encryption Modes</vt:lpstr>
      <vt:lpstr>Electronic Codebook (ECB) Mode</vt:lpstr>
      <vt:lpstr>Electronic Codebook (ECB) Mode</vt:lpstr>
      <vt:lpstr>Cipher Block Chaining (CBC) Mode</vt:lpstr>
      <vt:lpstr>Cipher Block Chaining (CBC) Mode</vt:lpstr>
      <vt:lpstr>Cipher Feedback (CFB) Mode</vt:lpstr>
      <vt:lpstr>Comparing encryption with CBC and CFB</vt:lpstr>
      <vt:lpstr>Output Feedback (OFB) Mode</vt:lpstr>
      <vt:lpstr>Counter (CTR) Mode</vt:lpstr>
      <vt:lpstr>Modes for Authenticated Encryption</vt:lpstr>
      <vt:lpstr>Padding</vt:lpstr>
      <vt:lpstr>Padding Experiment</vt:lpstr>
      <vt:lpstr>Padding Experiment</vt:lpstr>
      <vt:lpstr>Padding Experiment – Special case</vt:lpstr>
      <vt:lpstr>Initial Vector and Common Mistakes</vt:lpstr>
      <vt:lpstr>Experiment - IV should not be predictable</vt:lpstr>
      <vt:lpstr>Experiment - IV should not be predictable</vt:lpstr>
      <vt:lpstr>Experiment - IV should not be predictable</vt:lpstr>
      <vt:lpstr>Programming using Cryptography APIs</vt:lpstr>
      <vt:lpstr>Programming using Cryptography APIs</vt:lpstr>
      <vt:lpstr>Attack on ciphertext’s integrity</vt:lpstr>
      <vt:lpstr>Authenticated Encryption</vt:lpstr>
      <vt:lpstr>The GCM Mode</vt:lpstr>
      <vt:lpstr>Programming using the GCM Mode</vt:lpstr>
      <vt:lpstr>Programming using the GCM Mode</vt:lpstr>
      <vt:lpstr>Experiment - GCM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Secret-Key Encryption</dc:title>
  <dc:creator>Francis Akowuah</dc:creator>
  <cp:lastModifiedBy>kevin.w.du@gmail.com</cp:lastModifiedBy>
  <cp:revision>40</cp:revision>
  <dcterms:created xsi:type="dcterms:W3CDTF">2019-01-26T19:59:29Z</dcterms:created>
  <dcterms:modified xsi:type="dcterms:W3CDTF">2019-05-14T18:02:06Z</dcterms:modified>
</cp:coreProperties>
</file>