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8" r:id="rId3"/>
    <p:sldId id="297" r:id="rId4"/>
    <p:sldId id="283" r:id="rId5"/>
    <p:sldId id="300" r:id="rId6"/>
    <p:sldId id="299" r:id="rId7"/>
    <p:sldId id="284" r:id="rId8"/>
    <p:sldId id="286" r:id="rId9"/>
    <p:sldId id="301" r:id="rId10"/>
    <p:sldId id="302" r:id="rId11"/>
    <p:sldId id="287" r:id="rId12"/>
    <p:sldId id="288" r:id="rId13"/>
    <p:sldId id="289" r:id="rId14"/>
    <p:sldId id="303" r:id="rId15"/>
    <p:sldId id="290" r:id="rId16"/>
    <p:sldId id="292" r:id="rId17"/>
    <p:sldId id="293" r:id="rId18"/>
    <p:sldId id="294" r:id="rId19"/>
    <p:sldId id="304" r:id="rId20"/>
    <p:sldId id="296" r:id="rId21"/>
    <p:sldId id="274" r:id="rId22"/>
    <p:sldId id="275" r:id="rId23"/>
    <p:sldId id="276" r:id="rId24"/>
    <p:sldId id="280" r:id="rId25"/>
    <p:sldId id="277" r:id="rId26"/>
    <p:sldId id="278" r:id="rId27"/>
    <p:sldId id="307" r:id="rId28"/>
    <p:sldId id="279" r:id="rId29"/>
    <p:sldId id="268" r:id="rId30"/>
    <p:sldId id="281" r:id="rId31"/>
    <p:sldId id="269" r:id="rId32"/>
    <p:sldId id="270" r:id="rId33"/>
    <p:sldId id="271" r:id="rId34"/>
    <p:sldId id="272" r:id="rId35"/>
    <p:sldId id="257" r:id="rId36"/>
    <p:sldId id="30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83267" autoAdjust="0"/>
  </p:normalViewPr>
  <p:slideViewPr>
    <p:cSldViewPr>
      <p:cViewPr varScale="1">
        <p:scale>
          <a:sx n="94" d="100"/>
          <a:sy n="94" d="100"/>
        </p:scale>
        <p:origin x="1147"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12-Nov-21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9709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Browsers 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288369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83773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107859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Add the entry shown in the figure to Apache’s configuration file located in /etc/apache2/sites-available/default-</a:t>
            </a:r>
            <a:r>
              <a:rPr lang="en-US" baseline="0" dirty="0" err="1"/>
              <a:t>ssl.conf</a:t>
            </a:r>
            <a:r>
              <a:rPr lang="en-US" baseline="0" dirty="0"/>
              <a:t>  .</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99622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1936850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308331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44902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3716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158242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124834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246629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40593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12-Nov-21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12-Nov-21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12-Nov-21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C4CE07-DAEF-4CE6-A6A4-74F60FC111FA}" type="datetimeFigureOut">
              <a:rPr lang="en-US" smtClean="0"/>
              <a:t>12-Nov-21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9750"/>
            <a:ext cx="6400800" cy="1102519"/>
          </a:xfrm>
        </p:spPr>
        <p:txBody>
          <a:bodyPr>
            <a:noAutofit/>
          </a:bodyPr>
          <a:lstStyle/>
          <a:p>
            <a:r>
              <a:rPr lang="en-US" sz="4800" dirty="0"/>
              <a:t>Public Key Infrastructure</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Example of X.509 Certificate (2</a:t>
            </a:r>
            <a:r>
              <a:rPr lang="en-US" sz="3200" baseline="30000" dirty="0"/>
              <a:t>nd</a:t>
            </a:r>
            <a:r>
              <a:rPr lang="en-US" sz="3200" dirty="0"/>
              <a:t> Part)</a:t>
            </a:r>
          </a:p>
        </p:txBody>
      </p:sp>
      <p:grpSp>
        <p:nvGrpSpPr>
          <p:cNvPr id="6" name="Group 5"/>
          <p:cNvGrpSpPr/>
          <p:nvPr/>
        </p:nvGrpSpPr>
        <p:grpSpPr>
          <a:xfrm>
            <a:off x="2590800" y="165735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0" y="173355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2307778"/>
            <a:ext cx="1118319" cy="369332"/>
          </a:xfrm>
          <a:prstGeom prst="rect">
            <a:avLst/>
          </a:prstGeom>
          <a:noFill/>
        </p:spPr>
        <p:txBody>
          <a:bodyPr wrap="none" rtlCol="0">
            <a:spAutoFit/>
          </a:bodyPr>
          <a:lstStyle/>
          <a:p>
            <a:r>
              <a:rPr lang="en-US" dirty="0"/>
              <a:t>Public key</a:t>
            </a:r>
          </a:p>
        </p:txBody>
      </p:sp>
      <p:sp>
        <p:nvSpPr>
          <p:cNvPr id="9" name="Left Brace 8"/>
          <p:cNvSpPr/>
          <p:nvPr/>
        </p:nvSpPr>
        <p:spPr>
          <a:xfrm>
            <a:off x="2286000" y="3409950"/>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3644384"/>
            <a:ext cx="1491947" cy="369332"/>
          </a:xfrm>
          <a:prstGeom prst="rect">
            <a:avLst/>
          </a:prstGeom>
          <a:noFill/>
        </p:spPr>
        <p:txBody>
          <a:bodyPr wrap="none" rtlCol="0">
            <a:spAutoFit/>
          </a:bodyPr>
          <a:lstStyle/>
          <a:p>
            <a:r>
              <a:rPr lang="en-US" dirty="0"/>
              <a:t>CA’s signature</a:t>
            </a:r>
          </a:p>
        </p:txBody>
      </p:sp>
    </p:spTree>
    <p:extLst>
      <p:ext uri="{BB962C8B-B14F-4D97-AF65-F5344CB8AC3E}">
        <p14:creationId xmlns:p14="http://schemas.microsoft.com/office/powerpoint/2010/main" val="172863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The Core Functionalities of CA</a:t>
            </a:r>
          </a:p>
        </p:txBody>
      </p:sp>
      <p:sp>
        <p:nvSpPr>
          <p:cNvPr id="3" name="Content Placeholder 2"/>
          <p:cNvSpPr>
            <a:spLocks noGrp="1"/>
          </p:cNvSpPr>
          <p:nvPr>
            <p:ph idx="1"/>
          </p:nvPr>
        </p:nvSpPr>
        <p:spPr>
          <a:xfrm>
            <a:off x="466164" y="112395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221755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15200" cy="857250"/>
          </a:xfrm>
        </p:spPr>
        <p:txBody>
          <a:bodyPr>
            <a:normAutofit/>
          </a:bodyPr>
          <a:lstStyle/>
          <a:p>
            <a:pPr algn="l"/>
            <a:r>
              <a:rPr lang="en-US" sz="3200" dirty="0"/>
              <a:t>Being a Certificate Authority</a:t>
            </a:r>
          </a:p>
        </p:txBody>
      </p:sp>
      <p:sp>
        <p:nvSpPr>
          <p:cNvPr id="3" name="Content Placeholder 2"/>
          <p:cNvSpPr>
            <a:spLocks noGrp="1"/>
          </p:cNvSpPr>
          <p:nvPr>
            <p:ph idx="1"/>
          </p:nvPr>
        </p:nvSpPr>
        <p:spPr>
          <a:xfrm>
            <a:off x="457200" y="1200150"/>
            <a:ext cx="7924800" cy="3505200"/>
          </a:xfrm>
        </p:spPr>
        <p:txBody>
          <a:bodyPr>
            <a:normAutofit/>
          </a:bodyPr>
          <a:lstStyle/>
          <a:p>
            <a:pPr marL="233363" indent="-233363">
              <a:spcBef>
                <a:spcPts val="0"/>
              </a:spcBef>
              <a:spcAft>
                <a:spcPts val="1200"/>
              </a:spcAft>
              <a:defRPr/>
            </a:pPr>
            <a:r>
              <a:rPr lang="en-US" dirty="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Tree>
    <p:extLst>
      <p:ext uri="{BB962C8B-B14F-4D97-AF65-F5344CB8AC3E}">
        <p14:creationId xmlns:p14="http://schemas.microsoft.com/office/powerpoint/2010/main" val="262364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4336"/>
            <a:ext cx="6172200" cy="857250"/>
          </a:xfrm>
        </p:spPr>
        <p:txBody>
          <a:bodyPr>
            <a:normAutofit/>
          </a:bodyPr>
          <a:lstStyle/>
          <a:p>
            <a:pPr algn="l"/>
            <a:r>
              <a:rPr lang="en-US" sz="3200" dirty="0"/>
              <a:t>CA Setup</a:t>
            </a:r>
          </a:p>
        </p:txBody>
      </p:sp>
      <p:sp>
        <p:nvSpPr>
          <p:cNvPr id="3" name="Content Placeholder 2"/>
          <p:cNvSpPr>
            <a:spLocks noGrp="1"/>
          </p:cNvSpPr>
          <p:nvPr>
            <p:ph idx="1"/>
          </p:nvPr>
        </p:nvSpPr>
        <p:spPr>
          <a:xfrm>
            <a:off x="457200" y="120015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0" y="4019550"/>
            <a:ext cx="7346955" cy="495300"/>
          </a:xfrm>
          <a:prstGeom prst="rect">
            <a:avLst/>
          </a:prstGeom>
        </p:spPr>
      </p:pic>
    </p:spTree>
    <p:extLst>
      <p:ext uri="{BB962C8B-B14F-4D97-AF65-F5344CB8AC3E}">
        <p14:creationId xmlns:p14="http://schemas.microsoft.com/office/powerpoint/2010/main" val="426895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Discussion Question</a:t>
            </a:r>
          </a:p>
        </p:txBody>
      </p:sp>
      <p:sp>
        <p:nvSpPr>
          <p:cNvPr id="3" name="Content Placeholder 2"/>
          <p:cNvSpPr>
            <a:spLocks noGrp="1"/>
          </p:cNvSpPr>
          <p:nvPr>
            <p:ph idx="1"/>
          </p:nvPr>
        </p:nvSpPr>
        <p:spPr>
          <a:xfrm>
            <a:off x="457200" y="1200150"/>
            <a:ext cx="8229600" cy="3733799"/>
          </a:xfrm>
        </p:spPr>
        <p:txBody>
          <a:bodyPr/>
          <a:lstStyle/>
          <a:p>
            <a:r>
              <a:rPr lang="en-US" dirty="0">
                <a:solidFill>
                  <a:srgbClr val="FF0000"/>
                </a:solidFill>
              </a:rPr>
              <a:t>Question</a:t>
            </a:r>
            <a:r>
              <a:rPr lang="en-US" dirty="0"/>
              <a:t>: If the ModelCA’s certificate is self-signed, how do we verify it? </a:t>
            </a:r>
          </a:p>
          <a:p>
            <a:pPr marL="0" indent="0">
              <a:buNone/>
            </a:pPr>
            <a:endParaRPr lang="en-US" dirty="0"/>
          </a:p>
          <a:p>
            <a:r>
              <a:rPr lang="en-US" dirty="0">
                <a:solidFill>
                  <a:srgbClr val="FF0000"/>
                </a:solidFill>
              </a:rPr>
              <a:t>Answer</a:t>
            </a:r>
            <a:r>
              <a:rPr lang="en-US" dirty="0"/>
              <a:t>: There is no way to verify it. We just make sure that the certificate is obtained in a trusted way</a:t>
            </a:r>
          </a:p>
          <a:p>
            <a:pPr lvl="1"/>
            <a:r>
              <a:rPr lang="en-US" dirty="0"/>
              <a:t>Come with the operating system (if we trust OS, we trust the cert.)</a:t>
            </a:r>
          </a:p>
          <a:p>
            <a:pPr lvl="1"/>
            <a:r>
              <a:rPr lang="en-US" dirty="0"/>
              <a:t>Come with the software (if we trust the software, we trust the cert.)</a:t>
            </a:r>
          </a:p>
          <a:p>
            <a:pPr lvl="1"/>
            <a:r>
              <a:rPr lang="en-US" dirty="0"/>
              <a:t>Manually added (if we trust our own decision, we trust the cert.)</a:t>
            </a:r>
          </a:p>
          <a:p>
            <a:pPr lvl="1"/>
            <a:r>
              <a:rPr lang="en-US" dirty="0"/>
              <a:t>Sent to us by somebody whom we don’t trust (don’t trust the cert.)</a:t>
            </a:r>
          </a:p>
        </p:txBody>
      </p:sp>
    </p:spTree>
    <p:extLst>
      <p:ext uri="{BB962C8B-B14F-4D97-AF65-F5344CB8AC3E}">
        <p14:creationId xmlns:p14="http://schemas.microsoft.com/office/powerpoint/2010/main" val="376462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138"/>
            <a:ext cx="7086600" cy="857250"/>
          </a:xfrm>
        </p:spPr>
        <p:txBody>
          <a:bodyPr>
            <a:normAutofit/>
          </a:bodyPr>
          <a:lstStyle/>
          <a:p>
            <a:pPr algn="l"/>
            <a:r>
              <a:rPr lang="en-US" sz="3200" dirty="0"/>
              <a:t>Get a Certificate from CA: Step 1</a:t>
            </a:r>
          </a:p>
        </p:txBody>
      </p:sp>
      <p:sp>
        <p:nvSpPr>
          <p:cNvPr id="3" name="Content Placeholder 2"/>
          <p:cNvSpPr>
            <a:spLocks noGrp="1"/>
          </p:cNvSpPr>
          <p:nvPr>
            <p:ph idx="1"/>
          </p:nvPr>
        </p:nvSpPr>
        <p:spPr>
          <a:xfrm>
            <a:off x="457200" y="127635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38350"/>
            <a:ext cx="6012701" cy="266723"/>
          </a:xfrm>
          <a:prstGeom prst="rect">
            <a:avLst/>
          </a:prstGeom>
        </p:spPr>
      </p:pic>
      <p:sp>
        <p:nvSpPr>
          <p:cNvPr id="5" name="Down Arrow 4"/>
          <p:cNvSpPr/>
          <p:nvPr/>
        </p:nvSpPr>
        <p:spPr>
          <a:xfrm>
            <a:off x="5181600" y="241935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230507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0" y="2935558"/>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0" y="234315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2940297"/>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2405239"/>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0" y="196215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0" y="1352550"/>
            <a:ext cx="1308820"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199" y="173355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6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7094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57200" y="124143"/>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39" y="2190750"/>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39" y="2800350"/>
            <a:ext cx="7318373" cy="1419665"/>
          </a:xfrm>
          <a:prstGeom prst="rect">
            <a:avLst/>
          </a:prstGeom>
        </p:spPr>
      </p:pic>
      <p:sp>
        <p:nvSpPr>
          <p:cNvPr id="10" name="TextBox 9"/>
          <p:cNvSpPr txBox="1"/>
          <p:nvPr/>
        </p:nvSpPr>
        <p:spPr>
          <a:xfrm>
            <a:off x="1056639" y="4378226"/>
            <a:ext cx="4072718"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01955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6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493"/>
            <a:ext cx="6172200" cy="857250"/>
          </a:xfrm>
        </p:spPr>
        <p:txBody>
          <a:bodyPr>
            <a:normAutofit/>
          </a:bodyPr>
          <a:lstStyle/>
          <a:p>
            <a:pPr marL="82153" algn="just"/>
            <a:r>
              <a:rPr lang="en-US" sz="3200" dirty="0"/>
              <a:t>CA: Issuing X.509 Certificate</a:t>
            </a:r>
          </a:p>
        </p:txBody>
      </p:sp>
      <p:sp>
        <p:nvSpPr>
          <p:cNvPr id="3" name="Content Placeholder 2"/>
          <p:cNvSpPr>
            <a:spLocks noGrp="1"/>
          </p:cNvSpPr>
          <p:nvPr>
            <p:ph idx="1"/>
          </p:nvPr>
        </p:nvSpPr>
        <p:spPr>
          <a:xfrm>
            <a:off x="609600" y="118446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605302"/>
            <a:ext cx="7467600" cy="502769"/>
          </a:xfrm>
          <a:prstGeom prst="rect">
            <a:avLst/>
          </a:prstGeom>
        </p:spPr>
      </p:pic>
      <p:sp>
        <p:nvSpPr>
          <p:cNvPr id="5" name="TextBox 4"/>
          <p:cNvSpPr txBox="1"/>
          <p:nvPr/>
        </p:nvSpPr>
        <p:spPr>
          <a:xfrm>
            <a:off x="2024036" y="289027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0" y="2890278"/>
            <a:ext cx="384791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3334969"/>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3297289"/>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4425688"/>
            <a:ext cx="3231397"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108071"/>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1" y="4406781"/>
            <a:ext cx="2249590"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10807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54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852"/>
            <a:ext cx="7924800" cy="857250"/>
          </a:xfrm>
        </p:spPr>
        <p:txBody>
          <a:bodyPr>
            <a:noAutofit/>
          </a:bodyPr>
          <a:lstStyle/>
          <a:p>
            <a:pPr marL="82153" algn="l"/>
            <a:r>
              <a:rPr lang="en-US" sz="3200" dirty="0"/>
              <a:t>Deploying Public Key Certificate in Web Server</a:t>
            </a:r>
            <a:endParaRPr lang="en-US" sz="3200" i="1" dirty="0"/>
          </a:p>
        </p:txBody>
      </p:sp>
      <p:sp>
        <p:nvSpPr>
          <p:cNvPr id="3" name="Content Placeholder 2"/>
          <p:cNvSpPr>
            <a:spLocks noGrp="1"/>
          </p:cNvSpPr>
          <p:nvPr>
            <p:ph idx="1"/>
          </p:nvPr>
        </p:nvSpPr>
        <p:spPr>
          <a:xfrm>
            <a:off x="457200" y="104775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id="{6A913CE8-2FD9-42B7-BA1B-5445EC1904AE}"/>
              </a:ext>
            </a:extLst>
          </p:cNvPr>
          <p:cNvGrpSpPr/>
          <p:nvPr/>
        </p:nvGrpSpPr>
        <p:grpSpPr>
          <a:xfrm>
            <a:off x="1485900" y="1581150"/>
            <a:ext cx="6172200" cy="914400"/>
            <a:chOff x="609600" y="2209801"/>
            <a:chExt cx="5448300" cy="516673"/>
          </a:xfrm>
        </p:grpSpPr>
        <p:pic>
          <p:nvPicPr>
            <p:cNvPr id="4" name="Picture 3">
              <a:extLst>
                <a:ext uri="{FF2B5EF4-FFF2-40B4-BE49-F238E27FC236}">
                  <a16:creationId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0" y="3333750"/>
            <a:ext cx="7075407" cy="1295400"/>
          </a:xfrm>
          <a:prstGeom prst="rect">
            <a:avLst/>
          </a:prstGeom>
        </p:spPr>
      </p:pic>
      <p:cxnSp>
        <p:nvCxnSpPr>
          <p:cNvPr id="10" name="Straight Connector 9"/>
          <p:cNvCxnSpPr/>
          <p:nvPr/>
        </p:nvCxnSpPr>
        <p:spPr>
          <a:xfrm>
            <a:off x="3276600" y="363855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Answer to the Question in the Previous Slide</a:t>
            </a:r>
          </a:p>
        </p:txBody>
      </p:sp>
      <p:sp>
        <p:nvSpPr>
          <p:cNvPr id="3" name="Content Placeholder 2"/>
          <p:cNvSpPr>
            <a:spLocks noGrp="1"/>
          </p:cNvSpPr>
          <p:nvPr>
            <p:ph idx="1"/>
          </p:nvPr>
        </p:nvSpPr>
        <p:spPr/>
        <p:txBody>
          <a:bodyPr/>
          <a:lstStyle/>
          <a:p>
            <a:r>
              <a:rPr lang="en-US" dirty="0"/>
              <a:t>Firefox needs to use ModelCA’s public key to verify the certificate</a:t>
            </a:r>
          </a:p>
          <a:p>
            <a:r>
              <a:rPr lang="en-US" dirty="0"/>
              <a:t>Firefox does not have ModelCA’s public key certificate</a:t>
            </a:r>
          </a:p>
          <a:p>
            <a:r>
              <a:rPr lang="en-US" dirty="0"/>
              <a:t>We can manually add ModelCA’s certificate to Firefox</a:t>
            </a:r>
          </a:p>
        </p:txBody>
      </p:sp>
      <p:sp>
        <p:nvSpPr>
          <p:cNvPr id="5" name="TextBox 4"/>
          <p:cNvSpPr txBox="1"/>
          <p:nvPr/>
        </p:nvSpPr>
        <p:spPr>
          <a:xfrm>
            <a:off x="864163" y="372890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3238589"/>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701795" cy="369332"/>
            </a:xfrm>
            <a:prstGeom prst="rect">
              <a:avLst/>
            </a:prstGeom>
            <a:noFill/>
          </p:spPr>
          <p:txBody>
            <a:bodyPr wrap="none" rtlCol="0">
              <a:spAutoFit/>
            </a:bodyPr>
            <a:lstStyle/>
            <a:p>
              <a:r>
                <a:rPr lang="en-US" dirty="0" err="1"/>
                <a:t>Goto</a:t>
              </a:r>
              <a:r>
                <a:rPr lang="en-US" dirty="0"/>
                <a:t> </a:t>
              </a:r>
            </a:p>
          </p:txBody>
        </p:sp>
      </p:grpSp>
    </p:spTree>
    <p:extLst>
      <p:ext uri="{BB962C8B-B14F-4D97-AF65-F5344CB8AC3E}">
        <p14:creationId xmlns:p14="http://schemas.microsoft.com/office/powerpoint/2010/main" val="167447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5535"/>
            <a:ext cx="8229600" cy="3003304"/>
          </a:xfrm>
        </p:spPr>
      </p:pic>
    </p:spTree>
    <p:extLst>
      <p:ext uri="{BB962C8B-B14F-4D97-AF65-F5344CB8AC3E}">
        <p14:creationId xmlns:p14="http://schemas.microsoft.com/office/powerpoint/2010/main" val="2404924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40" y="170950"/>
            <a:ext cx="6172200" cy="857250"/>
          </a:xfrm>
        </p:spPr>
        <p:txBody>
          <a:bodyPr>
            <a:normAutofit/>
          </a:bodyPr>
          <a:lstStyle/>
          <a:p>
            <a:pPr marL="82153" algn="l"/>
            <a:r>
              <a:rPr lang="en-US" sz="3200" dirty="0"/>
              <a:t>Apache Setup for HTTPS</a:t>
            </a:r>
          </a:p>
        </p:txBody>
      </p:sp>
      <p:sp>
        <p:nvSpPr>
          <p:cNvPr id="3" name="Content Placeholder 2"/>
          <p:cNvSpPr>
            <a:spLocks noGrp="1"/>
          </p:cNvSpPr>
          <p:nvPr>
            <p:ph idx="1"/>
          </p:nvPr>
        </p:nvSpPr>
        <p:spPr>
          <a:xfrm>
            <a:off x="485140" y="1200245"/>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142482"/>
            <a:ext cx="6324600" cy="646331"/>
          </a:xfrm>
          <a:prstGeom prst="rect">
            <a:avLst/>
          </a:prstGeom>
        </p:spPr>
        <p:txBody>
          <a:bodyPr wrap="square">
            <a:spAutoFit/>
          </a:bodyPr>
          <a:lstStyle/>
          <a:p>
            <a:pPr marL="511969" lvl="0" indent="-255985"/>
            <a:r>
              <a:rPr lang="en-US" dirty="0"/>
              <a:t>Note: Apache configuration file is located at </a:t>
            </a:r>
          </a:p>
          <a:p>
            <a:pPr marL="511969" lvl="0"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0" y="1832639"/>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50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06" y="133350"/>
            <a:ext cx="8153400" cy="857250"/>
          </a:xfrm>
        </p:spPr>
        <p:txBody>
          <a:bodyPr>
            <a:noAutofit/>
          </a:bodyPr>
          <a:lstStyle/>
          <a:p>
            <a:pPr algn="l"/>
            <a:r>
              <a:rPr lang="en-US" sz="3200" dirty="0"/>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604028"/>
            <a:ext cx="5488518" cy="3156231"/>
          </a:xfrm>
          <a:prstGeom prst="rect">
            <a:avLst/>
          </a:prstGeom>
        </p:spPr>
      </p:pic>
      <p:sp>
        <p:nvSpPr>
          <p:cNvPr id="3" name="Content Placeholder 2"/>
          <p:cNvSpPr>
            <a:spLocks noGrp="1"/>
          </p:cNvSpPr>
          <p:nvPr>
            <p:ph idx="1"/>
          </p:nvPr>
        </p:nvSpPr>
        <p:spPr>
          <a:xfrm>
            <a:off x="506506" y="1261128"/>
            <a:ext cx="4979894" cy="685800"/>
          </a:xfrm>
        </p:spPr>
        <p:txBody>
          <a:bodyPr>
            <a:noAutofit/>
          </a:bodyPr>
          <a:lstStyle/>
          <a:p>
            <a:pPr marL="0" indent="0">
              <a:buNone/>
            </a:pPr>
            <a:r>
              <a:rPr lang="en-US" sz="2000" dirty="0"/>
              <a:t>There are many CAs in the real world, and they are organized in a hierarchical structure.</a:t>
            </a:r>
          </a:p>
        </p:txBody>
      </p:sp>
    </p:spTree>
    <p:extLst>
      <p:ext uri="{BB962C8B-B14F-4D97-AF65-F5344CB8AC3E}">
        <p14:creationId xmlns:p14="http://schemas.microsoft.com/office/powerpoint/2010/main" val="19926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848600" cy="857250"/>
          </a:xfrm>
        </p:spPr>
        <p:txBody>
          <a:bodyPr>
            <a:noAutofit/>
          </a:bodyPr>
          <a:lstStyle/>
          <a:p>
            <a:pPr marL="82153" algn="l"/>
            <a:r>
              <a:rPr lang="en-US" sz="3200" dirty="0"/>
              <a:t>Root CAs and Self-Signed Certificate</a:t>
            </a:r>
          </a:p>
        </p:txBody>
      </p:sp>
      <p:sp>
        <p:nvSpPr>
          <p:cNvPr id="3" name="Content Placeholder 2"/>
          <p:cNvSpPr>
            <a:spLocks noGrp="1"/>
          </p:cNvSpPr>
          <p:nvPr>
            <p:ph idx="1"/>
          </p:nvPr>
        </p:nvSpPr>
        <p:spPr>
          <a:xfrm>
            <a:off x="533400" y="120015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038350"/>
            <a:ext cx="6812870" cy="1249788"/>
          </a:xfrm>
          <a:prstGeom prst="rect">
            <a:avLst/>
          </a:prstGeom>
        </p:spPr>
      </p:pic>
      <p:sp>
        <p:nvSpPr>
          <p:cNvPr id="5" name="Right Arrow 4"/>
          <p:cNvSpPr/>
          <p:nvPr/>
        </p:nvSpPr>
        <p:spPr>
          <a:xfrm>
            <a:off x="1219200" y="211455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266324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217170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472396" y="2301890"/>
            <a:ext cx="700833" cy="369332"/>
          </a:xfrm>
          <a:prstGeom prst="rect">
            <a:avLst/>
          </a:prstGeom>
          <a:noFill/>
        </p:spPr>
        <p:txBody>
          <a:bodyPr wrap="none" rtlCol="0">
            <a:spAutoFit/>
          </a:bodyPr>
          <a:lstStyle/>
          <a:p>
            <a:r>
              <a:rPr lang="en-US" dirty="0">
                <a:solidFill>
                  <a:srgbClr val="FF0000"/>
                </a:solidFill>
              </a:rPr>
              <a:t>Same</a:t>
            </a:r>
          </a:p>
        </p:txBody>
      </p:sp>
    </p:spTree>
    <p:extLst>
      <p:ext uri="{BB962C8B-B14F-4D97-AF65-F5344CB8AC3E}">
        <p14:creationId xmlns:p14="http://schemas.microsoft.com/office/powerpoint/2010/main" val="142265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7467600" cy="857250"/>
          </a:xfrm>
        </p:spPr>
        <p:txBody>
          <a:bodyPr>
            <a:noAutofit/>
          </a:bodyPr>
          <a:lstStyle/>
          <a:p>
            <a:pPr marL="82153" algn="just"/>
            <a:r>
              <a:rPr lang="en-US" sz="3200" dirty="0"/>
              <a:t>Intermediate CAs and Chain of Trust </a:t>
            </a:r>
          </a:p>
        </p:txBody>
      </p:sp>
      <p:grpSp>
        <p:nvGrpSpPr>
          <p:cNvPr id="13" name="Group 12"/>
          <p:cNvGrpSpPr/>
          <p:nvPr/>
        </p:nvGrpSpPr>
        <p:grpSpPr>
          <a:xfrm>
            <a:off x="2133600" y="112395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38554"/>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38554"/>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250056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5" y="270230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219234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3455308"/>
            <a:ext cx="317716" cy="369332"/>
          </a:xfrm>
          <a:prstGeom prst="rect">
            <a:avLst/>
          </a:prstGeom>
          <a:noFill/>
        </p:spPr>
        <p:txBody>
          <a:bodyPr wrap="none" rtlCol="0">
            <a:spAutoFit/>
          </a:bodyPr>
          <a:lstStyle/>
          <a:p>
            <a:r>
              <a:rPr lang="en-US" dirty="0"/>
              <a:t>A</a:t>
            </a:r>
          </a:p>
        </p:txBody>
      </p:sp>
      <p:sp>
        <p:nvSpPr>
          <p:cNvPr id="26" name="TextBox 25"/>
          <p:cNvSpPr txBox="1"/>
          <p:nvPr/>
        </p:nvSpPr>
        <p:spPr>
          <a:xfrm>
            <a:off x="2112079" y="4229101"/>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441376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394836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0" y="394836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543800" cy="857250"/>
          </a:xfrm>
        </p:spPr>
        <p:txBody>
          <a:bodyPr>
            <a:noAutofit/>
          </a:bodyPr>
          <a:lstStyle/>
          <a:p>
            <a:pPr algn="l"/>
            <a:r>
              <a:rPr lang="en-US" sz="3200" dirty="0"/>
              <a:t>Manually Verifying a Certificate Chain</a:t>
            </a:r>
          </a:p>
        </p:txBody>
      </p:sp>
      <p:sp>
        <p:nvSpPr>
          <p:cNvPr id="3" name="Content Placeholder 2"/>
          <p:cNvSpPr>
            <a:spLocks noGrp="1"/>
          </p:cNvSpPr>
          <p:nvPr>
            <p:ph idx="1"/>
          </p:nvPr>
        </p:nvSpPr>
        <p:spPr>
          <a:xfrm>
            <a:off x="381000" y="117475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109412"/>
            <a:ext cx="8001000" cy="762000"/>
          </a:xfrm>
          <a:prstGeom prst="rect">
            <a:avLst/>
          </a:prstGeom>
        </p:spPr>
      </p:pic>
      <p:sp>
        <p:nvSpPr>
          <p:cNvPr id="4" name="TextBox 3"/>
          <p:cNvSpPr txBox="1"/>
          <p:nvPr/>
        </p:nvSpPr>
        <p:spPr>
          <a:xfrm>
            <a:off x="4800600" y="2378829"/>
            <a:ext cx="205325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288331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4251632"/>
            <a:ext cx="2044021"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371475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7" y="391650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72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
            <a:ext cx="7696200" cy="857250"/>
          </a:xfrm>
        </p:spPr>
        <p:txBody>
          <a:bodyPr>
            <a:noAutofit/>
          </a:bodyPr>
          <a:lstStyle/>
          <a:p>
            <a:pPr marL="82153" algn="l"/>
            <a:r>
              <a:rPr lang="en-US" sz="3200" dirty="0"/>
              <a:t>Creating Certificates for Intermediate CA</a:t>
            </a:r>
          </a:p>
        </p:txBody>
      </p:sp>
      <p:sp>
        <p:nvSpPr>
          <p:cNvPr id="3" name="Content Placeholder 2"/>
          <p:cNvSpPr>
            <a:spLocks noGrp="1"/>
          </p:cNvSpPr>
          <p:nvPr>
            <p:ph idx="1"/>
          </p:nvPr>
        </p:nvSpPr>
        <p:spPr>
          <a:xfrm>
            <a:off x="609600" y="120015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11455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353570"/>
            <a:ext cx="3040643" cy="617273"/>
          </a:xfrm>
          <a:prstGeom prst="rect">
            <a:avLst/>
          </a:prstGeom>
        </p:spPr>
      </p:pic>
      <p:sp>
        <p:nvSpPr>
          <p:cNvPr id="8" name="TextBox 7"/>
          <p:cNvSpPr txBox="1"/>
          <p:nvPr/>
        </p:nvSpPr>
        <p:spPr>
          <a:xfrm>
            <a:off x="1219200" y="4206483"/>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392705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3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940"/>
            <a:ext cx="6172200" cy="857250"/>
          </a:xfrm>
        </p:spPr>
        <p:txBody>
          <a:bodyPr>
            <a:normAutofit/>
          </a:bodyPr>
          <a:lstStyle/>
          <a:p>
            <a:pPr algn="l"/>
            <a:r>
              <a:rPr lang="en-US" sz="3200" dirty="0"/>
              <a:t>Apache Setup</a:t>
            </a:r>
          </a:p>
        </p:txBody>
      </p:sp>
      <p:sp>
        <p:nvSpPr>
          <p:cNvPr id="3" name="Content Placeholder 2"/>
          <p:cNvSpPr>
            <a:spLocks noGrp="1"/>
          </p:cNvSpPr>
          <p:nvPr>
            <p:ph idx="1"/>
          </p:nvPr>
        </p:nvSpPr>
        <p:spPr>
          <a:xfrm>
            <a:off x="609600" y="116205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24150"/>
            <a:ext cx="7162800" cy="2165684"/>
          </a:xfrm>
          <a:prstGeom prst="rect">
            <a:avLst/>
          </a:prstGeom>
        </p:spPr>
      </p:pic>
    </p:spTree>
    <p:extLst>
      <p:ext uri="{BB962C8B-B14F-4D97-AF65-F5344CB8AC3E}">
        <p14:creationId xmlns:p14="http://schemas.microsoft.com/office/powerpoint/2010/main" val="51090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Restart Apache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2" y="1657350"/>
            <a:ext cx="8105736" cy="2286000"/>
          </a:xfrm>
          <a:prstGeom prst="rect">
            <a:avLst/>
          </a:prstGeom>
        </p:spPr>
      </p:pic>
    </p:spTree>
    <p:extLst>
      <p:ext uri="{BB962C8B-B14F-4D97-AF65-F5344CB8AC3E}">
        <p14:creationId xmlns:p14="http://schemas.microsoft.com/office/powerpoint/2010/main" val="90509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marL="82153" algn="just"/>
            <a:r>
              <a:rPr lang="en-US" sz="3200" dirty="0"/>
              <a:t>Trusted CAs in the Real World</a:t>
            </a:r>
          </a:p>
        </p:txBody>
      </p:sp>
      <p:sp>
        <p:nvSpPr>
          <p:cNvPr id="3" name="Content Placeholder 2"/>
          <p:cNvSpPr>
            <a:spLocks noGrp="1"/>
          </p:cNvSpPr>
          <p:nvPr>
            <p:ph idx="1"/>
          </p:nvPr>
        </p:nvSpPr>
        <p:spPr>
          <a:xfrm>
            <a:off x="533400" y="990600"/>
            <a:ext cx="8077200" cy="3867150"/>
          </a:xfrm>
        </p:spPr>
        <p:txBody>
          <a:bodyPr>
            <a:normAutofit/>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a:t>Settings -&gt; Show advanced settings -&gt; Manage 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311072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How PKI Defeats the MITM Attack</a:t>
            </a:r>
          </a:p>
        </p:txBody>
      </p:sp>
      <p:sp>
        <p:nvSpPr>
          <p:cNvPr id="3" name="Content Placeholder 2"/>
          <p:cNvSpPr>
            <a:spLocks noGrp="1"/>
          </p:cNvSpPr>
          <p:nvPr>
            <p:ph idx="1"/>
          </p:nvPr>
        </p:nvSpPr>
        <p:spPr>
          <a:xfrm>
            <a:off x="533400" y="112395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Tree>
    <p:extLst>
      <p:ext uri="{BB962C8B-B14F-4D97-AF65-F5344CB8AC3E}">
        <p14:creationId xmlns:p14="http://schemas.microsoft.com/office/powerpoint/2010/main" val="266019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09750"/>
            <a:ext cx="8161125" cy="2141320"/>
          </a:xfrm>
          <a:prstGeom prst="rect">
            <a:avLst/>
          </a:prstGeom>
        </p:spPr>
      </p:pic>
    </p:spTree>
    <p:extLst>
      <p:ext uri="{BB962C8B-B14F-4D97-AF65-F5344CB8AC3E}">
        <p14:creationId xmlns:p14="http://schemas.microsoft.com/office/powerpoint/2010/main" val="17136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7772400" cy="857250"/>
          </a:xfrm>
        </p:spPr>
        <p:txBody>
          <a:bodyPr>
            <a:noAutofit/>
          </a:bodyPr>
          <a:lstStyle/>
          <a:p>
            <a:pPr algn="l"/>
            <a:r>
              <a:rPr lang="en-US" sz="3200" dirty="0"/>
              <a:t>Attacker Forwards the Authentic Certificate</a:t>
            </a:r>
          </a:p>
        </p:txBody>
      </p:sp>
      <p:sp>
        <p:nvSpPr>
          <p:cNvPr id="3" name="Content Placeholder 2"/>
          <p:cNvSpPr>
            <a:spLocks noGrp="1"/>
          </p:cNvSpPr>
          <p:nvPr>
            <p:ph idx="1"/>
          </p:nvPr>
        </p:nvSpPr>
        <p:spPr>
          <a:xfrm>
            <a:off x="488576" y="120015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Tree>
    <p:extLst>
      <p:ext uri="{BB962C8B-B14F-4D97-AF65-F5344CB8AC3E}">
        <p14:creationId xmlns:p14="http://schemas.microsoft.com/office/powerpoint/2010/main" val="402252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6172200" cy="857250"/>
          </a:xfrm>
        </p:spPr>
        <p:txBody>
          <a:bodyPr>
            <a:normAutofit/>
          </a:bodyPr>
          <a:lstStyle/>
          <a:p>
            <a:r>
              <a:rPr lang="en-US" sz="3200" dirty="0"/>
              <a:t>Attacker Creates a Fake Certificate</a:t>
            </a:r>
          </a:p>
        </p:txBody>
      </p:sp>
      <p:sp>
        <p:nvSpPr>
          <p:cNvPr id="3" name="Content Placeholder 2"/>
          <p:cNvSpPr>
            <a:spLocks noGrp="1"/>
          </p:cNvSpPr>
          <p:nvPr>
            <p:ph idx="1"/>
          </p:nvPr>
        </p:nvSpPr>
        <p:spPr>
          <a:xfrm>
            <a:off x="533400" y="1047750"/>
            <a:ext cx="8077200" cy="3905250"/>
          </a:xfrm>
        </p:spPr>
        <p:txBody>
          <a:bodyPr>
            <a:normAutofit fontScale="92500" lnSpcReduction="2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3790950"/>
            <a:ext cx="6762750" cy="381000"/>
          </a:xfrm>
          <a:prstGeom prst="rect">
            <a:avLst/>
          </a:prstGeom>
        </p:spPr>
      </p:pic>
    </p:spTree>
    <p:extLst>
      <p:ext uri="{BB962C8B-B14F-4D97-AF65-F5344CB8AC3E}">
        <p14:creationId xmlns:p14="http://schemas.microsoft.com/office/powerpoint/2010/main" val="197282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857250"/>
          </a:xfrm>
        </p:spPr>
        <p:txBody>
          <a:bodyPr>
            <a:normAutofit/>
          </a:bodyPr>
          <a:lstStyle/>
          <a:p>
            <a:pPr algn="l"/>
            <a:r>
              <a:rPr lang="en-US" sz="3200" dirty="0"/>
              <a:t>Attacker Sends </a:t>
            </a:r>
            <a:r>
              <a:rPr lang="en-US" sz="3200" dirty="0" err="1"/>
              <a:t>His/Her</a:t>
            </a:r>
            <a:r>
              <a:rPr lang="en-US" sz="3200" dirty="0"/>
              <a:t> Own Certificate</a:t>
            </a:r>
          </a:p>
        </p:txBody>
      </p:sp>
      <p:sp>
        <p:nvSpPr>
          <p:cNvPr id="3" name="Content Placeholder 2"/>
          <p:cNvSpPr>
            <a:spLocks noGrp="1"/>
          </p:cNvSpPr>
          <p:nvPr>
            <p:ph idx="1"/>
          </p:nvPr>
        </p:nvSpPr>
        <p:spPr>
          <a:xfrm>
            <a:off x="614082" y="2724150"/>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sz="2400" dirty="0">
                <a:solidFill>
                  <a:srgbClr val="FF0000"/>
                </a:solidFill>
              </a:rPr>
              <a:t>≠</a:t>
            </a:r>
            <a:r>
              <a:rPr lang="en-US" sz="2400"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047750"/>
            <a:ext cx="6878880" cy="1691528"/>
          </a:xfrm>
          <a:prstGeom prst="rect">
            <a:avLst/>
          </a:prstGeom>
        </p:spPr>
      </p:pic>
    </p:spTree>
    <p:extLst>
      <p:ext uri="{BB962C8B-B14F-4D97-AF65-F5344CB8AC3E}">
        <p14:creationId xmlns:p14="http://schemas.microsoft.com/office/powerpoint/2010/main" val="4114209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620000" cy="857250"/>
          </a:xfrm>
        </p:spPr>
        <p:txBody>
          <a:bodyPr>
            <a:noAutofit/>
          </a:bodyPr>
          <a:lstStyle/>
          <a:p>
            <a:pPr algn="l"/>
            <a:r>
              <a:rPr lang="en-US" sz="3200" dirty="0"/>
              <a:t>Emulating an MITM Attack</a:t>
            </a:r>
          </a:p>
        </p:txBody>
      </p:sp>
      <p:sp>
        <p:nvSpPr>
          <p:cNvPr id="3" name="Content Placeholder 2"/>
          <p:cNvSpPr>
            <a:spLocks noGrp="1"/>
          </p:cNvSpPr>
          <p:nvPr>
            <p:ph idx="1"/>
          </p:nvPr>
        </p:nvSpPr>
        <p:spPr>
          <a:xfrm>
            <a:off x="533400" y="104775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019550"/>
            <a:ext cx="7416800" cy="609600"/>
          </a:xfrm>
          <a:prstGeom prst="rect">
            <a:avLst/>
          </a:prstGeom>
        </p:spPr>
      </p:pic>
    </p:spTree>
    <p:extLst>
      <p:ext uri="{BB962C8B-B14F-4D97-AF65-F5344CB8AC3E}">
        <p14:creationId xmlns:p14="http://schemas.microsoft.com/office/powerpoint/2010/main" val="93549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8001000" cy="857250"/>
          </a:xfrm>
        </p:spPr>
        <p:txBody>
          <a:bodyPr>
            <a:noAutofit/>
          </a:bodyPr>
          <a:lstStyle/>
          <a:p>
            <a:pPr algn="l"/>
            <a:r>
              <a:rPr lang="en-US" sz="3200" dirty="0"/>
              <a:t>The Importance of Verifying Common Name</a:t>
            </a:r>
          </a:p>
        </p:txBody>
      </p:sp>
      <p:sp>
        <p:nvSpPr>
          <p:cNvPr id="3" name="Content Placeholder 2"/>
          <p:cNvSpPr>
            <a:spLocks noGrp="1"/>
          </p:cNvSpPr>
          <p:nvPr>
            <p:ph idx="1"/>
          </p:nvPr>
        </p:nvSpPr>
        <p:spPr>
          <a:xfrm>
            <a:off x="685800" y="135255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Tree>
    <p:extLst>
      <p:ext uri="{BB962C8B-B14F-4D97-AF65-F5344CB8AC3E}">
        <p14:creationId xmlns:p14="http://schemas.microsoft.com/office/powerpoint/2010/main" val="743780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848600" cy="857250"/>
          </a:xfrm>
        </p:spPr>
        <p:txBody>
          <a:bodyPr>
            <a:noAutofit/>
          </a:bodyPr>
          <a:lstStyle/>
          <a:p>
            <a:pPr algn="l"/>
            <a:r>
              <a:rPr lang="en-US" sz="3200" dirty="0"/>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76350"/>
            <a:ext cx="6932399" cy="2913617"/>
          </a:xfrm>
          <a:prstGeom prst="rect">
            <a:avLst/>
          </a:prstGeom>
        </p:spPr>
      </p:pic>
    </p:spTree>
    <p:extLst>
      <p:ext uri="{BB962C8B-B14F-4D97-AF65-F5344CB8AC3E}">
        <p14:creationId xmlns:p14="http://schemas.microsoft.com/office/powerpoint/2010/main" val="302639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Summary</a:t>
            </a:r>
          </a:p>
        </p:txBody>
      </p:sp>
      <p:sp>
        <p:nvSpPr>
          <p:cNvPr id="3" name="Content Placeholder 2"/>
          <p:cNvSpPr>
            <a:spLocks noGrp="1"/>
          </p:cNvSpPr>
          <p:nvPr>
            <p:ph idx="1"/>
          </p:nvPr>
        </p:nvSpPr>
        <p:spPr/>
        <p:txBody>
          <a:bodyPr/>
          <a:lstStyle/>
          <a:p>
            <a:r>
              <a:rPr lang="en-US" dirty="0"/>
              <a:t>MITM attacks on public key cryptography</a:t>
            </a:r>
          </a:p>
          <a:p>
            <a:r>
              <a:rPr lang="en-US" dirty="0"/>
              <a:t>Public-Key Infrastructure</a:t>
            </a:r>
          </a:p>
          <a:p>
            <a:r>
              <a:rPr lang="en-US" dirty="0"/>
              <a:t>X.509 digital certificate </a:t>
            </a:r>
          </a:p>
          <a:p>
            <a:r>
              <a:rPr lang="en-US" dirty="0"/>
              <a:t>Certificate Authority and how CA signs certificate</a:t>
            </a:r>
          </a:p>
          <a:p>
            <a:r>
              <a:rPr lang="en-US" dirty="0"/>
              <a:t>How PKI defeats MITM attacks</a:t>
            </a:r>
          </a:p>
          <a:p>
            <a:r>
              <a:rPr lang="en-US" dirty="0"/>
              <a:t>Attacks on PKI</a:t>
            </a:r>
          </a:p>
        </p:txBody>
      </p:sp>
    </p:spTree>
    <p:extLst>
      <p:ext uri="{BB962C8B-B14F-4D97-AF65-F5344CB8AC3E}">
        <p14:creationId xmlns:p14="http://schemas.microsoft.com/office/powerpoint/2010/main" val="29199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7696200" cy="857250"/>
          </a:xfrm>
        </p:spPr>
        <p:txBody>
          <a:bodyPr>
            <a:normAutofit/>
          </a:bodyPr>
          <a:lstStyle/>
          <a:p>
            <a:pPr marL="82153" algn="just"/>
            <a:r>
              <a:rPr lang="en-US" sz="3200" dirty="0"/>
              <a:t>What Is the Fundamental Problem?</a:t>
            </a:r>
          </a:p>
        </p:txBody>
      </p:sp>
      <p:sp>
        <p:nvSpPr>
          <p:cNvPr id="3" name="Content Placeholder 2"/>
          <p:cNvSpPr>
            <a:spLocks noGrp="1"/>
          </p:cNvSpPr>
          <p:nvPr>
            <p:ph idx="1"/>
          </p:nvPr>
        </p:nvSpPr>
        <p:spPr>
          <a:xfrm>
            <a:off x="609600" y="135255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414312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Digital Signature</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0858"/>
            <a:ext cx="7620000" cy="2648972"/>
          </a:xfrm>
          <a:prstGeom prst="rect">
            <a:avLst/>
          </a:prstGeom>
        </p:spPr>
      </p:pic>
      <p:sp>
        <p:nvSpPr>
          <p:cNvPr id="10" name="TextBox 9"/>
          <p:cNvSpPr txBox="1"/>
          <p:nvPr/>
        </p:nvSpPr>
        <p:spPr>
          <a:xfrm>
            <a:off x="1364102" y="3819830"/>
            <a:ext cx="6415795"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Tree>
    <p:extLst>
      <p:ext uri="{BB962C8B-B14F-4D97-AF65-F5344CB8AC3E}">
        <p14:creationId xmlns:p14="http://schemas.microsoft.com/office/powerpoint/2010/main" val="6019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t>Defeating MITM Attacks using Digital Signature </a:t>
            </a:r>
            <a:endParaRPr lang="en-US" dirty="0"/>
          </a:p>
        </p:txBody>
      </p:sp>
      <p:sp>
        <p:nvSpPr>
          <p:cNvPr id="3" name="Content Placeholder 2"/>
          <p:cNvSpPr>
            <a:spLocks noGrp="1"/>
          </p:cNvSpPr>
          <p:nvPr>
            <p:ph idx="1"/>
          </p:nvPr>
        </p:nvSpPr>
        <p:spPr>
          <a:xfrm>
            <a:off x="443753" y="135255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Tree>
    <p:extLst>
      <p:ext uri="{BB962C8B-B14F-4D97-AF65-F5344CB8AC3E}">
        <p14:creationId xmlns:p14="http://schemas.microsoft.com/office/powerpoint/2010/main" val="266479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172200" cy="857250"/>
          </a:xfrm>
        </p:spPr>
        <p:txBody>
          <a:bodyPr>
            <a:normAutofit/>
          </a:bodyPr>
          <a:lstStyle/>
          <a:p>
            <a:pPr algn="l"/>
            <a:r>
              <a:rPr lang="en-US" sz="3200" dirty="0"/>
              <a:t>Public Key Infrastructure</a:t>
            </a:r>
          </a:p>
        </p:txBody>
      </p:sp>
      <p:sp>
        <p:nvSpPr>
          <p:cNvPr id="3" name="Content Placeholder 2"/>
          <p:cNvSpPr>
            <a:spLocks noGrp="1"/>
          </p:cNvSpPr>
          <p:nvPr>
            <p:ph idx="1"/>
          </p:nvPr>
        </p:nvSpPr>
        <p:spPr>
          <a:xfrm>
            <a:off x="466164" y="142875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Tree>
    <p:extLst>
      <p:ext uri="{BB962C8B-B14F-4D97-AF65-F5344CB8AC3E}">
        <p14:creationId xmlns:p14="http://schemas.microsoft.com/office/powerpoint/2010/main" val="31321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3517"/>
            <a:ext cx="6172200" cy="857250"/>
          </a:xfrm>
        </p:spPr>
        <p:txBody>
          <a:bodyPr>
            <a:normAutofit/>
          </a:bodyPr>
          <a:lstStyle/>
          <a:p>
            <a:pPr marL="82153" algn="just"/>
            <a:r>
              <a:rPr lang="en-US" sz="3200" dirty="0"/>
              <a:t>Digital Certificate</a:t>
            </a:r>
          </a:p>
        </p:txBody>
      </p:sp>
      <p:pic>
        <p:nvPicPr>
          <p:cNvPr id="5" name="Picture 4">
            <a:extLst>
              <a:ext uri="{FF2B5EF4-FFF2-40B4-BE49-F238E27FC236}">
                <a16:creationId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89" y="2134774"/>
            <a:ext cx="7341063" cy="1452079"/>
          </a:xfrm>
          <a:prstGeom prst="rect">
            <a:avLst/>
          </a:prstGeom>
        </p:spPr>
      </p:pic>
      <p:sp>
        <p:nvSpPr>
          <p:cNvPr id="8" name="TextBox 7"/>
          <p:cNvSpPr txBox="1"/>
          <p:nvPr/>
        </p:nvSpPr>
        <p:spPr>
          <a:xfrm>
            <a:off x="483066" y="1226236"/>
            <a:ext cx="3730380"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1724907"/>
            <a:ext cx="7086600" cy="285817"/>
          </a:xfrm>
          <a:prstGeom prst="rect">
            <a:avLst/>
          </a:prstGeom>
        </p:spPr>
      </p:pic>
      <p:sp>
        <p:nvSpPr>
          <p:cNvPr id="13" name="TextBox 12"/>
          <p:cNvSpPr txBox="1"/>
          <p:nvPr/>
        </p:nvSpPr>
        <p:spPr>
          <a:xfrm>
            <a:off x="460654" y="368277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4472005"/>
            <a:ext cx="5311600" cy="335309"/>
          </a:xfrm>
          <a:prstGeom prst="rect">
            <a:avLst/>
          </a:prstGeom>
        </p:spPr>
      </p:pic>
    </p:spTree>
    <p:extLst>
      <p:ext uri="{BB962C8B-B14F-4D97-AF65-F5344CB8AC3E}">
        <p14:creationId xmlns:p14="http://schemas.microsoft.com/office/powerpoint/2010/main" val="27410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Example of X.509 Certificate (1</a:t>
            </a:r>
            <a:r>
              <a:rPr lang="en-US" sz="3200" baseline="30000" dirty="0"/>
              <a:t>st</a:t>
            </a:r>
            <a:r>
              <a:rPr lang="en-US" sz="3200" dirty="0"/>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504950"/>
            <a:ext cx="5669586" cy="2840902"/>
          </a:xfrm>
          <a:prstGeom prst="rect">
            <a:avLst/>
          </a:prstGeom>
        </p:spPr>
      </p:pic>
      <p:sp>
        <p:nvSpPr>
          <p:cNvPr id="5" name="Left Brace 4"/>
          <p:cNvSpPr/>
          <p:nvPr/>
        </p:nvSpPr>
        <p:spPr>
          <a:xfrm>
            <a:off x="2590800" y="241935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333375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2606507"/>
            <a:ext cx="1741823"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348615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Tree>
    <p:extLst>
      <p:ext uri="{BB962C8B-B14F-4D97-AF65-F5344CB8AC3E}">
        <p14:creationId xmlns:p14="http://schemas.microsoft.com/office/powerpoint/2010/main" val="24458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1981</TotalTime>
  <Words>2834</Words>
  <Application>Microsoft Office PowerPoint</Application>
  <PresentationFormat>On-screen Show (16:9)</PresentationFormat>
  <Paragraphs>376</Paragraphs>
  <Slides>36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Office Theme</vt:lpstr>
      <vt:lpstr>Public Key Infrastructure</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Restart Apache</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Attacks Surfaces on PKI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Renascence Tarafder Prapty</cp:lastModifiedBy>
  <cp:revision>196</cp:revision>
  <dcterms:created xsi:type="dcterms:W3CDTF">2017-11-24T17:20:16Z</dcterms:created>
  <dcterms:modified xsi:type="dcterms:W3CDTF">2021-11-12T19:21:53Z</dcterms:modified>
</cp:coreProperties>
</file>