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7620000" cx="10160000"/>
  <p:notesSz cx="7620000" cy="10160000"/>
  <p:embeddedFontLs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6.xml"/><Relationship Id="rId41" Type="http://schemas.openxmlformats.org/officeDocument/2006/relationships/font" Target="fonts/Tahom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i13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i13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i1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i1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i1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i1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fcd74ae4_0_2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3fcd74ae4_0_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3fcd74ae4_0_3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3fcd74ae4_0_3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3fcd74ae4_0_3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3fcd74ae4_0_3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fcd74ae4_0_4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fcd74ae4_0_4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i16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i16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3fcd74ae4_0_5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3fcd74ae4_0_5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i16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i16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i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i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3f3ef1ef8_0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3f3ef1ef8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f3ef1ef8_0_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3f3ef1ef8_0_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i20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i20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427917f9_3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d427917f9_3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4119da03_0_1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d4119da03_0_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d5e4aec53_4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d5e4aec53_4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d4119da03_0_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d4119da03_0_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i21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i2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i21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i21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i22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i2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2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i23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i23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i2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i2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i24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i2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i24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i24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i25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i25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i26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i26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i4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i4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i6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i6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4119da03_0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4119da03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i7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i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i9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i9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i1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i1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hyperlink" Target="https://en.wikipedia.org/wiki/Master_theorem_(analysis_of_algorithm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76.png"/><Relationship Id="rId22" Type="http://schemas.openxmlformats.org/officeDocument/2006/relationships/image" Target="../media/image64.png"/><Relationship Id="rId21" Type="http://schemas.openxmlformats.org/officeDocument/2006/relationships/image" Target="../media/image65.png"/><Relationship Id="rId24" Type="http://schemas.openxmlformats.org/officeDocument/2006/relationships/hyperlink" Target="http://www.csanimated.com/animation.php?t=Self-balancing_binary_search_tree" TargetMode="External"/><Relationship Id="rId23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25" Type="http://schemas.openxmlformats.org/officeDocument/2006/relationships/hyperlink" Target="http://www.csanimated.com/animation.php?t=Self-balancing_binary_search_tree" TargetMode="External"/><Relationship Id="rId5" Type="http://schemas.openxmlformats.org/officeDocument/2006/relationships/image" Target="../media/image48.png"/><Relationship Id="rId6" Type="http://schemas.openxmlformats.org/officeDocument/2006/relationships/image" Target="../media/image45.png"/><Relationship Id="rId7" Type="http://schemas.openxmlformats.org/officeDocument/2006/relationships/image" Target="../media/image43.png"/><Relationship Id="rId8" Type="http://schemas.openxmlformats.org/officeDocument/2006/relationships/image" Target="../media/image55.png"/><Relationship Id="rId11" Type="http://schemas.openxmlformats.org/officeDocument/2006/relationships/image" Target="../media/image53.png"/><Relationship Id="rId10" Type="http://schemas.openxmlformats.org/officeDocument/2006/relationships/image" Target="../media/image60.png"/><Relationship Id="rId13" Type="http://schemas.openxmlformats.org/officeDocument/2006/relationships/image" Target="../media/image46.png"/><Relationship Id="rId12" Type="http://schemas.openxmlformats.org/officeDocument/2006/relationships/image" Target="../media/image61.png"/><Relationship Id="rId15" Type="http://schemas.openxmlformats.org/officeDocument/2006/relationships/image" Target="../media/image52.png"/><Relationship Id="rId14" Type="http://schemas.openxmlformats.org/officeDocument/2006/relationships/image" Target="../media/image57.png"/><Relationship Id="rId17" Type="http://schemas.openxmlformats.org/officeDocument/2006/relationships/image" Target="../media/image54.png"/><Relationship Id="rId16" Type="http://schemas.openxmlformats.org/officeDocument/2006/relationships/image" Target="../media/image51.png"/><Relationship Id="rId19" Type="http://schemas.openxmlformats.org/officeDocument/2006/relationships/image" Target="../media/image56.png"/><Relationship Id="rId18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www.csanimated.com/animation.php?t=Binary_search_tree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Relationship Id="rId4" Type="http://schemas.openxmlformats.org/officeDocument/2006/relationships/hyperlink" Target="https://www.geeksforgeeks.org/avl-tree-set-1-insertion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9.png"/><Relationship Id="rId4" Type="http://schemas.openxmlformats.org/officeDocument/2006/relationships/image" Target="../media/image6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2.png"/><Relationship Id="rId4" Type="http://schemas.openxmlformats.org/officeDocument/2006/relationships/hyperlink" Target="https://www.geeksforgeeks.org/create-a-mirror-tree-from-the-given-binary-tre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2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1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/>
        </p:nvSpPr>
        <p:spPr>
          <a:xfrm>
            <a:off x="864238" y="2496300"/>
            <a:ext cx="85077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19922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555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>
                <a:solidFill>
                  <a:srgbClr val="FFFF00"/>
                </a:solidFill>
              </a:rPr>
              <a:t>Binary Search Trees</a:t>
            </a:r>
            <a:endParaRPr sz="3555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Searching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804850" y="1489050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 value!!!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550" y="310515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3954450" y="320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2684450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5310175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1125" y="5819775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4124325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800" y="5819775"/>
            <a:ext cx="15821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6494450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3475" y="3619500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1575" y="3619500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2650" y="4886325"/>
            <a:ext cx="1210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5425" y="488632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Inserting a Node into a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550850" y="1150925"/>
            <a:ext cx="9134475" cy="5648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where to place node: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same algorithm as search algorithm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possible outcomes: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value is already in the tree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■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simply replace old value with new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up at leaf node (it was not in tree):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■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key is less than leaf node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971" lvl="3" marL="15240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2"/>
              <a:buChar char="■"/>
            </a:pPr>
            <a:r>
              <a:rPr lang="en-US" sz="18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to left side</a:t>
            </a:r>
            <a:endParaRPr sz="189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2" marL="1143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■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key is greater than leaf node 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0971" lvl="3" marL="15240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92"/>
              <a:buChar char="■"/>
            </a:pPr>
            <a:r>
              <a:rPr lang="en-US" sz="18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to right side</a:t>
            </a:r>
            <a:endParaRPr sz="189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Removing a Node from the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>
            <p:ph idx="1" type="subTitle"/>
          </p:nvPr>
        </p:nvSpPr>
        <p:spPr>
          <a:xfrm>
            <a:off x="804850" y="1235075"/>
            <a:ext cx="8626475" cy="55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Three cases: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Leaf node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143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■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 remove node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Single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143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■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replace with child node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children 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143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■"/>
            </a:pPr>
            <a:r>
              <a:rPr lang="en-US" sz="3100">
                <a:solidFill>
                  <a:srgbClr val="FFFFFF"/>
                </a:solidFill>
              </a:rPr>
              <a:t>swap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key/value with </a:t>
            </a:r>
            <a:r>
              <a:rPr lang="en-US" sz="3100">
                <a:solidFill>
                  <a:srgbClr val="FFFFFF"/>
                </a:solidFill>
              </a:rPr>
              <a:t>adjacent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value in an in-order traversal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2" marL="1143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■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will have at most one child, so can (recursively) use previous two cases on it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804850" y="1489050"/>
            <a:ext cx="86265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In-order traversal will visit all nodes in ascending sorted order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</a:rPr>
              <a:t>USE: sorting by keys</a:t>
            </a:r>
            <a:endParaRPr sz="3100">
              <a:solidFill>
                <a:srgbClr val="FFFFFF"/>
              </a:solidFill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for In-order Traversal: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AutoNum type="arabicPeriod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left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AutoNum type="arabicPeriod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Process/Visit current node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AutoNum type="arabicPeriod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right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order do you get if you swap 1 and 3?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Pre-order Traversal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804850" y="1489050"/>
            <a:ext cx="86265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2545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pre-order traversal will visit all nodes in prefix order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</a:rPr>
              <a:t>USE: allows rebuilding same tree</a:t>
            </a:r>
            <a:endParaRPr sz="3100">
              <a:solidFill>
                <a:srgbClr val="FFFFFF"/>
              </a:solidFill>
            </a:endParaRPr>
          </a:p>
          <a:p>
            <a:pPr indent="-42545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for pre-order Traversal: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Process/Visit current node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left child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right child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Post-order Traversal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804850" y="1489050"/>
            <a:ext cx="86265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2545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post-order traversal will visit all nodes in postfix order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-US" sz="3100">
                <a:solidFill>
                  <a:schemeClr val="lt1"/>
                </a:solidFill>
              </a:rPr>
              <a:t>USE: deleting nodes of a tree</a:t>
            </a:r>
            <a:endParaRPr sz="3100">
              <a:solidFill>
                <a:schemeClr val="lt1"/>
              </a:solidFill>
            </a:endParaRPr>
          </a:p>
          <a:p>
            <a:pPr indent="-425450" lvl="0" marL="45720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-US" sz="3100">
                <a:solidFill>
                  <a:schemeClr val="lt1"/>
                </a:solidFill>
              </a:rPr>
              <a:t>USE: evaluating expressions as trees</a:t>
            </a:r>
            <a:endParaRPr sz="3100">
              <a:solidFill>
                <a:schemeClr val="lt1"/>
              </a:solidFill>
            </a:endParaRPr>
          </a:p>
          <a:p>
            <a:pPr indent="45720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</a:rPr>
              <a:t>e.g., (3*5)-(4/2)</a:t>
            </a:r>
            <a:endParaRPr sz="3100">
              <a:solidFill>
                <a:schemeClr val="lt1"/>
              </a:solidFill>
            </a:endParaRPr>
          </a:p>
          <a:p>
            <a:pPr indent="-42545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Arial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for post-order Traversal: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left child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In-order Traversal of right child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AutoNum type="arabicPeriod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Process/Visit current node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Tree-Minimum/Maximum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804850" y="1489050"/>
            <a:ext cx="8626500" cy="5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 ( t-&gt;left != </a:t>
            </a:r>
            <a:r>
              <a:rPr lang="en-US" sz="3100">
                <a:solidFill>
                  <a:srgbClr val="FFFFFF"/>
                </a:solidFill>
              </a:rPr>
              <a:t>nullptr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 do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 = t-&gt;left;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t;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 ( t-&gt;right != </a:t>
            </a:r>
            <a:r>
              <a:rPr lang="en-US" sz="3100">
                <a:solidFill>
                  <a:srgbClr val="FFFFFF"/>
                </a:solidFill>
              </a:rPr>
              <a:t>nullptr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 do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 = t-&gt;right;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 t;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complexity: O(h) - h is height of tree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Time Complexity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>
            <p:ph idx="1" type="subTitle"/>
          </p:nvPr>
        </p:nvSpPr>
        <p:spPr>
          <a:xfrm>
            <a:off x="804850" y="1489050"/>
            <a:ext cx="8626475" cy="53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Insert, find, remove are all the same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Depends on the height of the tree O(h)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rgbClr val="FFFFFF"/>
                </a:solidFill>
              </a:rPr>
              <a:t>but must be a function of N = keys in Table</a:t>
            </a:r>
            <a:endParaRPr sz="3100">
              <a:solidFill>
                <a:srgbClr val="FFFFFF"/>
              </a:solidFill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 tree is roughly balanced, h = O(log(N)‏)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tree isn’t balanced, </a:t>
            </a:r>
            <a:r>
              <a:rPr lang="en-US" sz="3100">
                <a:solidFill>
                  <a:srgbClr val="FFFFFF"/>
                </a:solidFill>
              </a:rPr>
              <a:t>h =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O(N)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Worst case is caused by inserting keys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(nearly) ascending order or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(nearly) descending order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Balanced trees can prevent this degeneration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 u="sng">
                <a:solidFill>
                  <a:schemeClr val="hlink"/>
                </a:solidFill>
                <a:hlinkClick r:id="rId4"/>
              </a:rPr>
              <a:t>Master Method for solving recurrence relations</a:t>
            </a:r>
            <a:endParaRPr sz="3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Using Recursion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 txBox="1"/>
          <p:nvPr>
            <p:ph idx="1" type="subTitle"/>
          </p:nvPr>
        </p:nvSpPr>
        <p:spPr>
          <a:xfrm>
            <a:off x="804850" y="1489050"/>
            <a:ext cx="8626500" cy="56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</a:rPr>
              <a:t>When is recursion appropriate?</a:t>
            </a:r>
            <a:endParaRPr sz="3100">
              <a:solidFill>
                <a:srgbClr val="FFFFFF"/>
              </a:solidFill>
            </a:endParaRPr>
          </a:p>
          <a:p>
            <a:pPr indent="-425450" lvl="1" marL="9144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rgbClr val="FFFFFF"/>
                </a:solidFill>
              </a:rPr>
              <a:t>T(N) = N*N   ?</a:t>
            </a:r>
            <a:endParaRPr sz="3100">
              <a:solidFill>
                <a:srgbClr val="FFFFFF"/>
              </a:solidFill>
            </a:endParaRPr>
          </a:p>
          <a:p>
            <a:pPr indent="-425450" lvl="1" marL="91440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○"/>
            </a:pPr>
            <a:r>
              <a:rPr lang="en-US" sz="3100">
                <a:solidFill>
                  <a:schemeClr val="lt1"/>
                </a:solidFill>
              </a:rPr>
              <a:t>T(N) = N   ?</a:t>
            </a:r>
            <a:endParaRPr sz="3100">
              <a:solidFill>
                <a:schemeClr val="lt1"/>
              </a:solidFill>
            </a:endParaRPr>
          </a:p>
          <a:p>
            <a:pPr indent="-425450" lvl="1" marL="91440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○"/>
            </a:pPr>
            <a:r>
              <a:rPr lang="en-US" sz="3100">
                <a:solidFill>
                  <a:schemeClr val="lt1"/>
                </a:solidFill>
              </a:rPr>
              <a:t>T(N) = lg(N)   ?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ctrTitle"/>
          </p:nvPr>
        </p:nvSpPr>
        <p:spPr>
          <a:xfrm>
            <a:off x="804850" y="-952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Balancing Trees with Rotations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325" y="2438400"/>
            <a:ext cx="6290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1408100" y="2516175"/>
            <a:ext cx="561975" cy="5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900" y="3286125"/>
            <a:ext cx="6195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2508250" y="3362325"/>
            <a:ext cx="561975" cy="5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750" y="4448175"/>
            <a:ext cx="9912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/>
          <p:nvPr/>
        </p:nvSpPr>
        <p:spPr>
          <a:xfrm>
            <a:off x="3108325" y="5121275"/>
            <a:ext cx="5476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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7900" y="4448175"/>
            <a:ext cx="981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1922450" y="5121275"/>
            <a:ext cx="5492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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100" y="3438525"/>
            <a:ext cx="9912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906450" y="4105275"/>
            <a:ext cx="5492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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24650" y="2952750"/>
            <a:ext cx="3335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49000" y="2952750"/>
            <a:ext cx="7052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44450" y="3790950"/>
            <a:ext cx="409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45050" y="3790950"/>
            <a:ext cx="4193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37625" y="3114675"/>
            <a:ext cx="6290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5810250" y="3194050"/>
            <a:ext cx="563550" cy="5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76800" y="2019300"/>
            <a:ext cx="6290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7250100" y="2092325"/>
            <a:ext cx="561975" cy="5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424600" y="4362450"/>
            <a:ext cx="981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7680325" y="5037125"/>
            <a:ext cx="5476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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42775" y="4362450"/>
            <a:ext cx="981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6494450" y="5037125"/>
            <a:ext cx="5492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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03600" y="4362450"/>
            <a:ext cx="9816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5056175" y="5037125"/>
            <a:ext cx="547675" cy="4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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70600" y="3629025"/>
            <a:ext cx="5909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52300" y="2524125"/>
            <a:ext cx="1048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252300" y="3629025"/>
            <a:ext cx="495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691475" y="2524125"/>
            <a:ext cx="2382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773500" y="2743200"/>
            <a:ext cx="3240525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3260725" y="2251050"/>
            <a:ext cx="1862125" cy="4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Left rotation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773500" y="6581775"/>
            <a:ext cx="3497850" cy="1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3468675" y="6061050"/>
            <a:ext cx="2049450" cy="4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Right rotation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889000" y="822325"/>
            <a:ext cx="85422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50" lvl="0" marL="38100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use order preserving rotations to keep tree balanced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8100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AVL, WAVL, </a:t>
            </a:r>
            <a:r>
              <a:rPr lang="en-US" sz="2700">
                <a:solidFill>
                  <a:schemeClr val="lt1"/>
                </a:solidFill>
              </a:rPr>
              <a:t>Red/Black </a:t>
            </a: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7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 Animated</a:t>
            </a:r>
            <a:endParaRPr sz="27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804850" y="1489050"/>
            <a:ext cx="8624875" cy="552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type of table or dictionary (like Hash Table)‏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 </a:t>
            </a:r>
            <a: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 a node associated with a </a:t>
            </a:r>
            <a: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1"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node can have up to two child nodes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left child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○"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 right child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1411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67"/>
              <a:buChar char="●"/>
            </a:pPr>
            <a:r>
              <a:rPr lang="en-US" sz="2666" u="sng">
                <a:solidFill>
                  <a:schemeClr val="hlink"/>
                </a:solidFill>
                <a:hlinkClick r:id="rId4"/>
              </a:rPr>
              <a:t>Animation</a:t>
            </a:r>
            <a:endParaRPr sz="2666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9650" y="4038600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/>
          <p:nvPr/>
        </p:nvSpPr>
        <p:spPr>
          <a:xfrm>
            <a:off x="5986450" y="413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2025" y="5305425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8"/>
          <p:cNvSpPr txBox="1"/>
          <p:nvPr/>
        </p:nvSpPr>
        <p:spPr>
          <a:xfrm>
            <a:off x="4716450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3050" y="5305425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/>
        </p:nvSpPr>
        <p:spPr>
          <a:xfrm>
            <a:off x="7342175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200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/>
        </p:nvSpPr>
        <p:spPr>
          <a:xfrm>
            <a:off x="6156325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44425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/>
        </p:nvSpPr>
        <p:spPr>
          <a:xfrm>
            <a:off x="8526450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575" y="4543425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1650" y="4543425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52750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15525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864300" y="220475"/>
            <a:ext cx="8507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AVL Trees</a:t>
            </a:r>
            <a:endParaRPr sz="4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779625" y="1490475"/>
            <a:ext cx="85077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Adelson-Velskii and Landis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Stores height of each subtree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Strict Height Balanced (k=1) tree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Uses four cases for rotations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○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L/R single rotation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1" marL="762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○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L/R double rotation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Guarantees O(lg N) operations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Char char="●"/>
            </a:pPr>
            <a:r>
              <a:rPr lang="en-US" sz="311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More complicated to implement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8355" lvl="0" marL="38100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11"/>
              <a:buFont typeface="Tahoma"/>
              <a:buChar char="●"/>
            </a:pPr>
            <a:r>
              <a:rPr lang="en-US" sz="3111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Link on Implementation</a:t>
            </a:r>
            <a:endParaRPr sz="3111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64300" y="220475"/>
            <a:ext cx="8507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Example of AVL Tree</a:t>
            </a:r>
            <a:endParaRPr sz="4000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0" y="931325"/>
            <a:ext cx="6148900" cy="6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Problem 1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466725" y="1219200"/>
            <a:ext cx="9220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8300" lvl="0" marL="4572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FFFFFF"/>
                </a:solidFill>
              </a:rPr>
              <a:t>Write a function, copy, that takes one parameter, t, the root of a binary search tree and returns an identical copy of that tree.  Assume the following definition for TreeNode.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class TreeNode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{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string key;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int info;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TreeNode * left, * right;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public: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TreeNode(string newKey, int newInfo, TreeNode *l, TreeNode *r)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{</a:t>
            </a:r>
            <a:endParaRPr sz="22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// assigns </a:t>
            </a:r>
            <a:r>
              <a:rPr lang="en-US" sz="2200">
                <a:solidFill>
                  <a:schemeClr val="lt1"/>
                </a:solidFill>
              </a:rPr>
              <a:t>parameter values </a:t>
            </a:r>
            <a:r>
              <a:rPr lang="en-US" sz="2200">
                <a:solidFill>
                  <a:srgbClr val="FFFFFF"/>
                </a:solidFill>
              </a:rPr>
              <a:t>to the appropriate </a:t>
            </a:r>
            <a:r>
              <a:rPr lang="en-US" sz="2200">
                <a:solidFill>
                  <a:schemeClr val="lt1"/>
                </a:solidFill>
              </a:rPr>
              <a:t>data members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}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}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Problem Review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 txBox="1"/>
          <p:nvPr>
            <p:ph idx="1" type="subTitle"/>
          </p:nvPr>
        </p:nvSpPr>
        <p:spPr>
          <a:xfrm>
            <a:off x="466725" y="1219200"/>
            <a:ext cx="9220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8300" lvl="0" marL="4572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FFFFFF"/>
                </a:solidFill>
              </a:rPr>
              <a:t>Write a function, reverse, that takes one string parameter and returns a new string that is the reverse of this string.   You must do the reversal and not call some library function.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Problem 2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>
            <p:ph idx="1" type="subTitle"/>
          </p:nvPr>
        </p:nvSpPr>
        <p:spPr>
          <a:xfrm>
            <a:off x="466725" y="1219200"/>
            <a:ext cx="9220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8300" lvl="0" marL="4572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FFFFFF"/>
                </a:solidFill>
              </a:rPr>
              <a:t>Write a function, mirror, that takes one parameter, t, the root of a binary search tree and converts this tree to a mirror tree of tree t. Assume the following definition for TreeNode.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Link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struct TreeNode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{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string key;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int info;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TreeNode * left, * right;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public: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TreeNode(string newKey, int newInfo, TreeNode *l, TreeNode *r)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{</a:t>
            </a:r>
            <a:endParaRPr sz="22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// assigns </a:t>
            </a:r>
            <a:r>
              <a:rPr lang="en-US" sz="2200">
                <a:solidFill>
                  <a:schemeClr val="lt1"/>
                </a:solidFill>
              </a:rPr>
              <a:t>parameter values </a:t>
            </a:r>
            <a:r>
              <a:rPr lang="en-US" sz="2200">
                <a:solidFill>
                  <a:srgbClr val="FFFFFF"/>
                </a:solidFill>
              </a:rPr>
              <a:t>to the appropriate </a:t>
            </a:r>
            <a:r>
              <a:rPr lang="en-US" sz="2200">
                <a:solidFill>
                  <a:schemeClr val="lt1"/>
                </a:solidFill>
              </a:rPr>
              <a:t>data members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}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}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</a:rPr>
              <a:t>Problem 3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 txBox="1"/>
          <p:nvPr>
            <p:ph idx="1" type="subTitle"/>
          </p:nvPr>
        </p:nvSpPr>
        <p:spPr>
          <a:xfrm>
            <a:off x="466725" y="1219200"/>
            <a:ext cx="9220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8300" lvl="0" marL="45720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FFFFFF"/>
                </a:solidFill>
              </a:rPr>
              <a:t>Write a function, isSubtree, that takes two parameter, t, the root of a larger binary search tree and s, the root of a smaller tree.  It should return true only if s is isomorphic to a subtree of t. Ignore info.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class TreeNode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{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string key;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int info;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 TreeNode * left, * right;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public: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TreeNode(string newKey, int newInfo, TreeNode *l, TreeNode *r)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{</a:t>
            </a:r>
            <a:endParaRPr sz="22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// assigns </a:t>
            </a:r>
            <a:r>
              <a:rPr lang="en-US" sz="2200">
                <a:solidFill>
                  <a:schemeClr val="lt1"/>
                </a:solidFill>
              </a:rPr>
              <a:t>parameter values </a:t>
            </a:r>
            <a:r>
              <a:rPr lang="en-US" sz="2200">
                <a:solidFill>
                  <a:srgbClr val="FFFFFF"/>
                </a:solidFill>
              </a:rPr>
              <a:t>to the appropriate </a:t>
            </a:r>
            <a:r>
              <a:rPr lang="en-US" sz="2200">
                <a:solidFill>
                  <a:schemeClr val="lt1"/>
                </a:solidFill>
              </a:rPr>
              <a:t>data members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   }</a:t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}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 Implementation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>
            <p:ph idx="1" type="subTitle"/>
          </p:nvPr>
        </p:nvSpPr>
        <p:spPr>
          <a:xfrm>
            <a:off x="466725" y="762000"/>
            <a:ext cx="9220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 &lt;typename KeyType, typename ElementType&gt;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TreeNode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KeyType key;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ElementType info;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 * left, * right;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TreeNode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newKey, ElementType newInfo, 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TreeNode *l, TreeNode *r);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TreeNode * </a:t>
            </a:r>
            <a:r>
              <a:rPr b="1" lang="en-US" sz="2200">
                <a:solidFill>
                  <a:srgbClr val="FFFFFF"/>
                </a:solidFill>
              </a:rPr>
              <a:t>newNode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k, ElementType e,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TreeNode * l, TreeNode * r)</a:t>
            </a:r>
            <a:r>
              <a:rPr lang="en-US" sz="2200">
                <a:solidFill>
                  <a:srgbClr val="FFFFFF"/>
                </a:solidFill>
              </a:rPr>
              <a:t> { return new TreeNode(k,e,l); }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TreeNode * 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key, ElementType info, TreeNode * t);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TreeNode * 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 , TreeNode * t);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TreeNode * 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 , TreeNode * t);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void 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(ostream &amp; out , TreeNode * t);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void </a:t>
            </a:r>
            <a:r>
              <a:rPr b="1" lang="en-US" sz="2200">
                <a:solidFill>
                  <a:srgbClr val="FFFFFF"/>
                </a:solidFill>
              </a:rPr>
              <a:t>delete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(TreeNode * t)</a:t>
            </a:r>
            <a:r>
              <a:rPr lang="en-US" sz="2200">
                <a:solidFill>
                  <a:srgbClr val="FFFFFF"/>
                </a:solidFill>
              </a:rPr>
              <a:t> { delete t; }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static void </a:t>
            </a:r>
            <a:r>
              <a:rPr b="1" lang="en-US" sz="2200">
                <a:solidFill>
                  <a:srgbClr val="FFFFFF"/>
                </a:solidFill>
              </a:rPr>
              <a:t>delete</a:t>
            </a: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(TreeNode * t);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TreeNode::constructor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466725" y="1150925"/>
            <a:ext cx="9220200" cy="55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TreeNode</a:t>
            </a: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k, ElementType e,         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 *l, TreeNode *r)‏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: key(k), info(e), left(l), right(r)‏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TreeNode * </a:t>
            </a:r>
            <a:r>
              <a:rPr b="1" lang="en-US" sz="2700">
                <a:solidFill>
                  <a:srgbClr val="FFFFFF"/>
                </a:solidFill>
              </a:rPr>
              <a:t>newNode</a:t>
            </a: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k, ElementType e,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TreeNode * l, TreeNode * r)‏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++nodesCreated;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return new TreeNode(k, e, l, r);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TreeNode::Insert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03200" y="863575"/>
            <a:ext cx="14223900" cy="7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TreeNode * insert( KeyType key, InfoType info, TreeNode *RootT ) {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if ( !RootT ) RootT = </a:t>
            </a:r>
            <a:r>
              <a:rPr lang="en-US" sz="2400">
                <a:solidFill>
                  <a:srgbClr val="FFFFFF"/>
                </a:solidFill>
              </a:rPr>
              <a:t>newNode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(key, info, </a:t>
            </a:r>
            <a:r>
              <a:rPr lang="en-US" sz="2400">
                <a:solidFill>
                  <a:schemeClr val="lt1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chemeClr val="lt1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  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 * t = RootT;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while ( t-&gt;key  !=  key 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if ( key  &lt;  t-&gt;key )‏ {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if ( !t-&gt;left 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    t-&gt;left = </a:t>
            </a:r>
            <a:r>
              <a:rPr lang="en-US" sz="2400">
                <a:solidFill>
                  <a:srgbClr val="FFFFFF"/>
                </a:solidFill>
              </a:rPr>
              <a:t>newNode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(key, info, </a:t>
            </a:r>
            <a:r>
              <a:rPr lang="en-US" sz="2400">
                <a:solidFill>
                  <a:schemeClr val="lt1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FFFF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t = t-&gt;left;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else if ( key  &gt;  t-&gt;key )‏ {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 if ( !t-&gt;right 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     t-&gt;right = </a:t>
            </a:r>
            <a:r>
              <a:rPr lang="en-US" sz="2400">
                <a:solidFill>
                  <a:srgbClr val="FFFFFF"/>
                </a:solidFill>
              </a:rPr>
              <a:t>newNode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(key, info, </a:t>
            </a:r>
            <a:r>
              <a:rPr lang="en-US" sz="2400">
                <a:solidFill>
                  <a:schemeClr val="lt1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chemeClr val="lt1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 t = t-&gt;right;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t-&gt;info = info;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return R</a:t>
            </a:r>
            <a:r>
              <a:rPr lang="en-US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ootT;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TreeNode::find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508000" y="1105800"/>
            <a:ext cx="9204700" cy="63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TreeNode * </a:t>
            </a:r>
            <a:r>
              <a:rPr b="1"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key, TreeNode * t)‏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while ( t != n</a:t>
            </a:r>
            <a:r>
              <a:rPr lang="en-US" sz="2666">
                <a:solidFill>
                  <a:srgbClr val="FFFFFF"/>
                </a:solidFill>
              </a:rPr>
              <a:t>ullptr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if ( key  &lt;  t-&gt;key )‏ 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t = t-&gt;left;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else if ( key  &gt;  t-&gt;key )‏ 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t = t-&gt;right;  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else // found it!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return t;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return </a:t>
            </a:r>
            <a:r>
              <a:rPr lang="en-US" sz="2666">
                <a:solidFill>
                  <a:srgbClr val="FFFFFF"/>
                </a:solidFill>
              </a:rPr>
              <a:t>nullptr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804850" y="1489050"/>
            <a:ext cx="8624875" cy="5521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left descendants have smaller key values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right descendants have larger key values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8100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Char char="●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Nodes w/o descendants are called leaf node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650" y="4038600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5986450" y="413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025" y="5305425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716450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050" y="5305425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/>
        </p:nvSpPr>
        <p:spPr>
          <a:xfrm>
            <a:off x="7342175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1200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6156325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4425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8526450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575" y="4543425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1650" y="4543425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2750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5525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TreeNode::remove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466725" y="1001700"/>
            <a:ext cx="9220200" cy="66205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TreeNode * </a:t>
            </a:r>
            <a:r>
              <a:rPr b="1" lang="en-US" sz="24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remove</a:t>
            </a:r>
            <a:r>
              <a:rPr lang="en-US" sz="241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KeyType key, TreeNode * t )‏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 * toRemove = find(key, t); </a:t>
            </a:r>
            <a:r>
              <a:rPr lang="en-US" sz="2400">
                <a:solidFill>
                  <a:srgbClr val="FFFFFF"/>
                </a:solidFill>
              </a:rPr>
              <a:t>// must do in-line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if ( toRemove-&gt;left  ==  </a:t>
            </a:r>
            <a:r>
              <a:rPr lang="en-US" sz="2400">
                <a:solidFill>
                  <a:srgbClr val="FFFFFF"/>
                </a:solidFill>
              </a:rPr>
              <a:t>nullptr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if ( toRemove-&gt;right  ==  </a:t>
            </a:r>
            <a:r>
              <a:rPr lang="en-US" sz="2400">
                <a:solidFill>
                  <a:schemeClr val="lt1"/>
                </a:solidFill>
              </a:rPr>
              <a:t>nullptr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return </a:t>
            </a:r>
            <a:r>
              <a:rPr lang="en-US" sz="2400">
                <a:solidFill>
                  <a:srgbClr val="FFFFFF"/>
                </a:solidFill>
              </a:rPr>
              <a:t>nullptr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else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    return toRemove-&gt;right;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else if ( toRemove-&gt;right == </a:t>
            </a:r>
            <a:r>
              <a:rPr lang="en-US" sz="2400">
                <a:solidFill>
                  <a:schemeClr val="lt1"/>
                </a:solidFill>
              </a:rPr>
              <a:t>nullptr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return toRemove-&gt;left;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else {  // hard case, two children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TreeNode * predecessorNode = findPred(key, toRemove);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swapKeyAndInfo(predecessorNode, toRemove);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toRemove = remove(key, toRemove);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return toRemove;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TreeNode::print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466725" y="1192200"/>
            <a:ext cx="9220200" cy="51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lang="en-US" sz="29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 sz="29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(ostream &amp; out, TreeNode * t)‏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if ( t !</a:t>
            </a:r>
            <a:r>
              <a:rPr lang="en-US" sz="2900">
                <a:solidFill>
                  <a:srgbClr val="FFFFFF"/>
                </a:solidFill>
              </a:rPr>
              <a:t>= nullptr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)‏ {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</a:rPr>
              <a:t>       out &lt;&lt; ‘[‘;</a:t>
            </a:r>
            <a:endParaRPr sz="29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print(out, t-&gt;left);</a:t>
            </a:r>
            <a:endParaRPr sz="269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out &lt;&lt; '(' &lt;&lt; t-&gt;key &lt;&lt; ',' &lt;&lt; t-&gt;info &lt;&lt; ')';</a:t>
            </a:r>
            <a:endParaRPr sz="269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print(out, t-&gt;right);</a:t>
            </a:r>
            <a:endParaRPr sz="269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lt1"/>
                </a:solidFill>
              </a:rPr>
              <a:t>       out &lt;&lt; ‘]‘;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9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else</a:t>
            </a:r>
            <a:endParaRPr sz="2928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out &lt;&lt; "</a:t>
            </a:r>
            <a:r>
              <a:rPr lang="en-US" sz="2666">
                <a:solidFill>
                  <a:srgbClr val="FFFFFF"/>
                </a:solidFill>
              </a:rPr>
              <a:t>nullptr</a:t>
            </a:r>
            <a:r>
              <a:rPr lang="en-US" sz="26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666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TreeNode::</a:t>
            </a:r>
            <a:r>
              <a:rPr lang="en-US" sz="4000">
                <a:solidFill>
                  <a:srgbClr val="FFFF00"/>
                </a:solidFill>
              </a:rPr>
              <a:t>delete</a:t>
            </a: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Node &amp; </a:t>
            </a:r>
            <a:r>
              <a:rPr lang="en-US" sz="4000">
                <a:solidFill>
                  <a:srgbClr val="FFFF00"/>
                </a:solidFill>
              </a:rPr>
              <a:t>delete</a:t>
            </a: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508000" y="949300"/>
            <a:ext cx="9220200" cy="610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n-US" sz="2666">
                <a:solidFill>
                  <a:srgbClr val="F3F3F3"/>
                </a:solidFill>
              </a:rPr>
              <a:t>delete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Node(TreeNode * t)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--nodesCreated;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delete t;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66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static void </a:t>
            </a:r>
            <a:r>
              <a:rPr lang="en-US" sz="2666">
                <a:solidFill>
                  <a:srgbClr val="F3F3F3"/>
                </a:solidFill>
              </a:rPr>
              <a:t>delete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Tree(TreeNode * t)‏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if ( t !</a:t>
            </a:r>
            <a:r>
              <a:rPr lang="en-US" sz="2666">
                <a:solidFill>
                  <a:srgbClr val="F3F3F3"/>
                </a:solidFill>
              </a:rPr>
              <a:t>= nullptr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)‏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{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    </a:t>
            </a:r>
            <a:r>
              <a:rPr lang="en-US" sz="2666">
                <a:solidFill>
                  <a:srgbClr val="F3F3F3"/>
                </a:solidFill>
              </a:rPr>
              <a:t>delete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Tree(t-&gt;left);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    </a:t>
            </a:r>
            <a:r>
              <a:rPr lang="en-US" sz="2666">
                <a:solidFill>
                  <a:srgbClr val="F3F3F3"/>
                </a:solidFill>
              </a:rPr>
              <a:t>delete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Tree(t-&gt;right);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    </a:t>
            </a:r>
            <a:r>
              <a:rPr lang="en-US" sz="2666">
                <a:solidFill>
                  <a:srgbClr val="F3F3F3"/>
                </a:solidFill>
              </a:rPr>
              <a:t>delete</a:t>
            </a: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Node(t);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  <a:b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66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ctrTitle"/>
          </p:nvPr>
        </p:nvSpPr>
        <p:spPr>
          <a:xfrm>
            <a:off x="804850" y="23800"/>
            <a:ext cx="8626475" cy="1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 Implementation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>
            <p:ph idx="1" type="subTitle"/>
          </p:nvPr>
        </p:nvSpPr>
        <p:spPr>
          <a:xfrm>
            <a:off x="804850" y="661975"/>
            <a:ext cx="8626500" cy="6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&lt;typename KeyType, 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</a:rPr>
              <a:t>     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typename ElementType&gt; 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BinarySearchTree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TreeNode * root;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void insert(KeyType key, ElementType info);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ElementType find(KeyType key);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void remove(KeyType key);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void print(ostream &amp; out);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};  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ctrTitle"/>
          </p:nvPr>
        </p:nvSpPr>
        <p:spPr>
          <a:xfrm>
            <a:off x="804850" y="23800"/>
            <a:ext cx="8626475" cy="1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 Implementation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 txBox="1"/>
          <p:nvPr>
            <p:ph idx="1" type="subTitle"/>
          </p:nvPr>
        </p:nvSpPr>
        <p:spPr>
          <a:xfrm>
            <a:off x="755650" y="1219200"/>
            <a:ext cx="8591550" cy="6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key, ElementType info)‏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root = TreeNode::insert(key, info, root);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ElementType </a:t>
            </a:r>
            <a:r>
              <a:rPr b="1"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(KeyType key)‏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 * t = TreeNode::find(key, root);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if ( !t ) 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insert(key, ElementType());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    t = TreeNode::find(key, root);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}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return t-&gt;info; 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ctrTitle"/>
          </p:nvPr>
        </p:nvSpPr>
        <p:spPr>
          <a:xfrm>
            <a:off x="804850" y="23800"/>
            <a:ext cx="8626475" cy="1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 Implementation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 txBox="1"/>
          <p:nvPr>
            <p:ph idx="1" type="subTitle"/>
          </p:nvPr>
        </p:nvSpPr>
        <p:spPr>
          <a:xfrm>
            <a:off x="804850" y="1320800"/>
            <a:ext cx="8626475" cy="57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remove(KeyType key)‏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root = TreeNode::remove(key, root);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void print(ostream &amp; out)‏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  TreeNode::print(out, root);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804850" y="1489050"/>
            <a:ext cx="8624875" cy="5597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To find a value in a tree start at the root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If the value is less than the current node look to its left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If the value is greater, look to its right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650" y="4038600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/>
        </p:nvSpPr>
        <p:spPr>
          <a:xfrm>
            <a:off x="5986450" y="413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025" y="5305425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716450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050" y="5305425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7342175" y="5402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1200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>
            <a:off x="6156325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4425" y="67437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/>
        </p:nvSpPr>
        <p:spPr>
          <a:xfrm>
            <a:off x="8526450" y="68421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575" y="4543425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1650" y="4543425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2750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15525" y="581977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idx="1" type="subTitle"/>
          </p:nvPr>
        </p:nvSpPr>
        <p:spPr>
          <a:xfrm>
            <a:off x="804850" y="1489050"/>
            <a:ext cx="8624875" cy="5292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To find a value in a tree start at the root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If the value is less than the current node look at its left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If the value is greater, look at its right child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Repeat 2 until either we find the node or we reach the bottom of the tree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If we reach the bottom of the tree, it doesn’t contain the value</a:t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ctrTitle"/>
          </p:nvPr>
        </p:nvSpPr>
        <p:spPr>
          <a:xfrm>
            <a:off x="804850" y="219075"/>
            <a:ext cx="8626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Binary Search Trees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>
            <p:ph idx="1" type="subTitle"/>
          </p:nvPr>
        </p:nvSpPr>
        <p:spPr>
          <a:xfrm>
            <a:off x="804850" y="1489050"/>
            <a:ext cx="8625000" cy="5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TreeNode find(KeyType key, TreeNode t)‏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{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while ( t != null )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if ( key  &lt;  t.key )‏ 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    t = t.left;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else if ( key  &gt;  t.key )‏ 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    t = t.right;  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else // found it!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        return t;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    return null;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FFFFFF"/>
                </a:solidFill>
              </a:rPr>
              <a:t>}</a:t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41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Searching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804850" y="1489050"/>
            <a:ext cx="8626475" cy="12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Search for 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at root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550" y="310515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3954450" y="320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2684450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5310175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1125" y="5819775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4124325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800" y="5819775"/>
            <a:ext cx="15821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6494450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3475" y="3619500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1575" y="3619500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2650" y="4886325"/>
            <a:ext cx="1210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5425" y="488632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Searching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804850" y="1489050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5&gt;4 look at right child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550" y="310515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3954450" y="320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2684450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5310175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1125" y="5819775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4124325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800" y="5819775"/>
            <a:ext cx="158212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/>
        </p:nvSpPr>
        <p:spPr>
          <a:xfrm>
            <a:off x="6494450" y="591025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3475" y="3619500"/>
            <a:ext cx="12866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1575" y="3619500"/>
            <a:ext cx="13724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2650" y="4886325"/>
            <a:ext cx="1210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5425" y="4886325"/>
            <a:ext cx="1219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804850" y="219075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Searching Tree</a:t>
            </a:r>
            <a:endParaRPr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804850" y="1489050"/>
            <a:ext cx="8626475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2249" lvl="0" marL="38100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Char char="●"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Since 5&lt;6 look at left child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550" y="310515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3954450" y="320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1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2684450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2950" y="4381500"/>
            <a:ext cx="15726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5310175" y="4470400"/>
            <a:ext cx="1479550" cy="4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1125" y="5791200"/>
            <a:ext cx="15726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4124325" y="58928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4800" y="5791200"/>
            <a:ext cx="15821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494450" y="5892800"/>
            <a:ext cx="147955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6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3475" y="3638550"/>
            <a:ext cx="1286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41575" y="3638550"/>
            <a:ext cx="13724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22650" y="4886325"/>
            <a:ext cx="12104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85425" y="4886325"/>
            <a:ext cx="12199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