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26F404-F835-4A91-A034-A699118DFA65}">
  <a:tblStyle styleId="{E026F404-F835-4A91-A034-A699118DF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542f59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542f59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9542f595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9542f595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55bd804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55bd804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542f59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542f59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4f78393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4f78393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eacd023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eacd023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b27e85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b27e85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27e85b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27e85b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acd023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acd023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b50e3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b50e3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4ce0c5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4ce0c5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b43291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b43291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ba442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ba442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cb94218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cb94218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cb94218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cb94218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cb94218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cb94218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b94218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b94218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cb94218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cb94218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b94218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b94218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cb9421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cb9421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b942187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cb942187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eacd02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eacd02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4f78393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4f78393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f78393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4f7839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542f59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542f59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542f59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542f59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55bd80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55bd80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542f595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542f595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4800"/>
              <a:buNone/>
              <a:defRPr sz="4800">
                <a:solidFill>
                  <a:srgbClr val="F1C23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108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Brute-force_searc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.wikipedia.org/wiki/Memoizatio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Fibonacci_numbe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Divide-and-conquer_algorithm" TargetMode="External"/><Relationship Id="rId4" Type="http://schemas.openxmlformats.org/officeDocument/2006/relationships/hyperlink" Target="https://en.wikipedia.org/wiki/Dynamic_programm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geeksforgeeks.org/longest-common-subsequence-dp-4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Recurs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01375" y="1188925"/>
            <a:ext cx="62238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and Conquer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</a:t>
            </a:r>
            <a:r>
              <a:rPr lang="en"/>
              <a:t>ynamic Programming)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Raymond Klefstad, Ph.D.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87900" y="154325"/>
            <a:ext cx="83682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to End: strcat()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s[100] = “ABC”;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strcat(s, “DEF”);   // s will be ABCDEF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strcat( char * dest, char * src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strcpy(</a:t>
            </a:r>
            <a:r>
              <a:rPr lang="en" sz="1800"/>
              <a:t>dest + strlen(dest)</a:t>
            </a:r>
            <a:r>
              <a:rPr lang="en" sz="1800"/>
              <a:t>, src);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dest;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strcat( char * dest, char * src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if ( !*dest ) strcpy( dest, src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else strcat( dest + 1, src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dest;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ivide &amp; Conquer</a:t>
            </a:r>
            <a:r>
              <a:rPr lang="en"/>
              <a:t> Examples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Problems that can be divided, solved, and merged are often ideal for recursion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Draw a line on a pen plotter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Sorting data within an array: Quick Sort, Merge Sort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Traversing a binary search tree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Searching a hierarchical directory structure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</a:t>
            </a:r>
            <a:r>
              <a:rPr lang="en"/>
              <a:t>olving towers of Hanoi puzzle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87900" y="154325"/>
            <a:ext cx="8368200" cy="7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Towers of Hanoi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87900" y="8245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solve(int N, char * from, char * to, char * with) {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if ( N &gt;= 1 ) {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solve(N-1, from, with, to);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print(“move top disk from “, from, “ to ”, to);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      solve(N-1, with, to, from);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}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}</a:t>
            </a:r>
            <a:endParaRPr/>
          </a:p>
        </p:txBody>
      </p:sp>
      <p:pic>
        <p:nvPicPr>
          <p:cNvPr descr="image"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325" y="3189475"/>
            <a:ext cx="4791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adds function call overhead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Compared to loops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Compilers can optimize some types of recursion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Char char="●"/>
            </a:pPr>
            <a:r>
              <a:rPr lang="en">
                <a:solidFill>
                  <a:srgbClr val="F1C232"/>
                </a:solidFill>
              </a:rPr>
              <a:t>Tail recursion</a:t>
            </a:r>
            <a:endParaRPr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there is one recursive call, e.g.,  linked lists, c-strings, numbers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converted to looping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1C232"/>
                </a:solidFill>
              </a:rPr>
              <a:t>Complete recursion</a:t>
            </a:r>
            <a:r>
              <a:rPr lang="en"/>
              <a:t>, </a:t>
            </a:r>
            <a:r>
              <a:rPr lang="en">
                <a:solidFill>
                  <a:srgbClr val="F1C232"/>
                </a:solidFill>
              </a:rPr>
              <a:t>Total recursion,</a:t>
            </a:r>
            <a:r>
              <a:rPr lang="en">
                <a:solidFill>
                  <a:srgbClr val="FFFFFF"/>
                </a:solidFill>
              </a:rPr>
              <a:t> or </a:t>
            </a:r>
            <a:r>
              <a:rPr lang="en">
                <a:solidFill>
                  <a:srgbClr val="F1C232"/>
                </a:solidFill>
              </a:rPr>
              <a:t>Multiple recursion</a:t>
            </a:r>
            <a:endParaRPr>
              <a:solidFill>
                <a:srgbClr val="F1C23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or more calls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Sorts, Trees, Graphics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difficult to optimize,  requires explicit stack,  rarely done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what about stack depth?  O(N)? O(lg N)?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ecursion </a:t>
            </a:r>
            <a:r>
              <a:rPr lang="en"/>
              <a:t>Summary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Recursion is when a function is defined by calling itself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leads to concise, elegant solutions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beware of infinite recursion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Potential function call overhead may be removed by some optimizing compilers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ynamic Programming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an improvement to divide and conquer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often applied to optimization problems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may have many solutions, but seeking optimal</a:t>
            </a:r>
            <a:endParaRPr>
              <a:solidFill>
                <a:srgbClr val="FFFFFF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4 steps:</a:t>
            </a:r>
            <a:endParaRPr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Characterize structure of an optimal solution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Recursively define value of an optimal solution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 value of an optimal solution </a:t>
            </a: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bottom-up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 solution from computed information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memoization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avoid duplicated computation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naive solution uses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Brute Force (Exhaustive) Search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F1C232"/>
                </a:solidFill>
              </a:rPr>
              <a:t>Memoization</a:t>
            </a:r>
            <a:r>
              <a:rPr lang="en"/>
              <a:t> save computed values for reuse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combined with recursion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value is memoized, return saved value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Else, compute new value, save it in memo, return it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</a:t>
            </a:r>
            <a:r>
              <a:rPr lang="en"/>
              <a:t>mple: sum up the first N positive numbers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int sum( int N ) {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if ( N &lt;= 0 )  return 0;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else return N + sum( N - 1 );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 E</a:t>
            </a:r>
            <a:r>
              <a:rPr lang="en"/>
              <a:t>xample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87900" y="900725"/>
            <a:ext cx="4201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#define MAX 1000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int sum( int N ) {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static int A[ MAX ] = { 0 };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if ( N &lt;= 0 )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 return 0;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if ( A[ N ] == 0 )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 A[ N ] = N + sum( N - 1 );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return A[ N ];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943000" y="916125"/>
            <a:ext cx="4201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int main()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{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int N = 30;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for ( int i = 0; i &lt; N; ++i )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    cout &lt;&lt; i &lt;&lt; '=' &lt;&lt; sum(i) &lt;&lt; endl;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cout &lt;&lt; endl;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    return 0;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Numbers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F1C232"/>
                </a:solidFill>
              </a:rPr>
              <a:t>Fibonacci number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0,1,1,2,3,5,8,13,21,34,55,89,144,...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 </a:t>
            </a:r>
            <a:r>
              <a:rPr lang="en"/>
              <a:t>fib</a:t>
            </a:r>
            <a:r>
              <a:rPr lang="en"/>
              <a:t>( int N ) {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if ( N &lt;= 0 )  return 0;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else if ( N == 1 )  return 1;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else return </a:t>
            </a:r>
            <a:r>
              <a:rPr lang="en"/>
              <a:t>fib</a:t>
            </a:r>
            <a:r>
              <a:rPr lang="en"/>
              <a:t>( N - 1 ) + </a:t>
            </a:r>
            <a:r>
              <a:rPr lang="en"/>
              <a:t>fib( N - 2 )</a:t>
            </a:r>
            <a:r>
              <a:rPr lang="en"/>
              <a:t>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T(n) = O(1.6180^n) = O(2^N)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 T</a:t>
            </a:r>
            <a:r>
              <a:rPr lang="en"/>
              <a:t>op-down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fib( int N ) {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static int A[ MAX ] = {0};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if ( N &lt;= 0 ) return 0;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else if ( N == 1 ) return 1;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if ( A[ N ] == 0 )  A[ N ] = fib( N-1 ) + fib( N-2 );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A[ N ];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</a:t>
            </a:r>
            <a:r>
              <a:rPr lang="en"/>
              <a:t>has O( N ) function calls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1C232"/>
                </a:solidFill>
              </a:rPr>
              <a:t>Divide-and-Conquer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partition problem into disjoint sub-problems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solve the sub-problems </a:t>
            </a:r>
            <a:r>
              <a:rPr lang="en">
                <a:solidFill>
                  <a:srgbClr val="F1C232"/>
                </a:solidFill>
              </a:rPr>
              <a:t>recursively</a:t>
            </a:r>
            <a:endParaRPr>
              <a:solidFill>
                <a:srgbClr val="F1C23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combine their solutions to solve original problem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1C232"/>
                </a:solidFill>
              </a:rPr>
              <a:t>Dynamic Programming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applies when sub-problems overlap</a:t>
            </a:r>
            <a:endParaRPr>
              <a:solidFill>
                <a:srgbClr val="FFFFFF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</a:pPr>
            <a:r>
              <a:rPr lang="en">
                <a:solidFill>
                  <a:srgbClr val="FFFFFF"/>
                </a:solidFill>
              </a:rPr>
              <a:t>when sub-problems share sub-sub-problems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“Programming” refers to “tabular method” like “Linear Programming”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compute solutions to sub-problems once then save them in a table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1C232"/>
                </a:solidFill>
              </a:rPr>
              <a:t>Recursion</a:t>
            </a:r>
            <a:r>
              <a:rPr lang="en">
                <a:solidFill>
                  <a:srgbClr val="FFFFFF"/>
                </a:solidFill>
              </a:rPr>
              <a:t> must be mastered first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 B</a:t>
            </a:r>
            <a:r>
              <a:rPr lang="en"/>
              <a:t>ottom-up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int fib( int N ) {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static int A[MAX] = {0, 1, 0};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static int prevN = 0;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// A[0] = 0;   A[1] = 1; 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for ( int i = prevN; i &lt;= N; ++i 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    A[ i ] = A[ i-1 ] + A[ i-2 ];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prevN = N;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  return A[N];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Eliminates all extra function calls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keep track of how far previously computed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4 steps:</a:t>
            </a:r>
            <a:endParaRPr>
              <a:solidFill>
                <a:srgbClr val="FFFFFF"/>
              </a:solidFill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Characterize structure of an optimal solution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Recursively define value of an optimal solution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Compute value of an optimal solution </a:t>
            </a: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bottom-up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Construct solution from computed information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memoization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avoid duplicated computation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E</a:t>
            </a:r>
            <a:r>
              <a:rPr lang="en"/>
              <a:t>xample: LCS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given two strings: S of length N, and T of length 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find Longest Common Subsequence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longest sequence of characters that appear left-to-right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but not necessarily in a contiguous block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 = ABAZDC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= BACBAD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LCS has length 4 and is the string ABAD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useful for genomics and text editor display update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Brute Force (exhaustive) Search algorithm is exponential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LCS </a:t>
            </a:r>
            <a:r>
              <a:rPr lang="en"/>
              <a:t>with DP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sub-problem: look at LCS for prefix of S and prefix of 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over all pairs of prefixes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simplify, find only </a:t>
            </a:r>
            <a:r>
              <a:rPr b="1" lang="en"/>
              <a:t>length</a:t>
            </a:r>
            <a:r>
              <a:rPr lang="en"/>
              <a:t> of LCS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later we'll modify to extract the answer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let LCS[ i ][ j ] be length of LCS of S[ 0..i ] with T[ 0..j 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Can we solve LCS[ i ][ j ] using LCS’s of smaller problems?  Yes!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ecursive </a:t>
            </a:r>
            <a:r>
              <a:rPr lang="en"/>
              <a:t>Cases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1: S[ i ] != T[ j ]     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match!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Desired subsequence must ignore either S[ i ] or T[ j 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LCS[ i ][ j ] = max(LCS[ i − 1 ][ j ], LCS[ i ][ j − 1 ])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2: S[ i ] == T[ j ]     </a:t>
            </a:r>
            <a:r>
              <a:rPr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match!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LCS of S[ 0..i ] and T[ 0..j ] is one longer...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LCS[ i ][ j ]   =  1   + LCS[ i − 1 ][ j − 1 ]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of t</a:t>
            </a:r>
            <a:r>
              <a:rPr lang="en"/>
              <a:t>he Table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 int i = 0; i &lt; N; ++i )  // 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for (int j = 0; j &lt; M; ++j)  // 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         LCS[ i ][ j ] = case analysis from previous slide, is O(1)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complexity is O(N * 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LCS Table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87900" y="907450"/>
            <a:ext cx="83682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final answer is max value toward lower right-hand corner: 4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8"/>
          <p:cNvGraphicFramePr/>
          <p:nvPr/>
        </p:nvGraphicFramePr>
        <p:xfrm>
          <a:off x="898150" y="108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{E026F404-F835-4A91-A034-A699118DFA65}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 \ 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is the Sequence?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must be extracted from our table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walk backwards through table, starting at lower-right corner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cell directly above or directly to left is equal to value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 to that cell (if both are, choose either one)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○"/>
            </a:pPr>
            <a:r>
              <a:rPr lang="en"/>
              <a:t>treat values outside table as zero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both are less than value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move diagonally up and left (case 2)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and output the associated matching character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time complexity of extract answer is O(N + M)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xtracting the Answer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87900" y="907450"/>
            <a:ext cx="8368200" cy="4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this will print answer in reverse,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DABA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6" name="Google Shape;226;p40"/>
          <p:cNvGraphicFramePr/>
          <p:nvPr/>
        </p:nvGraphicFramePr>
        <p:xfrm>
          <a:off x="898150" y="100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{E026F404-F835-4A91-A034-A699118DFA65}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S \ T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0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Z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D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4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dynamic programming solution may be different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Brute Force (Exhaustive) search is usually exponential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our dynamic programming algorithm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fill 2D table bottom up is  </a:t>
            </a:r>
            <a:r>
              <a:rPr lang="en"/>
              <a:t>O( N * M ) from nested for loops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extract answer is  O(  N + M )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/>
              <a:t>therefore O( N * M 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87900" y="154325"/>
            <a:ext cx="8368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87900" y="7483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>
                <a:solidFill>
                  <a:srgbClr val="F1C232"/>
                </a:solidFill>
              </a:rPr>
              <a:t>Recursion</a:t>
            </a:r>
            <a:r>
              <a:rPr lang="en"/>
              <a:t> occurs when a function calls itself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Usually starts with case analysis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 base cases,   e.g., N==0, an empty list or string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 general cases,   e.g., N&gt;0, non-empty list or string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Beware infinite recursion (like infinite looping)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sum up the first N positive numbers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int sum( int N ) {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if ( N &lt;= 0 ) return 0;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else return N + sum(N - 1);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N! = N * N-1 * N-2 * … * 1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int factorial( int N ) {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if ( N == 0 ) return 1;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else return N * factorial(N - 1);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N!   re-write using the ternary conditional operator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int factorial( int N ) {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      return N == 0 ? 1 : N * factorial(N - 1);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87900" y="154325"/>
            <a:ext cx="83682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C-strings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87900" y="785525"/>
            <a:ext cx="8368200" cy="3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C-strings excellent for recursion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Null terminated array of characters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>
                <a:solidFill>
                  <a:srgbClr val="FFFFFF"/>
                </a:solidFill>
              </a:rPr>
              <a:t>E.g., char s[] = “Hello”; // s has 6 chars and last is ‘\0’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C-arrays can be processed using pointer arithmetic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>
                <a:solidFill>
                  <a:srgbClr val="F1C232"/>
                </a:solidFill>
              </a:rPr>
              <a:t>*s</a:t>
            </a:r>
            <a:r>
              <a:rPr lang="en">
                <a:solidFill>
                  <a:srgbClr val="FFFFFF"/>
                </a:solidFill>
              </a:rPr>
              <a:t>   is current character, e.g.,   ‘H’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b="1" lang="en">
                <a:solidFill>
                  <a:srgbClr val="F1C232"/>
                </a:solidFill>
              </a:rPr>
              <a:t>s+1  </a:t>
            </a:r>
            <a:r>
              <a:rPr lang="en">
                <a:solidFill>
                  <a:srgbClr val="FFFFFF"/>
                </a:solidFill>
              </a:rPr>
              <a:t> is rest of string, e.g.,        “ello”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Can traverse a string in two ways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( int i=0;  s[i] != ‘\0’;  ++i ) putchar(s[i]);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for ( char *p = s;  *p != ‘\0’;  ++p ) putchar(*p)</a:t>
            </a:r>
            <a:endParaRPr sz="18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>
                <a:solidFill>
                  <a:srgbClr val="FFFFFF"/>
                </a:solidFill>
              </a:rPr>
              <a:t>C-string parameters are often declared as </a:t>
            </a:r>
            <a:r>
              <a:rPr lang="en">
                <a:solidFill>
                  <a:srgbClr val="F1C232"/>
                </a:solidFill>
              </a:rPr>
              <a:t>char *</a:t>
            </a:r>
            <a:endParaRPr>
              <a:solidFill>
                <a:srgbClr val="F1C232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char * strcpy( char * dest, char * src );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95050" y="154325"/>
            <a:ext cx="86817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About Recursion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 want to write a function that computes the length of a c-string named 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Assume I already have such a function, but I can’t call it directly on my parameter 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Suppose I know the length of the rest of this string s+1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 just add one to that length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is my base case?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empty string?  Yes    What is its length?    Zero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Let’s write a few and compare iterative to recursive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87900" y="154325"/>
            <a:ext cx="8368200" cy="9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Length: strlen()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87900" y="10531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s[] = “ABC”;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i = strlen(s);   // should be 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strlen( char * s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int len = 0;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for ( int i=0; s[i] != ‘\0’; ++i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++len;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len;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strlen( char * s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return *s == ‘\0’ ? 0 : 1 + strlen( s + 1 );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87900" y="154325"/>
            <a:ext cx="8368200" cy="6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char in String: strchr()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87900" y="824525"/>
            <a:ext cx="83682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s[100] = “ABC”;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*p = strchr(s, ‘B’);   // p will be “BC”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strchr( char * src, char 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for ( ;  *src != c;  ++src 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if ( !*src ) return </a:t>
            </a:r>
            <a:r>
              <a:rPr lang="en" sz="1800"/>
              <a:t>0</a:t>
            </a:r>
            <a:r>
              <a:rPr lang="en" sz="1800"/>
              <a:t>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src;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strchr( char * src, char 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return *src == c  ?  src  :  !*src  ?  0  :  strchr( src + 1, c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87900" y="154325"/>
            <a:ext cx="8368200" cy="89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copy: strcpy()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87900" y="946925"/>
            <a:ext cx="83682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s[] = “ABC”,  t[4];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*p = strcpy(t, s);   // p will be “ABC” pointing to array 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strcpy( char * dest, char * src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char * ret = dest;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while ( *dest++ = *src++ 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return ret;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char * strcpy( char * dest, char * src )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*dest = *src;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if ( *src ) strcpy( dest + 1, src + 1 );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return dest;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