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7620000" cx="10160000"/>
  <p:notesSz cx="7620000" cy="10160000"/>
  <p:embeddedFontLst>
    <p:embeddedFont>
      <p:font typeface="Tahom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Tahoma-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Tahom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i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21" name="Google Shape;21;i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i53: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74" name="Google Shape;74;i53: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i59: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80" name="Google Shape;80;i59: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i6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86" name="Google Shape;86;i6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i71: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92" name="Google Shape;92;i7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i77: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98" name="Google Shape;98;i7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i83: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i83: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f8e731065_0_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8e731065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f8e731065_0_5: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f8e731065_0_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f8e731065_0_1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f8e731065_0_1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f8e731065_0_15: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f8e731065_0_1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i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26" name="Google Shape;26;i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f8e731065_0_2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f8e731065_0_2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4f8e731065_0_25: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f8e731065_0_2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f8e731065_0_3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f8e731065_0_3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4f8e731065_0_35: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f8e731065_0_3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f8e731065_0_54: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f8e731065_0_54: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4f8e731065_0_59: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f8e731065_0_59: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f8e731065_0_64: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f8e731065_0_64: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4f8e731065_0_69: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f8e731065_0_69: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f8e731065_0_74: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f8e731065_0_74: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fa03fa168_0_3: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fa03fa168_0_3: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i11: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32" name="Google Shape;32;i1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da13d1ccc_0_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da13d1ccc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da13d1ccc_0_2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da13d1ccc_0_2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da13d1ccc_0_11: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da13d1ccc_0_1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i17: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38" name="Google Shape;38;i1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i23: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44" name="Google Shape;44;i23: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i29: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50" name="Google Shape;50;i29: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i3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56" name="Google Shape;56;i3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i41: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62" name="Google Shape;62;i4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i47: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68" name="Google Shape;68;i4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3"/>
          <p:cNvSpPr txBox="1"/>
          <p:nvPr>
            <p:ph type="ctrTitle"/>
          </p:nvPr>
        </p:nvSpPr>
        <p:spPr>
          <a:xfrm>
            <a:off x="914400" y="3048000"/>
            <a:ext cx="8331200" cy="1219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800"/>
              <a:buChar char="●"/>
              <a:defRPr sz="4800"/>
            </a:lvl1pPr>
            <a:lvl2pPr lvl="1" algn="ctr">
              <a:spcBef>
                <a:spcPts val="0"/>
              </a:spcBef>
              <a:spcAft>
                <a:spcPts val="0"/>
              </a:spcAft>
              <a:buSzPts val="4800"/>
              <a:buChar char="○"/>
              <a:defRPr sz="4800"/>
            </a:lvl2pPr>
            <a:lvl3pPr lvl="2" algn="ctr">
              <a:spcBef>
                <a:spcPts val="0"/>
              </a:spcBef>
              <a:spcAft>
                <a:spcPts val="0"/>
              </a:spcAft>
              <a:buSzPts val="4800"/>
              <a:buChar char="■"/>
              <a:defRPr sz="4800"/>
            </a:lvl3pPr>
            <a:lvl4pPr lvl="3" algn="ctr">
              <a:spcBef>
                <a:spcPts val="0"/>
              </a:spcBef>
              <a:spcAft>
                <a:spcPts val="0"/>
              </a:spcAft>
              <a:buSzPts val="4800"/>
              <a:buChar char="●"/>
              <a:defRPr sz="4800"/>
            </a:lvl4pPr>
            <a:lvl5pPr lvl="4" algn="ctr">
              <a:spcBef>
                <a:spcPts val="0"/>
              </a:spcBef>
              <a:spcAft>
                <a:spcPts val="0"/>
              </a:spcAft>
              <a:buSzPts val="4800"/>
              <a:buChar char="○"/>
              <a:defRPr sz="4800"/>
            </a:lvl5pPr>
            <a:lvl6pPr lvl="5" algn="ctr">
              <a:spcBef>
                <a:spcPts val="0"/>
              </a:spcBef>
              <a:spcAft>
                <a:spcPts val="0"/>
              </a:spcAft>
              <a:buSzPts val="4800"/>
              <a:buChar char="■"/>
              <a:defRPr sz="4800"/>
            </a:lvl6pPr>
            <a:lvl7pPr lvl="6" algn="ctr">
              <a:spcBef>
                <a:spcPts val="0"/>
              </a:spcBef>
              <a:spcAft>
                <a:spcPts val="0"/>
              </a:spcAft>
              <a:buSzPts val="4800"/>
              <a:buChar char="●"/>
              <a:defRPr sz="4800"/>
            </a:lvl7pPr>
            <a:lvl8pPr lvl="7" algn="ctr">
              <a:spcBef>
                <a:spcPts val="0"/>
              </a:spcBef>
              <a:spcAft>
                <a:spcPts val="0"/>
              </a:spcAft>
              <a:buSzPts val="4800"/>
              <a:buChar char="○"/>
              <a:defRPr sz="4800"/>
            </a:lvl8pPr>
            <a:lvl9pPr lvl="8" algn="ctr">
              <a:spcBef>
                <a:spcPts val="0"/>
              </a:spcBef>
              <a:spcAft>
                <a:spcPts val="0"/>
              </a:spcAft>
              <a:buSzPts val="4800"/>
              <a:buChar char="■"/>
              <a:defRPr sz="4800"/>
            </a:lvl9pPr>
          </a:lstStyle>
          <a:p/>
        </p:txBody>
      </p:sp>
      <p:sp>
        <p:nvSpPr>
          <p:cNvPr id="9" name="Google Shape;9;p3"/>
          <p:cNvSpPr txBox="1"/>
          <p:nvPr>
            <p:ph idx="1" type="subTitle"/>
          </p:nvPr>
        </p:nvSpPr>
        <p:spPr>
          <a:xfrm>
            <a:off x="1828800" y="4572000"/>
            <a:ext cx="6502400" cy="9144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200"/>
              <a:buChar char="●"/>
              <a:defRPr sz="3200"/>
            </a:lvl1pPr>
            <a:lvl2pPr lvl="1" algn="ctr">
              <a:spcBef>
                <a:spcPts val="0"/>
              </a:spcBef>
              <a:spcAft>
                <a:spcPts val="0"/>
              </a:spcAft>
              <a:buSzPts val="3200"/>
              <a:buChar char="○"/>
              <a:defRPr sz="3200"/>
            </a:lvl2pPr>
            <a:lvl3pPr lvl="2" algn="ctr">
              <a:spcBef>
                <a:spcPts val="0"/>
              </a:spcBef>
              <a:spcAft>
                <a:spcPts val="0"/>
              </a:spcAft>
              <a:buSzPts val="3200"/>
              <a:buChar char="■"/>
              <a:defRPr sz="3200"/>
            </a:lvl3pPr>
            <a:lvl4pPr lvl="3" algn="ctr">
              <a:spcBef>
                <a:spcPts val="0"/>
              </a:spcBef>
              <a:spcAft>
                <a:spcPts val="0"/>
              </a:spcAft>
              <a:buSzPts val="3200"/>
              <a:buChar char="●"/>
              <a:defRPr sz="3200"/>
            </a:lvl4pPr>
            <a:lvl5pPr lvl="4" algn="ctr">
              <a:spcBef>
                <a:spcPts val="0"/>
              </a:spcBef>
              <a:spcAft>
                <a:spcPts val="0"/>
              </a:spcAft>
              <a:buSzPts val="3200"/>
              <a:buChar char="○"/>
              <a:defRPr sz="3200"/>
            </a:lvl5pPr>
            <a:lvl6pPr lvl="5" algn="ctr">
              <a:spcBef>
                <a:spcPts val="0"/>
              </a:spcBef>
              <a:spcAft>
                <a:spcPts val="0"/>
              </a:spcAft>
              <a:buSzPts val="3200"/>
              <a:buChar char="■"/>
              <a:defRPr sz="3200"/>
            </a:lvl6pPr>
            <a:lvl7pPr lvl="6" algn="ctr">
              <a:spcBef>
                <a:spcPts val="0"/>
              </a:spcBef>
              <a:spcAft>
                <a:spcPts val="0"/>
              </a:spcAft>
              <a:buSzPts val="3200"/>
              <a:buChar char="●"/>
              <a:defRPr sz="3200"/>
            </a:lvl7pPr>
            <a:lvl8pPr lvl="7" algn="ctr">
              <a:spcBef>
                <a:spcPts val="0"/>
              </a:spcBef>
              <a:spcAft>
                <a:spcPts val="0"/>
              </a:spcAft>
              <a:buSzPts val="3200"/>
              <a:buChar char="○"/>
              <a:defRPr sz="3200"/>
            </a:lvl8pPr>
            <a:lvl9pPr lvl="8" algn="ctr">
              <a:spcBef>
                <a:spcPts val="0"/>
              </a:spcBef>
              <a:spcAft>
                <a:spcPts val="0"/>
              </a:spcAft>
              <a:buSzPts val="3200"/>
              <a:buChar char="■"/>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4"/>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p:txBody>
      </p:sp>
      <p:sp>
        <p:nvSpPr>
          <p:cNvPr id="12" name="Google Shape;12;p4"/>
          <p:cNvSpPr txBox="1"/>
          <p:nvPr>
            <p:ph idx="1" type="body"/>
          </p:nvPr>
        </p:nvSpPr>
        <p:spPr>
          <a:xfrm>
            <a:off x="304800" y="1828800"/>
            <a:ext cx="955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5"/>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p:txBody>
      </p:sp>
      <p:sp>
        <p:nvSpPr>
          <p:cNvPr id="15" name="Google Shape;15;p5"/>
          <p:cNvSpPr txBox="1"/>
          <p:nvPr>
            <p:ph idx="1" type="body"/>
          </p:nvPr>
        </p:nvSpPr>
        <p:spPr>
          <a:xfrm>
            <a:off x="304800" y="1828800"/>
            <a:ext cx="447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
        <p:nvSpPr>
          <p:cNvPr id="16" name="Google Shape;16;p5"/>
          <p:cNvSpPr txBox="1"/>
          <p:nvPr>
            <p:ph idx="2" type="body"/>
          </p:nvPr>
        </p:nvSpPr>
        <p:spPr>
          <a:xfrm>
            <a:off x="5384800" y="1828800"/>
            <a:ext cx="447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6"/>
          <p:cNvSpPr txBox="1"/>
          <p:nvPr>
            <p:ph idx="1" type="body"/>
          </p:nvPr>
        </p:nvSpPr>
        <p:spPr>
          <a:xfrm>
            <a:off x="304800" y="6705600"/>
            <a:ext cx="9550400" cy="609600"/>
          </a:xfrm>
          <a:prstGeom prst="rect">
            <a:avLst/>
          </a:prstGeom>
          <a:noFill/>
          <a:ln>
            <a:noFill/>
          </a:ln>
        </p:spPr>
        <p:txBody>
          <a:bodyPr anchorCtr="0" anchor="t" bIns="91425" lIns="91425" spcFirstLastPara="1" rIns="91425" wrap="square" tIns="91425">
            <a:noAutofit/>
          </a:bodyPr>
          <a:lstStyle>
            <a:lvl1pPr indent="-431800" lvl="0" marL="457200" algn="ctr">
              <a:spcBef>
                <a:spcPts val="0"/>
              </a:spcBef>
              <a:spcAft>
                <a:spcPts val="0"/>
              </a:spcAft>
              <a:buSzPts val="3200"/>
              <a:buChar char="●"/>
              <a:defRPr sz="3200"/>
            </a:lvl1pPr>
            <a:lvl2pPr indent="-431800" lvl="1" marL="914400" algn="ctr">
              <a:spcBef>
                <a:spcPts val="0"/>
              </a:spcBef>
              <a:spcAft>
                <a:spcPts val="0"/>
              </a:spcAft>
              <a:buSzPts val="3200"/>
              <a:buChar char="○"/>
              <a:defRPr sz="3200"/>
            </a:lvl2pPr>
            <a:lvl3pPr indent="-431800" lvl="2" marL="1371600" algn="ctr">
              <a:spcBef>
                <a:spcPts val="0"/>
              </a:spcBef>
              <a:spcAft>
                <a:spcPts val="0"/>
              </a:spcAft>
              <a:buSzPts val="3200"/>
              <a:buChar char="■"/>
              <a:defRPr sz="3200"/>
            </a:lvl3pPr>
            <a:lvl4pPr indent="-431800" lvl="3" marL="1828800" algn="ctr">
              <a:spcBef>
                <a:spcPts val="0"/>
              </a:spcBef>
              <a:spcAft>
                <a:spcPts val="0"/>
              </a:spcAft>
              <a:buSzPts val="3200"/>
              <a:buChar char="●"/>
              <a:defRPr sz="3200"/>
            </a:lvl4pPr>
            <a:lvl5pPr indent="-431800" lvl="4" marL="2286000" algn="ctr">
              <a:spcBef>
                <a:spcPts val="0"/>
              </a:spcBef>
              <a:spcAft>
                <a:spcPts val="0"/>
              </a:spcAft>
              <a:buSzPts val="3200"/>
              <a:buChar char="○"/>
              <a:defRPr sz="3200"/>
            </a:lvl5pPr>
            <a:lvl6pPr indent="-431800" lvl="5" marL="2743200" algn="ctr">
              <a:spcBef>
                <a:spcPts val="0"/>
              </a:spcBef>
              <a:spcAft>
                <a:spcPts val="0"/>
              </a:spcAft>
              <a:buSzPts val="3200"/>
              <a:buChar char="■"/>
              <a:defRPr sz="3200"/>
            </a:lvl6pPr>
            <a:lvl7pPr indent="-431800" lvl="6" marL="3200400" algn="ctr">
              <a:spcBef>
                <a:spcPts val="0"/>
              </a:spcBef>
              <a:spcAft>
                <a:spcPts val="0"/>
              </a:spcAft>
              <a:buSzPts val="3200"/>
              <a:buChar char="●"/>
              <a:defRPr sz="3200"/>
            </a:lvl7pPr>
            <a:lvl8pPr indent="-431800" lvl="7" marL="3657600" algn="ctr">
              <a:spcBef>
                <a:spcPts val="0"/>
              </a:spcBef>
              <a:spcAft>
                <a:spcPts val="0"/>
              </a:spcAft>
              <a:buSzPts val="3200"/>
              <a:buChar char="○"/>
              <a:defRPr sz="3200"/>
            </a:lvl8pPr>
            <a:lvl9pPr indent="-431800" lvl="8" marL="4114800" algn="ctr">
              <a:spcBef>
                <a:spcPts val="0"/>
              </a:spcBef>
              <a:spcAft>
                <a:spcPts val="0"/>
              </a:spcAft>
              <a:buSzPts val="3200"/>
              <a:buChar char="■"/>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en.wikipedia.org/wiki/Iterative_deepening_depth-first_search" TargetMode="External"/><Relationship Id="rId5" Type="http://schemas.openxmlformats.org/officeDocument/2006/relationships/hyperlink" Target="http://www.cs.sunysb.edu/~skiena/combinatorica/animations/search.html" TargetMode="External"/><Relationship Id="rId6" Type="http://schemas.openxmlformats.org/officeDocument/2006/relationships/hyperlink" Target="http://www.cs.sunysb.edu/~skiena/combinatorica/animations/search.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hyperlink" Target="https://en.wikipedia.org/wiki/Prim%27s_algorithm" TargetMode="External"/><Relationship Id="rId5" Type="http://schemas.openxmlformats.org/officeDocument/2006/relationships/hyperlink" Target="https://en.wikipedia.org/wiki/Kruskal%27s_algorith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hyperlink" Target="https://www.geeksforgeeks.org/prims-minimum-spanning-tree-mst-greedy-algo-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geeksforgeeks.org/graph-data-structure-and-algorithm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hyperlink" Target="http://www.cs.sunysb.edu/~skiena/combinatorica/animations/mst.html" TargetMode="External"/><Relationship Id="rId5" Type="http://schemas.openxmlformats.org/officeDocument/2006/relationships/hyperlink" Target="http://www.cs.sunysb.edu/~skiena/combinatorica/animations/mst.html" TargetMode="External"/><Relationship Id="rId6" Type="http://schemas.openxmlformats.org/officeDocument/2006/relationships/hyperlink" Target="https://www.geeksforgeeks.org/kruskals-minimum-spanning-tree-using-stl-in-c/"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hyperlink" Target="https://en.wikipedia.org/wiki/Disjoint-set_data_structure" TargetMode="External"/><Relationship Id="rId5" Type="http://schemas.openxmlformats.org/officeDocument/2006/relationships/hyperlink" Target="https://en.wikipedia.org/wiki/Six_Degrees_of_Kevin_Bacon#:~:text=Six%20Degrees%20of%20Kevin%20Bacon%20or%20Bacon's%20Law%20is%20a,they%20have%20appeared%20in%20togeth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hyperlink" Target="http://en.wikipedia.org/wiki/A*#Pseudocode" TargetMode="External"/><Relationship Id="rId5" Type="http://schemas.openxmlformats.org/officeDocument/2006/relationships/hyperlink" Target="http://en.wikipedia.org/wiki/A*#Pseudocod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hyperlink" Target="http://www.cs.sunysb.edu/%7Eskiena/combinatorica/animations/dijkstra.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hyperlink" Target="http://www.csanimated.com/animation.php?t=Dijkstra%27s_algorithm" TargetMode="External"/><Relationship Id="rId5" Type="http://schemas.openxmlformats.org/officeDocument/2006/relationships/hyperlink" Target="https://www.cs.usfca.edu/~galles/visualization/Dijkstra.html" TargetMode="External"/><Relationship Id="rId6" Type="http://schemas.openxmlformats.org/officeDocument/2006/relationships/hyperlink" Target="http://en.wikipedia.org/wiki/Dijkstra's_algorithm" TargetMode="External"/><Relationship Id="rId7" Type="http://schemas.openxmlformats.org/officeDocument/2006/relationships/hyperlink" Target="https://www.geeksforgeeks.org/dijkstras-shortest-path-algorithm-greedy-algo-7/" TargetMode="External"/><Relationship Id="rId8" Type="http://schemas.openxmlformats.org/officeDocument/2006/relationships/hyperlink" Target="https://www.geeksforgeeks.org/dijkstras-shortest-path-algorithm-using-set-in-st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hyperlink" Target="https://www.geeksforgeeks.org/travelling-salesman-problem-set-2-approximate-using-m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en.wikipedia.org/wiki/Complete_graph" TargetMode="External"/><Relationship Id="rId5" Type="http://schemas.openxmlformats.org/officeDocument/2006/relationships/hyperlink" Target="https://en.wikipedia.org/wiki/Bipartite_graph" TargetMode="External"/><Relationship Id="rId6" Type="http://schemas.openxmlformats.org/officeDocument/2006/relationships/hyperlink" Target="https://en.wikipedia.org/wiki/Multigraph" TargetMode="External"/><Relationship Id="rId7" Type="http://schemas.openxmlformats.org/officeDocument/2006/relationships/hyperlink" Target="https://en.wikipedia.org/wiki/Hypergrap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www.researchgate.net/figure/a-A-directed-graph-and-b-its-adjacency-list_fig3_239491573" TargetMode="External"/><Relationship Id="rId5" Type="http://schemas.openxmlformats.org/officeDocument/2006/relationships/hyperlink" Target="https://www.researchgate.net/figure/a-A-directed-graph-and-b-its-adjacency-matrix_fig2_23949157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www.cs.sunysb.edu/~skiena/combinatorica/animations/search.html" TargetMode="External"/><Relationship Id="rId5" Type="http://schemas.openxmlformats.org/officeDocument/2006/relationships/hyperlink" Target="http://www.cs.sunysb.edu/~skiena/combinatorica/animations/search.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 name="Shape 22"/>
        <p:cNvGrpSpPr/>
        <p:nvPr/>
      </p:nvGrpSpPr>
      <p:grpSpPr>
        <a:xfrm>
          <a:off x="0" y="0"/>
          <a:ext cx="0" cy="0"/>
          <a:chOff x="0" y="0"/>
          <a:chExt cx="0" cy="0"/>
        </a:xfrm>
      </p:grpSpPr>
      <p:sp>
        <p:nvSpPr>
          <p:cNvPr id="23" name="Google Shape;23;p7"/>
          <p:cNvSpPr txBox="1"/>
          <p:nvPr>
            <p:ph type="ctrTitle"/>
          </p:nvPr>
        </p:nvSpPr>
        <p:spPr>
          <a:xfrm>
            <a:off x="864300" y="2201675"/>
            <a:ext cx="8507700" cy="2657100"/>
          </a:xfrm>
          <a:prstGeom prst="rect">
            <a:avLst/>
          </a:prstGeom>
          <a:noFill/>
          <a:ln>
            <a:noFill/>
          </a:ln>
        </p:spPr>
        <p:txBody>
          <a:bodyPr anchorCtr="0" anchor="t" bIns="38100" lIns="38100" spcFirstLastPara="1" rIns="38100" wrap="square" tIns="38100">
            <a:noAutofit/>
          </a:bodyPr>
          <a:lstStyle/>
          <a:p>
            <a:pPr indent="0" lvl="0" marL="0" marR="0" rtl="0" algn="ctr">
              <a:lnSpc>
                <a:spcPct val="119921"/>
              </a:lnSpc>
              <a:spcBef>
                <a:spcPts val="0"/>
              </a:spcBef>
              <a:spcAft>
                <a:spcPts val="0"/>
              </a:spcAft>
              <a:buNone/>
            </a:pPr>
            <a:r>
              <a:rPr lang="en-US" sz="3555">
                <a:solidFill>
                  <a:srgbClr val="FFFF00"/>
                </a:solidFill>
                <a:latin typeface="Tahoma"/>
                <a:ea typeface="Tahoma"/>
                <a:cs typeface="Tahoma"/>
                <a:sym typeface="Tahoma"/>
              </a:rPr>
              <a:t>M</a:t>
            </a:r>
            <a:r>
              <a:rPr lang="en-US" sz="3555">
                <a:solidFill>
                  <a:srgbClr val="FFFF00"/>
                </a:solidFill>
                <a:latin typeface="Tahoma"/>
                <a:ea typeface="Tahoma"/>
                <a:cs typeface="Tahoma"/>
                <a:sym typeface="Tahoma"/>
              </a:rPr>
              <a:t>CS 253p</a:t>
            </a:r>
            <a:br>
              <a:rPr lang="en-US" sz="3555">
                <a:solidFill>
                  <a:srgbClr val="FFFF00"/>
                </a:solidFill>
                <a:latin typeface="Tahoma"/>
                <a:ea typeface="Tahoma"/>
                <a:cs typeface="Tahoma"/>
                <a:sym typeface="Tahoma"/>
              </a:rPr>
            </a:br>
            <a:r>
              <a:rPr lang="en-US" sz="3111">
                <a:solidFill>
                  <a:srgbClr val="FFFF00"/>
                </a:solidFill>
                <a:latin typeface="Tahoma"/>
                <a:ea typeface="Tahoma"/>
                <a:cs typeface="Tahoma"/>
                <a:sym typeface="Tahoma"/>
              </a:rPr>
              <a:t>Graphs</a:t>
            </a:r>
            <a:endParaRPr sz="3111">
              <a:solidFill>
                <a:srgbClr val="FFFF00"/>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Depth first search</a:t>
            </a:r>
            <a:endParaRPr sz="4000">
              <a:solidFill>
                <a:srgbClr val="FFFF00"/>
              </a:solidFill>
              <a:latin typeface="Tahoma"/>
              <a:ea typeface="Tahoma"/>
              <a:cs typeface="Tahoma"/>
              <a:sym typeface="Tahoma"/>
            </a:endParaRPr>
          </a:p>
        </p:txBody>
      </p:sp>
      <p:sp>
        <p:nvSpPr>
          <p:cNvPr id="77" name="Google Shape;77;p16"/>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Explores depth then neighbors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Depth isn’t necessarily the same as distance in BFS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discover vertices before we visit</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Use a stack to store nodes “to visit”</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DFS order may not be unique!</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Font typeface="Tahoma"/>
              <a:buChar char="●"/>
            </a:pPr>
            <a:r>
              <a:rPr lang="en-US" sz="3111">
                <a:solidFill>
                  <a:srgbClr val="FFFFFF"/>
                </a:solidFill>
                <a:latin typeface="Tahoma"/>
                <a:ea typeface="Tahoma"/>
                <a:cs typeface="Tahoma"/>
                <a:sym typeface="Tahoma"/>
              </a:rPr>
              <a:t>Variant: </a:t>
            </a:r>
            <a:r>
              <a:rPr lang="en-US" sz="3111" u="sng">
                <a:solidFill>
                  <a:schemeClr val="hlink"/>
                </a:solidFill>
                <a:latin typeface="Tahoma"/>
                <a:ea typeface="Tahoma"/>
                <a:cs typeface="Tahoma"/>
                <a:sym typeface="Tahoma"/>
                <a:hlinkClick r:id="rId4"/>
              </a:rPr>
              <a:t>Iterative Deepening DFS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0000"/>
              </a:buClr>
              <a:buSzPts val="3111"/>
              <a:buChar char="●"/>
            </a:pPr>
            <a:r>
              <a:rPr lang="en-US" sz="3111" u="sng">
                <a:solidFill>
                  <a:srgbClr val="FF0000"/>
                </a:solidFill>
                <a:latin typeface="Tahoma"/>
                <a:ea typeface="Tahoma"/>
                <a:cs typeface="Tahoma"/>
                <a:sym typeface="Tahoma"/>
                <a:hlinkClick r:id="rId5">
                  <a:extLst>
                    <a:ext uri="{A12FA001-AC4F-418D-AE19-62706E023703}">
                      <ahyp:hlinkClr val="tx"/>
                    </a:ext>
                  </a:extLst>
                </a:hlinkClick>
              </a:rPr>
              <a:t>Depth First Search</a:t>
            </a:r>
            <a:endParaRPr sz="3111" u="sng">
              <a:solidFill>
                <a:srgbClr val="FF0000"/>
              </a:solidFill>
              <a:latin typeface="Tahoma"/>
              <a:ea typeface="Tahoma"/>
              <a:cs typeface="Tahoma"/>
              <a:sym typeface="Tahoma"/>
              <a:hlinkClick r:id="rId6">
                <a:extLst>
                  <a:ext uri="{A12FA001-AC4F-418D-AE19-62706E023703}">
                    <ahyp:hlinkClr val="tx"/>
                  </a:ext>
                </a:extLst>
              </a:hlinkCli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DFS(G)</a:t>
            </a:r>
            <a:endParaRPr sz="4000">
              <a:solidFill>
                <a:srgbClr val="FFFF00"/>
              </a:solidFill>
              <a:latin typeface="Tahoma"/>
              <a:ea typeface="Tahoma"/>
              <a:cs typeface="Tahoma"/>
              <a:sym typeface="Tahoma"/>
            </a:endParaRPr>
          </a:p>
        </p:txBody>
      </p:sp>
      <p:sp>
        <p:nvSpPr>
          <p:cNvPr id="83" name="Google Shape;83;p17"/>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0" lvl="0" marL="0" marR="0" rtl="0" algn="l">
              <a:lnSpc>
                <a:spcPct val="120089"/>
              </a:lnSpc>
              <a:spcBef>
                <a:spcPts val="0"/>
              </a:spcBef>
              <a:spcAft>
                <a:spcPts val="0"/>
              </a:spcAft>
              <a:buNone/>
            </a:pPr>
            <a:r>
              <a:rPr lang="en-US" sz="3111">
                <a:solidFill>
                  <a:srgbClr val="FFFFFF"/>
                </a:solidFill>
                <a:latin typeface="Tahoma"/>
                <a:ea typeface="Tahoma"/>
                <a:cs typeface="Tahoma"/>
                <a:sym typeface="Tahoma"/>
              </a:rPr>
              <a:t>for each u in V[G] do</a:t>
            </a:r>
            <a:endParaRPr sz="3111">
              <a:solidFill>
                <a:srgbClr val="FFFFFF"/>
              </a:solidFill>
              <a:latin typeface="Tahoma"/>
              <a:ea typeface="Tahoma"/>
              <a:cs typeface="Tahoma"/>
              <a:sym typeface="Tahoma"/>
            </a:endParaRPr>
          </a:p>
          <a:p>
            <a:pPr indent="-50800" lvl="0" marL="381000" marR="0" rtl="0" algn="l">
              <a:lnSpc>
                <a:spcPct val="120089"/>
              </a:lnSpc>
              <a:spcBef>
                <a:spcPts val="563"/>
              </a:spcBef>
              <a:spcAft>
                <a:spcPts val="0"/>
              </a:spcAft>
              <a:buClr>
                <a:srgbClr val="FFFFFF"/>
              </a:buClr>
              <a:buSzPts val="3111"/>
              <a:buNone/>
            </a:pPr>
            <a:r>
              <a:rPr lang="en-US" sz="3111">
                <a:solidFill>
                  <a:srgbClr val="FFFFFF"/>
                </a:solidFill>
                <a:latin typeface="Tahoma"/>
                <a:ea typeface="Tahoma"/>
                <a:cs typeface="Tahoma"/>
                <a:sym typeface="Tahoma"/>
              </a:rPr>
              <a:t>color[u] = WHITE</a:t>
            </a:r>
            <a:endParaRPr sz="3111">
              <a:solidFill>
                <a:srgbClr val="FFFFFF"/>
              </a:solidFill>
              <a:latin typeface="Tahoma"/>
              <a:ea typeface="Tahoma"/>
              <a:cs typeface="Tahoma"/>
              <a:sym typeface="Tahoma"/>
            </a:endParaRPr>
          </a:p>
          <a:p>
            <a:pPr indent="0" lvl="0" marL="0" marR="0" rtl="0" algn="l">
              <a:lnSpc>
                <a:spcPct val="120089"/>
              </a:lnSpc>
              <a:spcBef>
                <a:spcPts val="563"/>
              </a:spcBef>
              <a:spcAft>
                <a:spcPts val="0"/>
              </a:spcAft>
              <a:buNone/>
            </a:pPr>
            <a:r>
              <a:rPr lang="en-US" sz="3111">
                <a:solidFill>
                  <a:srgbClr val="FFFFFF"/>
                </a:solidFill>
                <a:latin typeface="Tahoma"/>
                <a:ea typeface="Tahoma"/>
                <a:cs typeface="Tahoma"/>
                <a:sym typeface="Tahoma"/>
              </a:rPr>
              <a:t>previous[u] = NIL</a:t>
            </a:r>
            <a:endParaRPr sz="3111">
              <a:solidFill>
                <a:srgbClr val="FFFFFF"/>
              </a:solidFill>
              <a:latin typeface="Tahoma"/>
              <a:ea typeface="Tahoma"/>
              <a:cs typeface="Tahoma"/>
              <a:sym typeface="Tahoma"/>
            </a:endParaRPr>
          </a:p>
          <a:p>
            <a:pPr indent="0" lvl="0" marL="0" marR="0" rtl="0" algn="l">
              <a:lnSpc>
                <a:spcPct val="120089"/>
              </a:lnSpc>
              <a:spcBef>
                <a:spcPts val="563"/>
              </a:spcBef>
              <a:spcAft>
                <a:spcPts val="0"/>
              </a:spcAft>
              <a:buNone/>
            </a:pPr>
            <a:r>
              <a:rPr lang="en-US" sz="3111">
                <a:solidFill>
                  <a:srgbClr val="FFFFFF"/>
                </a:solidFill>
                <a:latin typeface="Tahoma"/>
                <a:ea typeface="Tahoma"/>
                <a:cs typeface="Tahoma"/>
                <a:sym typeface="Tahoma"/>
              </a:rPr>
              <a:t>time = 0</a:t>
            </a:r>
            <a:endParaRPr sz="3111">
              <a:solidFill>
                <a:srgbClr val="FFFFFF"/>
              </a:solidFill>
              <a:latin typeface="Tahoma"/>
              <a:ea typeface="Tahoma"/>
              <a:cs typeface="Tahoma"/>
              <a:sym typeface="Tahoma"/>
            </a:endParaRPr>
          </a:p>
          <a:p>
            <a:pPr indent="0" lvl="0" marL="0" marR="0" rtl="0" algn="l">
              <a:lnSpc>
                <a:spcPct val="120089"/>
              </a:lnSpc>
              <a:spcBef>
                <a:spcPts val="563"/>
              </a:spcBef>
              <a:spcAft>
                <a:spcPts val="0"/>
              </a:spcAft>
              <a:buNone/>
            </a:pPr>
            <a:r>
              <a:rPr lang="en-US" sz="3111">
                <a:solidFill>
                  <a:srgbClr val="FFFFFF"/>
                </a:solidFill>
                <a:latin typeface="Tahoma"/>
                <a:ea typeface="Tahoma"/>
                <a:cs typeface="Tahoma"/>
                <a:sym typeface="Tahoma"/>
              </a:rPr>
              <a:t>for each u in V[G] do</a:t>
            </a:r>
            <a:endParaRPr sz="3111">
              <a:solidFill>
                <a:srgbClr val="FFFFFF"/>
              </a:solidFill>
              <a:latin typeface="Tahoma"/>
              <a:ea typeface="Tahoma"/>
              <a:cs typeface="Tahoma"/>
              <a:sym typeface="Tahoma"/>
            </a:endParaRPr>
          </a:p>
          <a:p>
            <a:pPr indent="-50800" lvl="0" marL="381000" marR="0" rtl="0" algn="l">
              <a:lnSpc>
                <a:spcPct val="120089"/>
              </a:lnSpc>
              <a:spcBef>
                <a:spcPts val="563"/>
              </a:spcBef>
              <a:spcAft>
                <a:spcPts val="0"/>
              </a:spcAft>
              <a:buClr>
                <a:srgbClr val="FFFFFF"/>
              </a:buClr>
              <a:buSzPts val="3111"/>
              <a:buNone/>
            </a:pPr>
            <a:r>
              <a:rPr lang="en-US" sz="3111">
                <a:solidFill>
                  <a:srgbClr val="FFFFFF"/>
                </a:solidFill>
                <a:latin typeface="Tahoma"/>
                <a:ea typeface="Tahoma"/>
                <a:cs typeface="Tahoma"/>
                <a:sym typeface="Tahoma"/>
              </a:rPr>
              <a:t>if color[u] == WHITE then</a:t>
            </a:r>
            <a:endParaRPr sz="3111">
              <a:solidFill>
                <a:srgbClr val="FFFFFF"/>
              </a:solidFill>
              <a:latin typeface="Tahoma"/>
              <a:ea typeface="Tahoma"/>
              <a:cs typeface="Tahoma"/>
              <a:sym typeface="Tahoma"/>
            </a:endParaRPr>
          </a:p>
          <a:p>
            <a:pPr indent="-50800" lvl="1" marL="762000" marR="0" rtl="0" algn="l">
              <a:lnSpc>
                <a:spcPct val="120089"/>
              </a:lnSpc>
              <a:spcBef>
                <a:spcPts val="0"/>
              </a:spcBef>
              <a:spcAft>
                <a:spcPts val="0"/>
              </a:spcAft>
              <a:buClr>
                <a:srgbClr val="FFFFFF"/>
              </a:buClr>
              <a:buSzPts val="3111"/>
              <a:buNone/>
            </a:pPr>
            <a:r>
              <a:rPr lang="en-US" sz="3111">
                <a:solidFill>
                  <a:srgbClr val="FFFFFF"/>
                </a:solidFill>
                <a:latin typeface="Tahoma"/>
                <a:ea typeface="Tahoma"/>
                <a:cs typeface="Tahoma"/>
                <a:sym typeface="Tahoma"/>
              </a:rPr>
              <a:t>DFS_VISIT(u)</a:t>
            </a:r>
            <a:endParaRPr sz="3111">
              <a:solidFill>
                <a:srgbClr val="FFFFFF"/>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Useful Graph Operations</a:t>
            </a:r>
            <a:endParaRPr sz="4000">
              <a:solidFill>
                <a:srgbClr val="FFFF00"/>
              </a:solidFill>
              <a:latin typeface="Tahoma"/>
              <a:ea typeface="Tahoma"/>
              <a:cs typeface="Tahoma"/>
              <a:sym typeface="Tahoma"/>
            </a:endParaRPr>
          </a:p>
        </p:txBody>
      </p:sp>
      <p:sp>
        <p:nvSpPr>
          <p:cNvPr id="89" name="Google Shape;89;p18"/>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We will use these in some graph algorithms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Time stamp each vertex with two time stamps</a:t>
            </a:r>
            <a:endParaRPr sz="3111">
              <a:solidFill>
                <a:srgbClr val="FFFFFF"/>
              </a:solidFill>
              <a:latin typeface="Tahoma"/>
              <a:ea typeface="Tahoma"/>
              <a:cs typeface="Tahoma"/>
              <a:sym typeface="Tahoma"/>
            </a:endParaRPr>
          </a:p>
          <a:p>
            <a:pPr indent="-220133" lvl="1" marL="762000" marR="0" rtl="0" algn="l">
              <a:lnSpc>
                <a:spcPct val="120089"/>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discover time discovered[u]</a:t>
            </a:r>
            <a:endParaRPr sz="2666">
              <a:solidFill>
                <a:srgbClr val="FFFFFF"/>
              </a:solidFill>
              <a:latin typeface="Tahoma"/>
              <a:ea typeface="Tahoma"/>
              <a:cs typeface="Tahoma"/>
              <a:sym typeface="Tahoma"/>
            </a:endParaRPr>
          </a:p>
          <a:p>
            <a:pPr indent="-220133" lvl="1" marL="762000" marR="0" rtl="0" algn="l">
              <a:lnSpc>
                <a:spcPct val="120089"/>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finish time finished[u]</a:t>
            </a:r>
            <a:endParaRPr sz="2666">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Can be used to detect cycles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Assigned with DFS_VISIT (next slide)</a:t>
            </a:r>
            <a:endParaRPr sz="3111">
              <a:solidFill>
                <a:srgbClr val="FFFFFF"/>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DFS_VISIT(u)</a:t>
            </a:r>
            <a:endParaRPr sz="4000">
              <a:solidFill>
                <a:srgbClr val="FFFF00"/>
              </a:solidFill>
              <a:latin typeface="Tahoma"/>
              <a:ea typeface="Tahoma"/>
              <a:cs typeface="Tahoma"/>
              <a:sym typeface="Tahoma"/>
            </a:endParaRPr>
          </a:p>
        </p:txBody>
      </p:sp>
      <p:sp>
        <p:nvSpPr>
          <p:cNvPr id="95" name="Google Shape;95;p19"/>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0" lvl="0" marL="0" marR="0" rtl="0" algn="l">
              <a:lnSpc>
                <a:spcPct val="120089"/>
              </a:lnSpc>
              <a:spcBef>
                <a:spcPts val="0"/>
              </a:spcBef>
              <a:spcAft>
                <a:spcPts val="0"/>
              </a:spcAft>
              <a:buNone/>
            </a:pPr>
            <a:r>
              <a:rPr lang="en-US" sz="3111">
                <a:solidFill>
                  <a:srgbClr val="FFFFFF"/>
                </a:solidFill>
                <a:latin typeface="Tahoma"/>
                <a:ea typeface="Tahoma"/>
                <a:cs typeface="Tahoma"/>
                <a:sym typeface="Tahoma"/>
              </a:rPr>
              <a:t>color[u] = GRAY (discovered u)</a:t>
            </a:r>
            <a:endParaRPr sz="3111">
              <a:solidFill>
                <a:srgbClr val="FFFFFF"/>
              </a:solidFill>
              <a:latin typeface="Tahoma"/>
              <a:ea typeface="Tahoma"/>
              <a:cs typeface="Tahoma"/>
              <a:sym typeface="Tahoma"/>
            </a:endParaRPr>
          </a:p>
          <a:p>
            <a:pPr indent="0" lvl="0" marL="0" marR="0" rtl="0" algn="l">
              <a:lnSpc>
                <a:spcPct val="120089"/>
              </a:lnSpc>
              <a:spcBef>
                <a:spcPts val="563"/>
              </a:spcBef>
              <a:spcAft>
                <a:spcPts val="0"/>
              </a:spcAft>
              <a:buNone/>
            </a:pPr>
            <a:r>
              <a:rPr lang="en-US" sz="3111">
                <a:solidFill>
                  <a:srgbClr val="FFFFFF"/>
                </a:solidFill>
                <a:latin typeface="Tahoma"/>
                <a:ea typeface="Tahoma"/>
                <a:cs typeface="Tahoma"/>
                <a:sym typeface="Tahoma"/>
              </a:rPr>
              <a:t>discovered[u] = ++time</a:t>
            </a:r>
            <a:endParaRPr sz="3111">
              <a:solidFill>
                <a:srgbClr val="FFFFFF"/>
              </a:solidFill>
              <a:latin typeface="Tahoma"/>
              <a:ea typeface="Tahoma"/>
              <a:cs typeface="Tahoma"/>
              <a:sym typeface="Tahoma"/>
            </a:endParaRPr>
          </a:p>
          <a:p>
            <a:pPr indent="0" lvl="0" marL="0" marR="0" rtl="0" algn="l">
              <a:lnSpc>
                <a:spcPct val="120089"/>
              </a:lnSpc>
              <a:spcBef>
                <a:spcPts val="563"/>
              </a:spcBef>
              <a:spcAft>
                <a:spcPts val="0"/>
              </a:spcAft>
              <a:buNone/>
            </a:pPr>
            <a:r>
              <a:rPr lang="en-US" sz="3111">
                <a:solidFill>
                  <a:srgbClr val="FFFFFF"/>
                </a:solidFill>
                <a:latin typeface="Tahoma"/>
                <a:ea typeface="Tahoma"/>
                <a:cs typeface="Tahoma"/>
                <a:sym typeface="Tahoma"/>
              </a:rPr>
              <a:t>for each v in Adjacent[u] do </a:t>
            </a:r>
            <a:endParaRPr sz="3111">
              <a:solidFill>
                <a:srgbClr val="FFFFFF"/>
              </a:solidFill>
              <a:latin typeface="Tahoma"/>
              <a:ea typeface="Tahoma"/>
              <a:cs typeface="Tahoma"/>
              <a:sym typeface="Tahoma"/>
            </a:endParaRPr>
          </a:p>
          <a:p>
            <a:pPr indent="-50800" lvl="0" marL="381000" marR="0" rtl="0" algn="l">
              <a:lnSpc>
                <a:spcPct val="120089"/>
              </a:lnSpc>
              <a:spcBef>
                <a:spcPts val="563"/>
              </a:spcBef>
              <a:spcAft>
                <a:spcPts val="0"/>
              </a:spcAft>
              <a:buClr>
                <a:srgbClr val="FFFFFF"/>
              </a:buClr>
              <a:buSzPts val="3111"/>
              <a:buNone/>
            </a:pPr>
            <a:r>
              <a:rPr lang="en-US" sz="3111">
                <a:solidFill>
                  <a:srgbClr val="FFFFFF"/>
                </a:solidFill>
                <a:latin typeface="Tahoma"/>
                <a:ea typeface="Tahoma"/>
                <a:cs typeface="Tahoma"/>
                <a:sym typeface="Tahoma"/>
              </a:rPr>
              <a:t>if color[v] == WHITE then </a:t>
            </a:r>
            <a:endParaRPr sz="3111">
              <a:solidFill>
                <a:srgbClr val="FFFFFF"/>
              </a:solidFill>
              <a:latin typeface="Tahoma"/>
              <a:ea typeface="Tahoma"/>
              <a:cs typeface="Tahoma"/>
              <a:sym typeface="Tahoma"/>
            </a:endParaRPr>
          </a:p>
          <a:p>
            <a:pPr indent="-50800" lvl="1" marL="762000" marR="0" rtl="0" algn="l">
              <a:lnSpc>
                <a:spcPct val="120089"/>
              </a:lnSpc>
              <a:spcBef>
                <a:spcPts val="0"/>
              </a:spcBef>
              <a:spcAft>
                <a:spcPts val="0"/>
              </a:spcAft>
              <a:buClr>
                <a:srgbClr val="FFFFFF"/>
              </a:buClr>
              <a:buSzPts val="3111"/>
              <a:buNone/>
            </a:pPr>
            <a:r>
              <a:rPr lang="en-US" sz="3111">
                <a:solidFill>
                  <a:srgbClr val="FFFFFF"/>
                </a:solidFill>
                <a:latin typeface="Tahoma"/>
                <a:ea typeface="Tahoma"/>
                <a:cs typeface="Tahoma"/>
                <a:sym typeface="Tahoma"/>
              </a:rPr>
              <a:t>previous[v] = u</a:t>
            </a:r>
            <a:endParaRPr sz="3111">
              <a:solidFill>
                <a:srgbClr val="FFFFFF"/>
              </a:solidFill>
              <a:latin typeface="Tahoma"/>
              <a:ea typeface="Tahoma"/>
              <a:cs typeface="Tahoma"/>
              <a:sym typeface="Tahoma"/>
            </a:endParaRPr>
          </a:p>
          <a:p>
            <a:pPr indent="-50800" lvl="1" marL="762000" marR="0" rtl="0" algn="l">
              <a:lnSpc>
                <a:spcPct val="120089"/>
              </a:lnSpc>
              <a:spcBef>
                <a:spcPts val="0"/>
              </a:spcBef>
              <a:spcAft>
                <a:spcPts val="0"/>
              </a:spcAft>
              <a:buClr>
                <a:srgbClr val="FFFFFF"/>
              </a:buClr>
              <a:buSzPts val="3111"/>
              <a:buNone/>
            </a:pPr>
            <a:r>
              <a:rPr lang="en-US" sz="3111">
                <a:solidFill>
                  <a:srgbClr val="FFFFFF"/>
                </a:solidFill>
                <a:latin typeface="Tahoma"/>
                <a:ea typeface="Tahoma"/>
                <a:cs typeface="Tahoma"/>
                <a:sym typeface="Tahoma"/>
              </a:rPr>
              <a:t>DFS_VISIT(v)</a:t>
            </a:r>
            <a:endParaRPr sz="3111">
              <a:solidFill>
                <a:srgbClr val="FFFFFF"/>
              </a:solidFill>
              <a:latin typeface="Tahoma"/>
              <a:ea typeface="Tahoma"/>
              <a:cs typeface="Tahoma"/>
              <a:sym typeface="Tahoma"/>
            </a:endParaRPr>
          </a:p>
          <a:p>
            <a:pPr indent="0" lvl="0" marL="0" marR="0" rtl="0" algn="l">
              <a:lnSpc>
                <a:spcPct val="120089"/>
              </a:lnSpc>
              <a:spcBef>
                <a:spcPts val="563"/>
              </a:spcBef>
              <a:spcAft>
                <a:spcPts val="0"/>
              </a:spcAft>
              <a:buNone/>
            </a:pPr>
            <a:r>
              <a:rPr lang="en-US" sz="3111">
                <a:solidFill>
                  <a:srgbClr val="FFFFFF"/>
                </a:solidFill>
                <a:latin typeface="Tahoma"/>
                <a:ea typeface="Tahoma"/>
                <a:cs typeface="Tahoma"/>
                <a:sym typeface="Tahoma"/>
              </a:rPr>
              <a:t>color[u] = BLACK (done exploring from u)</a:t>
            </a:r>
            <a:endParaRPr sz="3111">
              <a:solidFill>
                <a:srgbClr val="FFFFFF"/>
              </a:solidFill>
              <a:latin typeface="Tahoma"/>
              <a:ea typeface="Tahoma"/>
              <a:cs typeface="Tahoma"/>
              <a:sym typeface="Tahoma"/>
            </a:endParaRPr>
          </a:p>
          <a:p>
            <a:pPr indent="0" lvl="0" marL="0" marR="0" rtl="0" algn="l">
              <a:lnSpc>
                <a:spcPct val="120089"/>
              </a:lnSpc>
              <a:spcBef>
                <a:spcPts val="563"/>
              </a:spcBef>
              <a:spcAft>
                <a:spcPts val="0"/>
              </a:spcAft>
              <a:buNone/>
            </a:pPr>
            <a:r>
              <a:rPr lang="en-US" sz="3111">
                <a:solidFill>
                  <a:srgbClr val="FFFFFF"/>
                </a:solidFill>
                <a:latin typeface="Tahoma"/>
                <a:ea typeface="Tahoma"/>
                <a:cs typeface="Tahoma"/>
                <a:sym typeface="Tahoma"/>
              </a:rPr>
              <a:t>finished[u] = ++time</a:t>
            </a:r>
            <a:endParaRPr sz="3111">
              <a:solidFill>
                <a:srgbClr val="FFFFFF"/>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Topological Sorting</a:t>
            </a:r>
            <a:endParaRPr sz="4000">
              <a:solidFill>
                <a:srgbClr val="FFFF00"/>
              </a:solidFill>
              <a:latin typeface="Tahoma"/>
              <a:ea typeface="Tahoma"/>
              <a:cs typeface="Tahoma"/>
              <a:sym typeface="Tahoma"/>
            </a:endParaRPr>
          </a:p>
        </p:txBody>
      </p:sp>
      <p:sp>
        <p:nvSpPr>
          <p:cNvPr id="101" name="Google Shape;101;p20"/>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Directed Acyclic Graph</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Sorted order in which all of a node’s predecessors appear before the node</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Useful if computing some property on graph that requires computations of predecessors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E.g., useful for scheduling tasks that depend on other tasks</a:t>
            </a:r>
            <a:endParaRPr sz="3111">
              <a:solidFill>
                <a:srgbClr val="FFFFFF"/>
              </a:solidFill>
              <a:latin typeface="Tahoma"/>
              <a:ea typeface="Tahoma"/>
              <a:cs typeface="Tahoma"/>
              <a:sym typeface="Tahoma"/>
            </a:endParaRPr>
          </a:p>
          <a:p>
            <a:pPr indent="0" lvl="0" marL="0" marR="0" rtl="0" algn="l">
              <a:lnSpc>
                <a:spcPct val="120089"/>
              </a:lnSpc>
              <a:spcBef>
                <a:spcPts val="563"/>
              </a:spcBef>
              <a:spcAft>
                <a:spcPts val="0"/>
              </a:spcAft>
              <a:buNone/>
            </a:pPr>
            <a:r>
              <a:rPr lang="en-US" sz="2800">
                <a:solidFill>
                  <a:srgbClr val="FFFFFF"/>
                </a:solidFill>
                <a:latin typeface="Tahoma"/>
                <a:ea typeface="Tahoma"/>
                <a:cs typeface="Tahoma"/>
                <a:sym typeface="Tahoma"/>
              </a:rPr>
              <a:t>eat food, cook food, mix food, wash food, buy food</a:t>
            </a:r>
            <a:endParaRPr sz="2800">
              <a:solidFill>
                <a:srgbClr val="FFFFFF"/>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Topological Sort Algorithm</a:t>
            </a:r>
            <a:endParaRPr sz="4000">
              <a:solidFill>
                <a:srgbClr val="FFFF00"/>
              </a:solidFill>
              <a:latin typeface="Tahoma"/>
              <a:ea typeface="Tahoma"/>
              <a:cs typeface="Tahoma"/>
              <a:sym typeface="Tahoma"/>
            </a:endParaRPr>
          </a:p>
        </p:txBody>
      </p:sp>
      <p:sp>
        <p:nvSpPr>
          <p:cNvPr id="107" name="Google Shape;107;p21"/>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0" lvl="0" marL="0" marR="0" rtl="0" algn="l">
              <a:lnSpc>
                <a:spcPct val="120089"/>
              </a:lnSpc>
              <a:spcBef>
                <a:spcPts val="0"/>
              </a:spcBef>
              <a:spcAft>
                <a:spcPts val="0"/>
              </a:spcAft>
              <a:buNone/>
            </a:pPr>
            <a:r>
              <a:rPr lang="en-US" sz="3111">
                <a:solidFill>
                  <a:srgbClr val="FFFFFF"/>
                </a:solidFill>
                <a:latin typeface="Tahoma"/>
                <a:ea typeface="Tahoma"/>
                <a:cs typeface="Tahoma"/>
                <a:sym typeface="Tahoma"/>
              </a:rPr>
              <a:t>1 call DFS to compute finishing times for each vertex v</a:t>
            </a:r>
            <a:endParaRPr sz="3111">
              <a:solidFill>
                <a:srgbClr val="FFFFFF"/>
              </a:solidFill>
              <a:latin typeface="Tahoma"/>
              <a:ea typeface="Tahoma"/>
              <a:cs typeface="Tahoma"/>
              <a:sym typeface="Tahoma"/>
            </a:endParaRPr>
          </a:p>
          <a:p>
            <a:pPr indent="0" lvl="0" marL="0" marR="0" rtl="0" algn="l">
              <a:lnSpc>
                <a:spcPct val="120089"/>
              </a:lnSpc>
              <a:spcBef>
                <a:spcPts val="563"/>
              </a:spcBef>
              <a:spcAft>
                <a:spcPts val="0"/>
              </a:spcAft>
              <a:buNone/>
            </a:pPr>
            <a:r>
              <a:rPr lang="en-US" sz="3111">
                <a:solidFill>
                  <a:srgbClr val="FFFFFF"/>
                </a:solidFill>
                <a:latin typeface="Tahoma"/>
                <a:ea typeface="Tahoma"/>
                <a:cs typeface="Tahoma"/>
                <a:sym typeface="Tahoma"/>
              </a:rPr>
              <a:t>2 as each vertex is finished, insert it onto the front of a list</a:t>
            </a:r>
            <a:endParaRPr sz="3111">
              <a:solidFill>
                <a:srgbClr val="FFFFFF"/>
              </a:solidFill>
              <a:latin typeface="Tahoma"/>
              <a:ea typeface="Tahoma"/>
              <a:cs typeface="Tahoma"/>
              <a:sym typeface="Tahoma"/>
            </a:endParaRPr>
          </a:p>
          <a:p>
            <a:pPr indent="0" lvl="0" marL="0" marR="0" rtl="0" algn="l">
              <a:lnSpc>
                <a:spcPct val="120089"/>
              </a:lnSpc>
              <a:spcBef>
                <a:spcPts val="563"/>
              </a:spcBef>
              <a:spcAft>
                <a:spcPts val="0"/>
              </a:spcAft>
              <a:buNone/>
            </a:pPr>
            <a:r>
              <a:rPr lang="en-US" sz="3111">
                <a:solidFill>
                  <a:srgbClr val="FFFFFF"/>
                </a:solidFill>
                <a:latin typeface="Tahoma"/>
                <a:ea typeface="Tahoma"/>
                <a:cs typeface="Tahoma"/>
                <a:sym typeface="Tahoma"/>
              </a:rPr>
              <a:t>3 return the list of vertices</a:t>
            </a:r>
            <a:endParaRPr sz="3111">
              <a:solidFill>
                <a:srgbClr val="FFFFFF"/>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Minimum Spanning Trees (MST)</a:t>
            </a:r>
            <a:endParaRPr sz="4000">
              <a:solidFill>
                <a:srgbClr val="FFFF00"/>
              </a:solidFill>
              <a:latin typeface="Tahoma"/>
              <a:ea typeface="Tahoma"/>
              <a:cs typeface="Tahoma"/>
              <a:sym typeface="Tahoma"/>
            </a:endParaRPr>
          </a:p>
        </p:txBody>
      </p:sp>
      <p:sp>
        <p:nvSpPr>
          <p:cNvPr id="113" name="Google Shape;113;p22"/>
          <p:cNvSpPr txBox="1"/>
          <p:nvPr>
            <p:ph idx="1" type="body"/>
          </p:nvPr>
        </p:nvSpPr>
        <p:spPr>
          <a:xfrm>
            <a:off x="864300" y="1236475"/>
            <a:ext cx="8507700" cy="5736000"/>
          </a:xfrm>
          <a:prstGeom prst="rect">
            <a:avLst/>
          </a:prstGeom>
          <a:noFill/>
          <a:ln>
            <a:noFill/>
          </a:ln>
        </p:spPr>
        <p:txBody>
          <a:bodyPr anchorCtr="0" anchor="t" bIns="38100" lIns="38100" spcFirstLastPara="1" rIns="38100" wrap="square" tIns="38100">
            <a:noAutofit/>
          </a:bodyPr>
          <a:lstStyle/>
          <a:p>
            <a:pPr indent="-220133" lvl="0" marL="381000" marR="0" rtl="0" algn="l">
              <a:lnSpc>
                <a:spcPct val="107813"/>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Spanning tree</a:t>
            </a:r>
            <a:endParaRPr sz="2666">
              <a:solidFill>
                <a:srgbClr val="FFFFFF"/>
              </a:solidFill>
              <a:latin typeface="Tahoma"/>
              <a:ea typeface="Tahoma"/>
              <a:cs typeface="Tahoma"/>
              <a:sym typeface="Tahoma"/>
            </a:endParaRPr>
          </a:p>
          <a:p>
            <a:pPr indent="-220133" lvl="1" marL="762000" marR="0" rtl="0" algn="l">
              <a:lnSpc>
                <a:spcPct val="107813"/>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Spanning - connects each vertex</a:t>
            </a:r>
            <a:endParaRPr sz="2666">
              <a:solidFill>
                <a:srgbClr val="FFFFFF"/>
              </a:solidFill>
              <a:latin typeface="Tahoma"/>
              <a:ea typeface="Tahoma"/>
              <a:cs typeface="Tahoma"/>
              <a:sym typeface="Tahoma"/>
            </a:endParaRPr>
          </a:p>
          <a:p>
            <a:pPr indent="-220133" lvl="1" marL="762000" marR="0" rtl="0" algn="l">
              <a:lnSpc>
                <a:spcPct val="107813"/>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Tree - acyclic</a:t>
            </a:r>
            <a:endParaRPr sz="2666">
              <a:solidFill>
                <a:srgbClr val="FFFFFF"/>
              </a:solidFill>
              <a:latin typeface="Tahoma"/>
              <a:ea typeface="Tahoma"/>
              <a:cs typeface="Tahoma"/>
              <a:sym typeface="Tahoma"/>
            </a:endParaRPr>
          </a:p>
          <a:p>
            <a:pPr indent="-220133" lvl="1" marL="762000" marR="0" rtl="0" algn="l">
              <a:lnSpc>
                <a:spcPct val="107813"/>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Start with connected, undirected, edge-weighted graph G</a:t>
            </a:r>
            <a:endParaRPr sz="2666">
              <a:solidFill>
                <a:srgbClr val="FFFFFF"/>
              </a:solidFill>
              <a:latin typeface="Tahoma"/>
              <a:ea typeface="Tahoma"/>
              <a:cs typeface="Tahoma"/>
              <a:sym typeface="Tahoma"/>
            </a:endParaRPr>
          </a:p>
          <a:p>
            <a:pPr indent="-220133" lvl="1" marL="762000" marR="0" rtl="0" algn="l">
              <a:lnSpc>
                <a:spcPct val="107813"/>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Sub-graph with a subset of edges that connect all vertices</a:t>
            </a:r>
            <a:endParaRPr sz="2666">
              <a:solidFill>
                <a:srgbClr val="FFFFFF"/>
              </a:solidFill>
              <a:latin typeface="Tahoma"/>
              <a:ea typeface="Tahoma"/>
              <a:cs typeface="Tahoma"/>
              <a:sym typeface="Tahoma"/>
            </a:endParaRPr>
          </a:p>
          <a:p>
            <a:pPr indent="-246828" lvl="1" marL="762000" marR="0" rtl="0" algn="l">
              <a:lnSpc>
                <a:spcPct val="107813"/>
              </a:lnSpc>
              <a:spcBef>
                <a:spcPts val="0"/>
              </a:spcBef>
              <a:spcAft>
                <a:spcPts val="0"/>
              </a:spcAft>
              <a:buClr>
                <a:srgbClr val="FFFFFF"/>
              </a:buClr>
              <a:buSzPts val="3087"/>
              <a:buChar char="○"/>
            </a:pPr>
            <a:r>
              <a:rPr lang="en-US" sz="3087">
                <a:solidFill>
                  <a:srgbClr val="FFFFFF"/>
                </a:solidFill>
                <a:latin typeface="Tahoma"/>
                <a:ea typeface="Tahoma"/>
                <a:cs typeface="Tahoma"/>
                <a:sym typeface="Tahoma"/>
              </a:rPr>
              <a:t>|E|</a:t>
            </a:r>
            <a:r>
              <a:rPr lang="en-US" sz="2666">
                <a:solidFill>
                  <a:srgbClr val="FFFFFF"/>
                </a:solidFill>
                <a:latin typeface="Tahoma"/>
                <a:ea typeface="Tahoma"/>
                <a:cs typeface="Tahoma"/>
                <a:sym typeface="Tahoma"/>
              </a:rPr>
              <a:t> = |V| - 1</a:t>
            </a:r>
            <a:endParaRPr sz="2666">
              <a:solidFill>
                <a:srgbClr val="FFFFFF"/>
              </a:solidFill>
              <a:latin typeface="Tahoma"/>
              <a:ea typeface="Tahoma"/>
              <a:cs typeface="Tahoma"/>
              <a:sym typeface="Tahoma"/>
            </a:endParaRPr>
          </a:p>
          <a:p>
            <a:pPr indent="-220133" lvl="0" marL="381000" marR="0" rtl="0" algn="l">
              <a:lnSpc>
                <a:spcPct val="107813"/>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Minimum spanning tree</a:t>
            </a:r>
            <a:endParaRPr sz="2666">
              <a:solidFill>
                <a:srgbClr val="FFFFFF"/>
              </a:solidFill>
              <a:latin typeface="Tahoma"/>
              <a:ea typeface="Tahoma"/>
              <a:cs typeface="Tahoma"/>
              <a:sym typeface="Tahoma"/>
            </a:endParaRPr>
          </a:p>
          <a:p>
            <a:pPr indent="-220133" lvl="1" marL="762000" marR="0" rtl="0" algn="l">
              <a:lnSpc>
                <a:spcPct val="107813"/>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Sum total weight of edges is minimized</a:t>
            </a:r>
            <a:endParaRPr sz="2666">
              <a:solidFill>
                <a:srgbClr val="FFFFFF"/>
              </a:solidFill>
              <a:latin typeface="Tahoma"/>
              <a:ea typeface="Tahoma"/>
              <a:cs typeface="Tahoma"/>
              <a:sym typeface="Tahoma"/>
            </a:endParaRPr>
          </a:p>
          <a:p>
            <a:pPr indent="-220133" lvl="1" marL="762000" marR="0" rtl="0" algn="l">
              <a:lnSpc>
                <a:spcPct val="107813"/>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edge weights need not be distinct, MST need not be unique</a:t>
            </a:r>
            <a:endParaRPr sz="2666">
              <a:solidFill>
                <a:srgbClr val="FFFFFF"/>
              </a:solidFill>
              <a:latin typeface="Tahoma"/>
              <a:ea typeface="Tahoma"/>
              <a:cs typeface="Tahoma"/>
              <a:sym typeface="Tahoma"/>
            </a:endParaRPr>
          </a:p>
          <a:p>
            <a:pPr indent="-220133" lvl="0" marL="381000" marR="0" rtl="0" algn="l">
              <a:lnSpc>
                <a:spcPct val="107813"/>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Example: wiring a house with minimal cable</a:t>
            </a:r>
            <a:endParaRPr sz="2666">
              <a:solidFill>
                <a:srgbClr val="FFFFFF"/>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MST Algorithms</a:t>
            </a:r>
            <a:endParaRPr sz="4000">
              <a:solidFill>
                <a:srgbClr val="FFFF00"/>
              </a:solidFill>
              <a:latin typeface="Tahoma"/>
              <a:ea typeface="Tahoma"/>
              <a:cs typeface="Tahoma"/>
              <a:sym typeface="Tahoma"/>
            </a:endParaRPr>
          </a:p>
        </p:txBody>
      </p:sp>
      <p:sp>
        <p:nvSpPr>
          <p:cNvPr id="119" name="Google Shape;119;p23"/>
          <p:cNvSpPr txBox="1"/>
          <p:nvPr>
            <p:ph idx="1" type="body"/>
          </p:nvPr>
        </p:nvSpPr>
        <p:spPr>
          <a:xfrm>
            <a:off x="864300" y="1490475"/>
            <a:ext cx="8507700" cy="5307900"/>
          </a:xfrm>
          <a:prstGeom prst="rect">
            <a:avLst/>
          </a:prstGeom>
          <a:noFill/>
          <a:ln>
            <a:noFill/>
          </a:ln>
        </p:spPr>
        <p:txBody>
          <a:bodyPr anchorCtr="0" anchor="t" bIns="38100" lIns="38100" spcFirstLastPara="1" rIns="38100" wrap="square" tIns="38100">
            <a:noAutofit/>
          </a:bodyPr>
          <a:lstStyle/>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Two common algorithms:</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Char char="○"/>
            </a:pPr>
            <a:r>
              <a:rPr lang="en-US" sz="3111" u="sng">
                <a:solidFill>
                  <a:schemeClr val="hlink"/>
                </a:solidFill>
                <a:latin typeface="Tahoma"/>
                <a:ea typeface="Tahoma"/>
                <a:cs typeface="Tahoma"/>
                <a:sym typeface="Tahoma"/>
                <a:hlinkClick r:id="rId4"/>
              </a:rPr>
              <a:t>Prim’s</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Char char="○"/>
            </a:pPr>
            <a:r>
              <a:rPr lang="en-US" sz="3111" u="sng">
                <a:solidFill>
                  <a:schemeClr val="hlink"/>
                </a:solidFill>
                <a:latin typeface="Tahoma"/>
                <a:ea typeface="Tahoma"/>
                <a:cs typeface="Tahoma"/>
                <a:sym typeface="Tahoma"/>
                <a:hlinkClick r:id="rId5"/>
              </a:rPr>
              <a:t>Kruskal’s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Both are “Greedy algorithms”</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take the best choice at each opportunity</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Difference is in how next edge is selected</a:t>
            </a:r>
            <a:endParaRPr sz="3111">
              <a:solidFill>
                <a:srgbClr val="FFFFFF"/>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Prim’s Algorithm</a:t>
            </a:r>
            <a:endParaRPr sz="4000">
              <a:solidFill>
                <a:srgbClr val="FFFF00"/>
              </a:solidFill>
              <a:latin typeface="Tahoma"/>
              <a:ea typeface="Tahoma"/>
              <a:cs typeface="Tahoma"/>
              <a:sym typeface="Tahoma"/>
            </a:endParaRPr>
          </a:p>
        </p:txBody>
      </p:sp>
      <p:sp>
        <p:nvSpPr>
          <p:cNvPr id="125" name="Google Shape;125;p24"/>
          <p:cNvSpPr txBox="1"/>
          <p:nvPr>
            <p:ph idx="1" type="body"/>
          </p:nvPr>
        </p:nvSpPr>
        <p:spPr>
          <a:xfrm>
            <a:off x="864300" y="1490475"/>
            <a:ext cx="8507700" cy="5307900"/>
          </a:xfrm>
          <a:prstGeom prst="rect">
            <a:avLst/>
          </a:prstGeom>
          <a:noFill/>
          <a:ln>
            <a:noFill/>
          </a:ln>
        </p:spPr>
        <p:txBody>
          <a:bodyPr anchorCtr="0" anchor="t" bIns="38100" lIns="38100" spcFirstLastPara="1" rIns="38100" wrap="square" tIns="38100">
            <a:noAutofit/>
          </a:bodyPr>
          <a:lstStyle/>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Start with single vertex, called the root</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Select the minimum edge connecting u, v such that u is in the MST and v is not</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Grow MST by adding one vertex and one edge at a time</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O(|V|</a:t>
            </a:r>
            <a:r>
              <a:rPr baseline="30000" lang="en-US" sz="3111">
                <a:solidFill>
                  <a:srgbClr val="FFFFFF"/>
                </a:solidFill>
                <a:latin typeface="Tahoma"/>
                <a:ea typeface="Tahoma"/>
                <a:cs typeface="Tahoma"/>
                <a:sym typeface="Tahoma"/>
              </a:rPr>
              <a:t>2</a:t>
            </a:r>
            <a:r>
              <a:rPr lang="en-US" sz="3111">
                <a:solidFill>
                  <a:srgbClr val="FFFFFF"/>
                </a:solidFill>
                <a:latin typeface="Tahoma"/>
                <a:ea typeface="Tahoma"/>
                <a:cs typeface="Tahoma"/>
                <a:sym typeface="Tahoma"/>
              </a:rPr>
              <a:t>) without heaps for priority queue</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O(|E| log |V|) with heaps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Font typeface="Tahoma"/>
              <a:buChar char="●"/>
            </a:pPr>
            <a:r>
              <a:rPr lang="en-US" sz="3111" u="sng">
                <a:solidFill>
                  <a:schemeClr val="hlink"/>
                </a:solidFill>
                <a:latin typeface="Tahoma"/>
                <a:ea typeface="Tahoma"/>
                <a:cs typeface="Tahoma"/>
                <a:sym typeface="Tahoma"/>
                <a:hlinkClick r:id="rId4"/>
              </a:rPr>
              <a:t>Link</a:t>
            </a:r>
            <a:endParaRPr sz="3111">
              <a:solidFill>
                <a:srgbClr val="FFFFFF"/>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Prim’s Algorithm</a:t>
            </a:r>
            <a:endParaRPr sz="4000">
              <a:solidFill>
                <a:srgbClr val="FFFF00"/>
              </a:solidFill>
              <a:latin typeface="Tahoma"/>
              <a:ea typeface="Tahoma"/>
              <a:cs typeface="Tahoma"/>
              <a:sym typeface="Tahoma"/>
            </a:endParaRPr>
          </a:p>
        </p:txBody>
      </p:sp>
      <p:sp>
        <p:nvSpPr>
          <p:cNvPr id="131" name="Google Shape;131;p25"/>
          <p:cNvSpPr txBox="1"/>
          <p:nvPr>
            <p:ph idx="1" type="body"/>
          </p:nvPr>
        </p:nvSpPr>
        <p:spPr>
          <a:xfrm>
            <a:off x="440950" y="894890"/>
            <a:ext cx="9438900" cy="6324000"/>
          </a:xfrm>
          <a:prstGeom prst="rect">
            <a:avLst/>
          </a:prstGeom>
          <a:noFill/>
          <a:ln>
            <a:noFill/>
          </a:ln>
        </p:spPr>
        <p:txBody>
          <a:bodyPr anchorCtr="0" anchor="t" bIns="38100" lIns="38100" spcFirstLastPara="1" rIns="38100" wrap="square" tIns="38100">
            <a:noAutofit/>
          </a:bodyPr>
          <a:lstStyle/>
          <a:p>
            <a:pPr indent="0" lvl="0" marL="0" rtl="0" algn="l">
              <a:lnSpc>
                <a:spcPct val="119791"/>
              </a:lnSpc>
              <a:spcBef>
                <a:spcPts val="479"/>
              </a:spcBef>
              <a:spcAft>
                <a:spcPts val="0"/>
              </a:spcAft>
              <a:buNone/>
            </a:pPr>
            <a:r>
              <a:rPr lang="en-US" sz="2666">
                <a:solidFill>
                  <a:schemeClr val="lt1"/>
                </a:solidFill>
                <a:latin typeface="Tahoma"/>
                <a:ea typeface="Tahoma"/>
                <a:cs typeface="Tahoma"/>
                <a:sym typeface="Tahoma"/>
              </a:rPr>
              <a:t>def PRIM(G):</a:t>
            </a:r>
            <a:endParaRPr sz="2666">
              <a:solidFill>
                <a:schemeClr val="lt1"/>
              </a:solidFill>
              <a:latin typeface="Tahoma"/>
              <a:ea typeface="Tahoma"/>
              <a:cs typeface="Tahoma"/>
              <a:sym typeface="Tahoma"/>
            </a:endParaRPr>
          </a:p>
          <a:p>
            <a:pPr indent="457200" lvl="0" marL="0" rtl="0" algn="l">
              <a:lnSpc>
                <a:spcPct val="119791"/>
              </a:lnSpc>
              <a:spcBef>
                <a:spcPts val="479"/>
              </a:spcBef>
              <a:spcAft>
                <a:spcPts val="0"/>
              </a:spcAft>
              <a:buNone/>
            </a:pPr>
            <a:r>
              <a:rPr lang="en-US" sz="2666">
                <a:solidFill>
                  <a:schemeClr val="lt1"/>
                </a:solidFill>
                <a:latin typeface="Tahoma"/>
                <a:ea typeface="Tahoma"/>
                <a:cs typeface="Tahoma"/>
                <a:sym typeface="Tahoma"/>
              </a:rPr>
              <a:t>for each u in V[G]:</a:t>
            </a:r>
            <a:endParaRPr sz="2666">
              <a:solidFill>
                <a:schemeClr val="lt1"/>
              </a:solidFill>
              <a:latin typeface="Tahoma"/>
              <a:ea typeface="Tahoma"/>
              <a:cs typeface="Tahoma"/>
              <a:sym typeface="Tahoma"/>
            </a:endParaRPr>
          </a:p>
          <a:p>
            <a:pPr indent="457200" lvl="0" marL="457200" rtl="0" algn="l">
              <a:lnSpc>
                <a:spcPct val="119791"/>
              </a:lnSpc>
              <a:spcBef>
                <a:spcPts val="479"/>
              </a:spcBef>
              <a:spcAft>
                <a:spcPts val="0"/>
              </a:spcAft>
              <a:buNone/>
            </a:pPr>
            <a:r>
              <a:rPr lang="en-US" sz="2666">
                <a:solidFill>
                  <a:schemeClr val="lt1"/>
                </a:solidFill>
                <a:latin typeface="Tahoma"/>
                <a:ea typeface="Tahoma"/>
                <a:cs typeface="Tahoma"/>
                <a:sym typeface="Tahoma"/>
              </a:rPr>
              <a:t>key[u] = INFINITY;   prev[u] = nil</a:t>
            </a:r>
            <a:endParaRPr sz="2666">
              <a:solidFill>
                <a:schemeClr val="lt1"/>
              </a:solidFill>
              <a:latin typeface="Tahoma"/>
              <a:ea typeface="Tahoma"/>
              <a:cs typeface="Tahoma"/>
              <a:sym typeface="Tahoma"/>
            </a:endParaRPr>
          </a:p>
          <a:p>
            <a:pPr indent="457200" lvl="0" marL="0" rtl="0" algn="l">
              <a:lnSpc>
                <a:spcPct val="119791"/>
              </a:lnSpc>
              <a:spcBef>
                <a:spcPts val="479"/>
              </a:spcBef>
              <a:spcAft>
                <a:spcPts val="0"/>
              </a:spcAft>
              <a:buNone/>
            </a:pPr>
            <a:r>
              <a:rPr lang="en-US" sz="2666">
                <a:solidFill>
                  <a:schemeClr val="lt1"/>
                </a:solidFill>
                <a:latin typeface="Tahoma"/>
                <a:ea typeface="Tahoma"/>
                <a:cs typeface="Tahoma"/>
                <a:sym typeface="Tahoma"/>
              </a:rPr>
              <a:t>Q.ENQUEUE(G.V);  F = {G.V}</a:t>
            </a:r>
            <a:endParaRPr sz="2666">
              <a:solidFill>
                <a:schemeClr val="lt1"/>
              </a:solidFill>
              <a:latin typeface="Tahoma"/>
              <a:ea typeface="Tahoma"/>
              <a:cs typeface="Tahoma"/>
              <a:sym typeface="Tahoma"/>
            </a:endParaRPr>
          </a:p>
          <a:p>
            <a:pPr indent="457200" lvl="0" marL="0" rtl="0" algn="l">
              <a:lnSpc>
                <a:spcPct val="119791"/>
              </a:lnSpc>
              <a:spcBef>
                <a:spcPts val="479"/>
              </a:spcBef>
              <a:spcAft>
                <a:spcPts val="0"/>
              </a:spcAft>
              <a:buNone/>
            </a:pPr>
            <a:r>
              <a:rPr lang="en-US" sz="2666">
                <a:solidFill>
                  <a:schemeClr val="lt1"/>
                </a:solidFill>
                <a:latin typeface="Tahoma"/>
                <a:ea typeface="Tahoma"/>
                <a:cs typeface="Tahoma"/>
                <a:sym typeface="Tahoma"/>
              </a:rPr>
              <a:t>while ! Q.ISEMPTY():</a:t>
            </a:r>
            <a:endParaRPr sz="2666">
              <a:solidFill>
                <a:schemeClr val="lt1"/>
              </a:solidFill>
              <a:latin typeface="Tahoma"/>
              <a:ea typeface="Tahoma"/>
              <a:cs typeface="Tahoma"/>
              <a:sym typeface="Tahoma"/>
            </a:endParaRPr>
          </a:p>
          <a:p>
            <a:pPr indent="0" lvl="0" marL="0" rtl="0" algn="l">
              <a:lnSpc>
                <a:spcPct val="119791"/>
              </a:lnSpc>
              <a:spcBef>
                <a:spcPts val="479"/>
              </a:spcBef>
              <a:spcAft>
                <a:spcPts val="0"/>
              </a:spcAft>
              <a:buClr>
                <a:schemeClr val="dk1"/>
              </a:buClr>
              <a:buSzPts val="1100"/>
              <a:buFont typeface="Arial"/>
              <a:buNone/>
            </a:pPr>
            <a:r>
              <a:rPr lang="en-US" sz="2666">
                <a:solidFill>
                  <a:schemeClr val="lt1"/>
                </a:solidFill>
                <a:latin typeface="Tahoma"/>
                <a:ea typeface="Tahoma"/>
                <a:cs typeface="Tahoma"/>
                <a:sym typeface="Tahoma"/>
              </a:rPr>
              <a:t>		</a:t>
            </a:r>
            <a:r>
              <a:rPr lang="en-US" sz="2933">
                <a:solidFill>
                  <a:schemeClr val="lt1"/>
                </a:solidFill>
                <a:latin typeface="Tahoma"/>
                <a:ea typeface="Tahoma"/>
                <a:cs typeface="Tahoma"/>
                <a:sym typeface="Tahoma"/>
              </a:rPr>
              <a:t>u = Q.EXTRACT-MIN()</a:t>
            </a:r>
            <a:endParaRPr sz="2666">
              <a:solidFill>
                <a:schemeClr val="lt1"/>
              </a:solidFill>
              <a:latin typeface="Tahoma"/>
              <a:ea typeface="Tahoma"/>
              <a:cs typeface="Tahoma"/>
              <a:sym typeface="Tahoma"/>
            </a:endParaRPr>
          </a:p>
          <a:p>
            <a:pPr indent="457200" lvl="0" marL="457200" rtl="0" algn="l">
              <a:lnSpc>
                <a:spcPct val="119791"/>
              </a:lnSpc>
              <a:spcBef>
                <a:spcPts val="479"/>
              </a:spcBef>
              <a:spcAft>
                <a:spcPts val="0"/>
              </a:spcAft>
              <a:buClr>
                <a:schemeClr val="dk1"/>
              </a:buClr>
              <a:buSzPts val="1100"/>
              <a:buFont typeface="Arial"/>
              <a:buNone/>
            </a:pPr>
            <a:r>
              <a:rPr lang="en-US" sz="2666">
                <a:solidFill>
                  <a:schemeClr val="lt1"/>
                </a:solidFill>
                <a:latin typeface="Tahoma"/>
                <a:ea typeface="Tahoma"/>
                <a:cs typeface="Tahoma"/>
                <a:sym typeface="Tahoma"/>
              </a:rPr>
              <a:t>foreach v in </a:t>
            </a:r>
            <a:r>
              <a:rPr lang="en-US" sz="2933">
                <a:solidFill>
                  <a:schemeClr val="lt1"/>
                </a:solidFill>
                <a:latin typeface="Tahoma"/>
                <a:ea typeface="Tahoma"/>
                <a:cs typeface="Tahoma"/>
                <a:sym typeface="Tahoma"/>
              </a:rPr>
              <a:t>Adjacent[u]</a:t>
            </a:r>
            <a:r>
              <a:rPr lang="en-US" sz="2666">
                <a:solidFill>
                  <a:schemeClr val="lt1"/>
                </a:solidFill>
                <a:latin typeface="Tahoma"/>
                <a:ea typeface="Tahoma"/>
                <a:cs typeface="Tahoma"/>
                <a:sym typeface="Tahoma"/>
              </a:rPr>
              <a:t>:</a:t>
            </a:r>
            <a:endParaRPr sz="2666">
              <a:solidFill>
                <a:schemeClr val="lt1"/>
              </a:solidFill>
              <a:latin typeface="Tahoma"/>
              <a:ea typeface="Tahoma"/>
              <a:cs typeface="Tahoma"/>
              <a:sym typeface="Tahoma"/>
            </a:endParaRPr>
          </a:p>
          <a:p>
            <a:pPr indent="457200" lvl="0" marL="914400" rtl="0" algn="l">
              <a:lnSpc>
                <a:spcPct val="119791"/>
              </a:lnSpc>
              <a:spcBef>
                <a:spcPts val="479"/>
              </a:spcBef>
              <a:spcAft>
                <a:spcPts val="0"/>
              </a:spcAft>
              <a:buNone/>
            </a:pPr>
            <a:r>
              <a:rPr lang="en-US" sz="2666">
                <a:solidFill>
                  <a:schemeClr val="lt1"/>
                </a:solidFill>
                <a:latin typeface="Tahoma"/>
                <a:ea typeface="Tahoma"/>
                <a:cs typeface="Tahoma"/>
                <a:sym typeface="Tahoma"/>
              </a:rPr>
              <a:t>if v in F   &amp;&amp;  G.</a:t>
            </a:r>
            <a:r>
              <a:rPr lang="en-US" sz="2933">
                <a:solidFill>
                  <a:schemeClr val="lt1"/>
                </a:solidFill>
                <a:latin typeface="Tahoma"/>
                <a:ea typeface="Tahoma"/>
                <a:cs typeface="Tahoma"/>
                <a:sym typeface="Tahoma"/>
              </a:rPr>
              <a:t>w(u, v) &lt; key[v]</a:t>
            </a:r>
            <a:r>
              <a:rPr lang="en-US" sz="2666">
                <a:solidFill>
                  <a:schemeClr val="lt1"/>
                </a:solidFill>
                <a:latin typeface="Tahoma"/>
                <a:ea typeface="Tahoma"/>
                <a:cs typeface="Tahoma"/>
                <a:sym typeface="Tahoma"/>
              </a:rPr>
              <a:t>:</a:t>
            </a:r>
            <a:endParaRPr sz="2666">
              <a:solidFill>
                <a:schemeClr val="lt1"/>
              </a:solidFill>
              <a:latin typeface="Tahoma"/>
              <a:ea typeface="Tahoma"/>
              <a:cs typeface="Tahoma"/>
              <a:sym typeface="Tahoma"/>
            </a:endParaRPr>
          </a:p>
          <a:p>
            <a:pPr indent="457200" lvl="0" marL="914400" rtl="0" algn="l">
              <a:lnSpc>
                <a:spcPct val="119791"/>
              </a:lnSpc>
              <a:spcBef>
                <a:spcPts val="479"/>
              </a:spcBef>
              <a:spcAft>
                <a:spcPts val="0"/>
              </a:spcAft>
              <a:buNone/>
            </a:pPr>
            <a:r>
              <a:rPr lang="en-US" sz="2666">
                <a:solidFill>
                  <a:schemeClr val="lt1"/>
                </a:solidFill>
                <a:latin typeface="Tahoma"/>
                <a:ea typeface="Tahoma"/>
                <a:cs typeface="Tahoma"/>
                <a:sym typeface="Tahoma"/>
              </a:rPr>
              <a:t>	F = F - u</a:t>
            </a:r>
            <a:endParaRPr sz="2666">
              <a:solidFill>
                <a:schemeClr val="lt1"/>
              </a:solidFill>
              <a:latin typeface="Tahoma"/>
              <a:ea typeface="Tahoma"/>
              <a:cs typeface="Tahoma"/>
              <a:sym typeface="Tahoma"/>
            </a:endParaRPr>
          </a:p>
          <a:p>
            <a:pPr indent="457200" lvl="0" marL="914400" rtl="0" algn="l">
              <a:lnSpc>
                <a:spcPct val="119791"/>
              </a:lnSpc>
              <a:spcBef>
                <a:spcPts val="479"/>
              </a:spcBef>
              <a:spcAft>
                <a:spcPts val="0"/>
              </a:spcAft>
              <a:buNone/>
            </a:pPr>
            <a:r>
              <a:rPr lang="en-US" sz="2666">
                <a:solidFill>
                  <a:schemeClr val="lt1"/>
                </a:solidFill>
                <a:latin typeface="Tahoma"/>
                <a:ea typeface="Tahoma"/>
                <a:cs typeface="Tahoma"/>
                <a:sym typeface="Tahoma"/>
              </a:rPr>
              <a:t>	</a:t>
            </a:r>
            <a:r>
              <a:rPr lang="en-US" sz="2933">
                <a:solidFill>
                  <a:schemeClr val="lt1"/>
                </a:solidFill>
                <a:latin typeface="Tahoma"/>
                <a:ea typeface="Tahoma"/>
                <a:cs typeface="Tahoma"/>
                <a:sym typeface="Tahoma"/>
              </a:rPr>
              <a:t>pr[v] = u</a:t>
            </a:r>
            <a:endParaRPr sz="2933">
              <a:solidFill>
                <a:schemeClr val="lt1"/>
              </a:solidFill>
              <a:latin typeface="Tahoma"/>
              <a:ea typeface="Tahoma"/>
              <a:cs typeface="Tahoma"/>
              <a:sym typeface="Tahoma"/>
            </a:endParaRPr>
          </a:p>
          <a:p>
            <a:pPr indent="457200" lvl="0" marL="1371600" rtl="0" algn="l">
              <a:lnSpc>
                <a:spcPct val="108036"/>
              </a:lnSpc>
              <a:spcBef>
                <a:spcPts val="563"/>
              </a:spcBef>
              <a:spcAft>
                <a:spcPts val="0"/>
              </a:spcAft>
              <a:buClr>
                <a:schemeClr val="dk1"/>
              </a:buClr>
              <a:buSzPts val="1100"/>
              <a:buFont typeface="Arial"/>
              <a:buNone/>
            </a:pPr>
            <a:r>
              <a:rPr lang="en-US" sz="2933">
                <a:solidFill>
                  <a:schemeClr val="lt1"/>
                </a:solidFill>
                <a:latin typeface="Tahoma"/>
                <a:ea typeface="Tahoma"/>
                <a:cs typeface="Tahoma"/>
                <a:sym typeface="Tahoma"/>
              </a:rPr>
              <a:t>key[v] = G.w(u,v)</a:t>
            </a:r>
            <a:endParaRPr sz="2933">
              <a:solidFill>
                <a:schemeClr val="lt1"/>
              </a:solidFill>
              <a:latin typeface="Tahoma"/>
              <a:ea typeface="Tahoma"/>
              <a:cs typeface="Tahoma"/>
              <a:sym typeface="Tahoma"/>
            </a:endParaRPr>
          </a:p>
          <a:p>
            <a:pPr indent="0" lvl="0" marL="0" rtl="0" algn="l">
              <a:lnSpc>
                <a:spcPct val="119791"/>
              </a:lnSpc>
              <a:spcBef>
                <a:spcPts val="479"/>
              </a:spcBef>
              <a:spcAft>
                <a:spcPts val="0"/>
              </a:spcAft>
              <a:buNone/>
            </a:pPr>
            <a:r>
              <a:rPr lang="en-US" sz="2666">
                <a:solidFill>
                  <a:schemeClr val="lt1"/>
                </a:solidFill>
                <a:latin typeface="Tahoma"/>
                <a:ea typeface="Tahoma"/>
                <a:cs typeface="Tahoma"/>
                <a:sym typeface="Tahoma"/>
              </a:rPr>
              <a:t>      </a:t>
            </a:r>
            <a:endParaRPr sz="2933">
              <a:solidFill>
                <a:srgbClr val="FFFFFF"/>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Graphs</a:t>
            </a:r>
            <a:endParaRPr sz="4000">
              <a:solidFill>
                <a:srgbClr val="FFFF00"/>
              </a:solidFill>
              <a:latin typeface="Tahoma"/>
              <a:ea typeface="Tahoma"/>
              <a:cs typeface="Tahoma"/>
              <a:sym typeface="Tahoma"/>
            </a:endParaRPr>
          </a:p>
        </p:txBody>
      </p:sp>
      <p:sp>
        <p:nvSpPr>
          <p:cNvPr id="29" name="Google Shape;29;p8"/>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G = (V,E)</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V: vertices (or nodes). Notation u,</a:t>
            </a:r>
            <a:r>
              <a:rPr lang="en-US" sz="3111">
                <a:solidFill>
                  <a:srgbClr val="FFFFFF"/>
                </a:solidFill>
                <a:latin typeface="Tahoma"/>
                <a:ea typeface="Tahoma"/>
                <a:cs typeface="Tahoma"/>
                <a:sym typeface="Tahoma"/>
              </a:rPr>
              <a:t>v in</a:t>
            </a:r>
            <a:r>
              <a:rPr lang="en-US" sz="3111">
                <a:solidFill>
                  <a:srgbClr val="FFFFFF"/>
                </a:solidFill>
                <a:latin typeface="Tahoma"/>
                <a:ea typeface="Tahoma"/>
                <a:cs typeface="Tahoma"/>
                <a:sym typeface="Tahoma"/>
              </a:rPr>
              <a:t> V</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E: edges. Each connects a pair of vertices</a:t>
            </a:r>
            <a:endParaRPr sz="3111">
              <a:solidFill>
                <a:schemeClr val="lt1"/>
              </a:solidFill>
              <a:latin typeface="Tahoma"/>
              <a:ea typeface="Tahoma"/>
              <a:cs typeface="Tahoma"/>
              <a:sym typeface="Tahoma"/>
            </a:endParaRPr>
          </a:p>
          <a:p>
            <a:pPr indent="0" lvl="0" marL="0" rtl="0" algn="l">
              <a:lnSpc>
                <a:spcPct val="120089"/>
              </a:lnSpc>
              <a:spcBef>
                <a:spcPts val="563"/>
              </a:spcBef>
              <a:spcAft>
                <a:spcPts val="0"/>
              </a:spcAft>
              <a:buClr>
                <a:srgbClr val="000000"/>
              </a:buClr>
              <a:buSzPts val="1100"/>
              <a:buFont typeface="Arial"/>
              <a:buNone/>
            </a:pPr>
            <a:r>
              <a:rPr lang="en-US" sz="3111">
                <a:solidFill>
                  <a:schemeClr val="lt1"/>
                </a:solidFill>
                <a:latin typeface="Tahoma"/>
                <a:ea typeface="Tahoma"/>
                <a:cs typeface="Tahoma"/>
                <a:sym typeface="Tahoma"/>
              </a:rPr>
              <a:t>   E </a:t>
            </a:r>
            <a:r>
              <a:rPr lang="en-US" sz="3111">
                <a:solidFill>
                  <a:schemeClr val="lt1"/>
                </a:solidFill>
                <a:latin typeface="Noto Sans Symbols"/>
                <a:ea typeface="Noto Sans Symbols"/>
                <a:cs typeface="Noto Sans Symbols"/>
                <a:sym typeface="Noto Sans Symbols"/>
              </a:rPr>
              <a:t>:</a:t>
            </a:r>
            <a:r>
              <a:rPr lang="en-US" sz="3111">
                <a:solidFill>
                  <a:schemeClr val="lt1"/>
                </a:solidFill>
                <a:latin typeface="Tahoma"/>
                <a:ea typeface="Tahoma"/>
                <a:cs typeface="Tahoma"/>
                <a:sym typeface="Tahoma"/>
              </a:rPr>
              <a:t> V x V; (u,v) in E</a:t>
            </a:r>
            <a:endParaRPr sz="3111">
              <a:solidFill>
                <a:srgbClr val="FFFFFF"/>
              </a:solidFill>
              <a:latin typeface="Tahoma"/>
              <a:ea typeface="Tahoma"/>
              <a:cs typeface="Tahoma"/>
              <a:sym typeface="Tahoma"/>
            </a:endParaRPr>
          </a:p>
          <a:p>
            <a:pPr indent="-248355" lvl="0" marL="381000" marR="0" rtl="0" algn="l">
              <a:lnSpc>
                <a:spcPct val="120089"/>
              </a:lnSpc>
              <a:spcBef>
                <a:spcPts val="563"/>
              </a:spcBef>
              <a:spcAft>
                <a:spcPts val="0"/>
              </a:spcAft>
              <a:buClr>
                <a:srgbClr val="FFFFFF"/>
              </a:buClr>
              <a:buSzPts val="3111"/>
              <a:buFont typeface="Tahoma"/>
              <a:buChar char="●"/>
            </a:pPr>
            <a:r>
              <a:rPr lang="en-US" sz="3111" u="sng">
                <a:solidFill>
                  <a:schemeClr val="hlink"/>
                </a:solidFill>
                <a:latin typeface="Tahoma"/>
                <a:ea typeface="Tahoma"/>
                <a:cs typeface="Tahoma"/>
                <a:sym typeface="Tahoma"/>
                <a:hlinkClick r:id="rId4"/>
              </a:rPr>
              <a:t>Link</a:t>
            </a:r>
            <a:r>
              <a:rPr lang="en-US" sz="3111">
                <a:solidFill>
                  <a:srgbClr val="FFFFFF"/>
                </a:solidFill>
                <a:latin typeface="Tahoma"/>
                <a:ea typeface="Tahoma"/>
                <a:cs typeface="Tahoma"/>
                <a:sym typeface="Tahoma"/>
              </a:rPr>
              <a:t> </a:t>
            </a:r>
            <a:endParaRPr sz="3111">
              <a:solidFill>
                <a:srgbClr val="FFFFFF"/>
              </a:solidFill>
              <a:latin typeface="Tahoma"/>
              <a:ea typeface="Tahoma"/>
              <a:cs typeface="Tahoma"/>
              <a:sym typeface="Tahoma"/>
            </a:endParaRPr>
          </a:p>
          <a:p>
            <a:pPr indent="0" lvl="0" marL="0" marR="0" rtl="0" algn="l">
              <a:lnSpc>
                <a:spcPct val="120089"/>
              </a:lnSpc>
              <a:spcBef>
                <a:spcPts val="563"/>
              </a:spcBef>
              <a:spcAft>
                <a:spcPts val="0"/>
              </a:spcAft>
              <a:buNone/>
            </a:pPr>
            <a:r>
              <a:t/>
            </a:r>
            <a:endParaRPr sz="3111">
              <a:solidFill>
                <a:srgbClr val="FFFFFF"/>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6"/>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Kruskal’s Algorithm</a:t>
            </a:r>
            <a:endParaRPr sz="4000">
              <a:solidFill>
                <a:srgbClr val="FFFF00"/>
              </a:solidFill>
              <a:latin typeface="Tahoma"/>
              <a:ea typeface="Tahoma"/>
              <a:cs typeface="Tahoma"/>
              <a:sym typeface="Tahoma"/>
            </a:endParaRPr>
          </a:p>
        </p:txBody>
      </p:sp>
      <p:sp>
        <p:nvSpPr>
          <p:cNvPr id="137" name="Google Shape;137;p26"/>
          <p:cNvSpPr txBox="1"/>
          <p:nvPr>
            <p:ph idx="1" type="body"/>
          </p:nvPr>
        </p:nvSpPr>
        <p:spPr>
          <a:xfrm>
            <a:off x="864300" y="1490475"/>
            <a:ext cx="8507700" cy="5307900"/>
          </a:xfrm>
          <a:prstGeom prst="rect">
            <a:avLst/>
          </a:prstGeom>
          <a:noFill/>
          <a:ln>
            <a:noFill/>
          </a:ln>
        </p:spPr>
        <p:txBody>
          <a:bodyPr anchorCtr="0" anchor="t" bIns="38100" lIns="38100" spcFirstLastPara="1" rIns="38100" wrap="square" tIns="38100">
            <a:noAutofit/>
          </a:bodyPr>
          <a:lstStyle/>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Start with single-node trees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Identify cheapest edge</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If edge links different trees &amp;&amp; doesn’t cause a cycle</a:t>
            </a:r>
            <a:endParaRPr sz="3111">
              <a:solidFill>
                <a:srgbClr val="FFFFFF"/>
              </a:solidFill>
              <a:latin typeface="Tahoma"/>
              <a:ea typeface="Tahoma"/>
              <a:cs typeface="Tahoma"/>
              <a:sym typeface="Tahoma"/>
            </a:endParaRPr>
          </a:p>
          <a:p>
            <a:pPr indent="-220133" lvl="1" marL="762000" marR="0" rtl="0" algn="l">
              <a:lnSpc>
                <a:spcPct val="120089"/>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add the edge</a:t>
            </a:r>
            <a:endParaRPr sz="2666">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Adding an edge merges two trees into one</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0000"/>
              </a:buClr>
              <a:buSzPts val="3111"/>
              <a:buChar char="●"/>
            </a:pPr>
            <a:r>
              <a:rPr lang="en-US" sz="3111" u="sng">
                <a:solidFill>
                  <a:srgbClr val="FF0000"/>
                </a:solidFill>
                <a:latin typeface="Tahoma"/>
                <a:ea typeface="Tahoma"/>
                <a:cs typeface="Tahoma"/>
                <a:sym typeface="Tahoma"/>
                <a:hlinkClick r:id="rId4">
                  <a:extLst>
                    <a:ext uri="{A12FA001-AC4F-418D-AE19-62706E023703}">
                      <ahyp:hlinkClr val="tx"/>
                    </a:ext>
                  </a:extLst>
                </a:hlinkClick>
              </a:rPr>
              <a:t>Minimum Spanning Tree Animation</a:t>
            </a:r>
            <a:endParaRPr sz="3111" u="sng">
              <a:solidFill>
                <a:srgbClr val="FF0000"/>
              </a:solidFill>
              <a:latin typeface="Tahoma"/>
              <a:ea typeface="Tahoma"/>
              <a:cs typeface="Tahoma"/>
              <a:sym typeface="Tahoma"/>
              <a:hlinkClick r:id="rId5">
                <a:extLst>
                  <a:ext uri="{A12FA001-AC4F-418D-AE19-62706E023703}">
                    <ahyp:hlinkClr val="tx"/>
                  </a:ext>
                </a:extLst>
              </a:hlinkClick>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O(|V| log |E|) - much better in practice</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Font typeface="Tahoma"/>
              <a:buChar char="●"/>
            </a:pPr>
            <a:r>
              <a:rPr lang="en-US" sz="3111" u="sng">
                <a:solidFill>
                  <a:schemeClr val="hlink"/>
                </a:solidFill>
                <a:latin typeface="Tahoma"/>
                <a:ea typeface="Tahoma"/>
                <a:cs typeface="Tahoma"/>
                <a:sym typeface="Tahoma"/>
                <a:hlinkClick r:id="rId6"/>
              </a:rPr>
              <a:t>Link</a:t>
            </a:r>
            <a:endParaRPr sz="3111">
              <a:solidFill>
                <a:srgbClr val="FFFFFF"/>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7"/>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Kruskal’s Algorithm in pseudo code</a:t>
            </a:r>
            <a:endParaRPr sz="4000">
              <a:solidFill>
                <a:srgbClr val="FFFF00"/>
              </a:solidFill>
              <a:latin typeface="Tahoma"/>
              <a:ea typeface="Tahoma"/>
              <a:cs typeface="Tahoma"/>
              <a:sym typeface="Tahoma"/>
            </a:endParaRPr>
          </a:p>
        </p:txBody>
      </p:sp>
      <p:sp>
        <p:nvSpPr>
          <p:cNvPr id="143" name="Google Shape;143;p27"/>
          <p:cNvSpPr txBox="1"/>
          <p:nvPr>
            <p:ph idx="1" type="body"/>
          </p:nvPr>
        </p:nvSpPr>
        <p:spPr>
          <a:xfrm>
            <a:off x="356300" y="1490475"/>
            <a:ext cx="9523500" cy="5307900"/>
          </a:xfrm>
          <a:prstGeom prst="rect">
            <a:avLst/>
          </a:prstGeom>
          <a:noFill/>
          <a:ln>
            <a:noFill/>
          </a:ln>
        </p:spPr>
        <p:txBody>
          <a:bodyPr anchorCtr="0" anchor="t" bIns="38100" lIns="38100" spcFirstLastPara="1" rIns="38100" wrap="square" tIns="38100">
            <a:noAutofit/>
          </a:bodyPr>
          <a:lstStyle/>
          <a:p>
            <a:pPr indent="0" lvl="0" marL="0" marR="0" rtl="0" algn="l">
              <a:lnSpc>
                <a:spcPct val="119791"/>
              </a:lnSpc>
              <a:spcBef>
                <a:spcPts val="479"/>
              </a:spcBef>
              <a:spcAft>
                <a:spcPts val="0"/>
              </a:spcAft>
              <a:buClr>
                <a:schemeClr val="dk1"/>
              </a:buClr>
              <a:buSzPts val="1100"/>
              <a:buFont typeface="Arial"/>
              <a:buNone/>
            </a:pPr>
            <a:r>
              <a:rPr lang="en-US" sz="2666">
                <a:solidFill>
                  <a:srgbClr val="FFFFFF"/>
                </a:solidFill>
                <a:latin typeface="Tahoma"/>
                <a:ea typeface="Tahoma"/>
                <a:cs typeface="Tahoma"/>
                <a:sym typeface="Tahoma"/>
              </a:rPr>
              <a:t>def KRUSKAL(G):</a:t>
            </a:r>
            <a:endParaRPr sz="2666">
              <a:solidFill>
                <a:srgbClr val="FFFFFF"/>
              </a:solidFill>
              <a:latin typeface="Tahoma"/>
              <a:ea typeface="Tahoma"/>
              <a:cs typeface="Tahoma"/>
              <a:sym typeface="Tahoma"/>
            </a:endParaRPr>
          </a:p>
          <a:p>
            <a:pPr indent="457200" lvl="0" marL="0" marR="0" rtl="0" algn="l">
              <a:lnSpc>
                <a:spcPct val="119791"/>
              </a:lnSpc>
              <a:spcBef>
                <a:spcPts val="479"/>
              </a:spcBef>
              <a:spcAft>
                <a:spcPts val="0"/>
              </a:spcAft>
              <a:buClr>
                <a:schemeClr val="dk1"/>
              </a:buClr>
              <a:buSzPts val="1100"/>
              <a:buFont typeface="Arial"/>
              <a:buNone/>
            </a:pPr>
            <a:r>
              <a:rPr lang="en-US" sz="2666">
                <a:solidFill>
                  <a:srgbClr val="FFFFFF"/>
                </a:solidFill>
                <a:latin typeface="Tahoma"/>
                <a:ea typeface="Tahoma"/>
                <a:cs typeface="Tahoma"/>
                <a:sym typeface="Tahoma"/>
              </a:rPr>
              <a:t>A = ∅</a:t>
            </a:r>
            <a:endParaRPr sz="2666">
              <a:solidFill>
                <a:srgbClr val="FFFFFF"/>
              </a:solidFill>
              <a:latin typeface="Tahoma"/>
              <a:ea typeface="Tahoma"/>
              <a:cs typeface="Tahoma"/>
              <a:sym typeface="Tahoma"/>
            </a:endParaRPr>
          </a:p>
          <a:p>
            <a:pPr indent="457200" lvl="0" marL="0" marR="0" rtl="0" algn="l">
              <a:lnSpc>
                <a:spcPct val="119791"/>
              </a:lnSpc>
              <a:spcBef>
                <a:spcPts val="479"/>
              </a:spcBef>
              <a:spcAft>
                <a:spcPts val="0"/>
              </a:spcAft>
              <a:buClr>
                <a:schemeClr val="dk1"/>
              </a:buClr>
              <a:buSzPts val="1100"/>
              <a:buFont typeface="Arial"/>
              <a:buNone/>
            </a:pPr>
            <a:r>
              <a:rPr lang="en-US" sz="2666">
                <a:solidFill>
                  <a:srgbClr val="FFFFFF"/>
                </a:solidFill>
                <a:latin typeface="Tahoma"/>
                <a:ea typeface="Tahoma"/>
                <a:cs typeface="Tahoma"/>
                <a:sym typeface="Tahoma"/>
              </a:rPr>
              <a:t>foreach v ∈ G.V:</a:t>
            </a:r>
            <a:endParaRPr sz="2666">
              <a:solidFill>
                <a:srgbClr val="FFFFFF"/>
              </a:solidFill>
              <a:latin typeface="Tahoma"/>
              <a:ea typeface="Tahoma"/>
              <a:cs typeface="Tahoma"/>
              <a:sym typeface="Tahoma"/>
            </a:endParaRPr>
          </a:p>
          <a:p>
            <a:pPr indent="0" lvl="0" marL="0" marR="0" rtl="0" algn="l">
              <a:lnSpc>
                <a:spcPct val="119791"/>
              </a:lnSpc>
              <a:spcBef>
                <a:spcPts val="479"/>
              </a:spcBef>
              <a:spcAft>
                <a:spcPts val="0"/>
              </a:spcAft>
              <a:buClr>
                <a:schemeClr val="dk1"/>
              </a:buClr>
              <a:buSzPts val="1100"/>
              <a:buFont typeface="Arial"/>
              <a:buNone/>
            </a:pPr>
            <a:r>
              <a:rPr lang="en-US" sz="2666">
                <a:solidFill>
                  <a:srgbClr val="FFFFFF"/>
                </a:solidFill>
                <a:latin typeface="Tahoma"/>
                <a:ea typeface="Tahoma"/>
                <a:cs typeface="Tahoma"/>
                <a:sym typeface="Tahoma"/>
              </a:rPr>
              <a:t>   		MAKE-SET(v)</a:t>
            </a:r>
            <a:endParaRPr sz="2666">
              <a:solidFill>
                <a:srgbClr val="FFFFFF"/>
              </a:solidFill>
              <a:latin typeface="Tahoma"/>
              <a:ea typeface="Tahoma"/>
              <a:cs typeface="Tahoma"/>
              <a:sym typeface="Tahoma"/>
            </a:endParaRPr>
          </a:p>
          <a:p>
            <a:pPr indent="457200" lvl="0" marL="0" marR="0" rtl="0" algn="l">
              <a:lnSpc>
                <a:spcPct val="119791"/>
              </a:lnSpc>
              <a:spcBef>
                <a:spcPts val="479"/>
              </a:spcBef>
              <a:spcAft>
                <a:spcPts val="0"/>
              </a:spcAft>
              <a:buClr>
                <a:schemeClr val="dk1"/>
              </a:buClr>
              <a:buSzPts val="1100"/>
              <a:buFont typeface="Arial"/>
              <a:buNone/>
            </a:pPr>
            <a:r>
              <a:rPr lang="en-US" sz="2666">
                <a:solidFill>
                  <a:srgbClr val="FFFFFF"/>
                </a:solidFill>
                <a:latin typeface="Tahoma"/>
                <a:ea typeface="Tahoma"/>
                <a:cs typeface="Tahoma"/>
                <a:sym typeface="Tahoma"/>
              </a:rPr>
              <a:t>foreach (u, v) in G.E ordered by weight(u, v), increasing:</a:t>
            </a:r>
            <a:endParaRPr sz="2666">
              <a:solidFill>
                <a:srgbClr val="FFFFFF"/>
              </a:solidFill>
              <a:latin typeface="Tahoma"/>
              <a:ea typeface="Tahoma"/>
              <a:cs typeface="Tahoma"/>
              <a:sym typeface="Tahoma"/>
            </a:endParaRPr>
          </a:p>
          <a:p>
            <a:pPr indent="0" lvl="0" marL="0" marR="0" rtl="0" algn="l">
              <a:lnSpc>
                <a:spcPct val="119791"/>
              </a:lnSpc>
              <a:spcBef>
                <a:spcPts val="479"/>
              </a:spcBef>
              <a:spcAft>
                <a:spcPts val="0"/>
              </a:spcAft>
              <a:buClr>
                <a:schemeClr val="dk1"/>
              </a:buClr>
              <a:buSzPts val="1100"/>
              <a:buFont typeface="Arial"/>
              <a:buNone/>
            </a:pPr>
            <a:r>
              <a:rPr lang="en-US" sz="2666">
                <a:solidFill>
                  <a:srgbClr val="FFFFFF"/>
                </a:solidFill>
                <a:latin typeface="Tahoma"/>
                <a:ea typeface="Tahoma"/>
                <a:cs typeface="Tahoma"/>
                <a:sym typeface="Tahoma"/>
              </a:rPr>
              <a:t>   		if FIND-SET(u) ≠ FIND-SET(v):</a:t>
            </a:r>
            <a:endParaRPr sz="2666">
              <a:solidFill>
                <a:srgbClr val="FFFFFF"/>
              </a:solidFill>
              <a:latin typeface="Tahoma"/>
              <a:ea typeface="Tahoma"/>
              <a:cs typeface="Tahoma"/>
              <a:sym typeface="Tahoma"/>
            </a:endParaRPr>
          </a:p>
          <a:p>
            <a:pPr indent="0" lvl="0" marL="0" marR="0" rtl="0" algn="l">
              <a:lnSpc>
                <a:spcPct val="119791"/>
              </a:lnSpc>
              <a:spcBef>
                <a:spcPts val="479"/>
              </a:spcBef>
              <a:spcAft>
                <a:spcPts val="0"/>
              </a:spcAft>
              <a:buClr>
                <a:schemeClr val="dk1"/>
              </a:buClr>
              <a:buSzPts val="1100"/>
              <a:buFont typeface="Arial"/>
              <a:buNone/>
            </a:pPr>
            <a:r>
              <a:rPr lang="en-US" sz="2666">
                <a:solidFill>
                  <a:srgbClr val="FFFFFF"/>
                </a:solidFill>
                <a:latin typeface="Tahoma"/>
                <a:ea typeface="Tahoma"/>
                <a:cs typeface="Tahoma"/>
                <a:sym typeface="Tahoma"/>
              </a:rPr>
              <a:t>      		A = A ∪ {(u, v)}</a:t>
            </a:r>
            <a:endParaRPr sz="2666">
              <a:solidFill>
                <a:srgbClr val="FFFFFF"/>
              </a:solidFill>
              <a:latin typeface="Tahoma"/>
              <a:ea typeface="Tahoma"/>
              <a:cs typeface="Tahoma"/>
              <a:sym typeface="Tahoma"/>
            </a:endParaRPr>
          </a:p>
          <a:p>
            <a:pPr indent="0" lvl="0" marL="0" marR="0" rtl="0" algn="l">
              <a:lnSpc>
                <a:spcPct val="119791"/>
              </a:lnSpc>
              <a:spcBef>
                <a:spcPts val="479"/>
              </a:spcBef>
              <a:spcAft>
                <a:spcPts val="0"/>
              </a:spcAft>
              <a:buClr>
                <a:schemeClr val="dk1"/>
              </a:buClr>
              <a:buSzPts val="1100"/>
              <a:buFont typeface="Arial"/>
              <a:buNone/>
            </a:pPr>
            <a:r>
              <a:rPr lang="en-US" sz="2666">
                <a:solidFill>
                  <a:srgbClr val="FFFFFF"/>
                </a:solidFill>
                <a:latin typeface="Tahoma"/>
                <a:ea typeface="Tahoma"/>
                <a:cs typeface="Tahoma"/>
                <a:sym typeface="Tahoma"/>
              </a:rPr>
              <a:t>      		UNION-SET(u, v)</a:t>
            </a:r>
            <a:endParaRPr sz="2666">
              <a:solidFill>
                <a:srgbClr val="FFFFFF"/>
              </a:solidFill>
              <a:latin typeface="Tahoma"/>
              <a:ea typeface="Tahoma"/>
              <a:cs typeface="Tahoma"/>
              <a:sym typeface="Tahoma"/>
            </a:endParaRPr>
          </a:p>
          <a:p>
            <a:pPr indent="457200" lvl="0" marL="0" marR="0" rtl="0" algn="l">
              <a:lnSpc>
                <a:spcPct val="119791"/>
              </a:lnSpc>
              <a:spcBef>
                <a:spcPts val="479"/>
              </a:spcBef>
              <a:spcAft>
                <a:spcPts val="0"/>
              </a:spcAft>
              <a:buClr>
                <a:schemeClr val="dk1"/>
              </a:buClr>
              <a:buSzPts val="1100"/>
              <a:buFont typeface="Arial"/>
              <a:buNone/>
            </a:pPr>
            <a:r>
              <a:rPr lang="en-US" sz="2666">
                <a:solidFill>
                  <a:srgbClr val="FFFFFF"/>
                </a:solidFill>
                <a:latin typeface="Tahoma"/>
                <a:ea typeface="Tahoma"/>
                <a:cs typeface="Tahoma"/>
                <a:sym typeface="Tahoma"/>
              </a:rPr>
              <a:t>return A</a:t>
            </a:r>
            <a:endParaRPr sz="2666">
              <a:solidFill>
                <a:srgbClr val="FFFFFF"/>
              </a:solidFill>
              <a:latin typeface="Tahoma"/>
              <a:ea typeface="Tahoma"/>
              <a:cs typeface="Tahoma"/>
              <a:sym typeface="Tahoma"/>
            </a:endParaRPr>
          </a:p>
          <a:p>
            <a:pPr indent="0" lvl="0" marL="0" marR="0" rtl="0" algn="l">
              <a:lnSpc>
                <a:spcPct val="119791"/>
              </a:lnSpc>
              <a:spcBef>
                <a:spcPts val="479"/>
              </a:spcBef>
              <a:spcAft>
                <a:spcPts val="0"/>
              </a:spcAft>
              <a:buNone/>
            </a:pPr>
            <a:r>
              <a:t/>
            </a:r>
            <a:endParaRPr sz="2666">
              <a:solidFill>
                <a:srgbClr val="FFFFFF"/>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8"/>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Disjoint Set</a:t>
            </a:r>
            <a:endParaRPr sz="4000">
              <a:solidFill>
                <a:srgbClr val="FFFF00"/>
              </a:solidFill>
              <a:latin typeface="Tahoma"/>
              <a:ea typeface="Tahoma"/>
              <a:cs typeface="Tahoma"/>
              <a:sym typeface="Tahoma"/>
            </a:endParaRPr>
          </a:p>
        </p:txBody>
      </p:sp>
      <p:sp>
        <p:nvSpPr>
          <p:cNvPr id="149" name="Google Shape;149;p28"/>
          <p:cNvSpPr txBox="1"/>
          <p:nvPr>
            <p:ph idx="1" type="body"/>
          </p:nvPr>
        </p:nvSpPr>
        <p:spPr>
          <a:xfrm>
            <a:off x="605650" y="1391600"/>
            <a:ext cx="9104400" cy="5406900"/>
          </a:xfrm>
          <a:prstGeom prst="rect">
            <a:avLst/>
          </a:prstGeom>
          <a:noFill/>
          <a:ln>
            <a:noFill/>
          </a:ln>
        </p:spPr>
        <p:txBody>
          <a:bodyPr anchorCtr="0" anchor="t" bIns="38100" lIns="38100" spcFirstLastPara="1" rIns="38100" wrap="square" tIns="38100">
            <a:noAutofit/>
          </a:bodyPr>
          <a:lstStyle/>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Sets are re	quired for Kruskal’s MST algorithms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Font typeface="Tahoma"/>
              <a:buChar char="●"/>
            </a:pPr>
            <a:r>
              <a:rPr lang="en-US" sz="3111" u="sng">
                <a:solidFill>
                  <a:schemeClr val="hlink"/>
                </a:solidFill>
                <a:latin typeface="Tahoma"/>
                <a:ea typeface="Tahoma"/>
                <a:cs typeface="Tahoma"/>
                <a:sym typeface="Tahoma"/>
                <a:hlinkClick r:id="rId4"/>
              </a:rPr>
              <a:t>Link</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Font typeface="Tahoma"/>
              <a:buChar char="●"/>
            </a:pPr>
            <a:r>
              <a:rPr lang="en-US" sz="3111">
                <a:solidFill>
                  <a:srgbClr val="FFFFFF"/>
                </a:solidFill>
                <a:latin typeface="Tahoma"/>
                <a:ea typeface="Tahoma"/>
                <a:cs typeface="Tahoma"/>
                <a:sym typeface="Tahoma"/>
              </a:rPr>
              <a:t>Read this article about Disjoint Sets </a:t>
            </a:r>
            <a:r>
              <a:rPr lang="en-US" sz="3111" u="sng">
                <a:solidFill>
                  <a:schemeClr val="hlink"/>
                </a:solidFill>
                <a:latin typeface="Tahoma"/>
                <a:ea typeface="Tahoma"/>
                <a:cs typeface="Tahoma"/>
                <a:sym typeface="Tahoma"/>
                <a:hlinkClick r:id="rId5"/>
              </a:rPr>
              <a:t>LINK</a:t>
            </a:r>
            <a:endParaRPr sz="3111">
              <a:solidFill>
                <a:srgbClr val="FFFFFF"/>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Kruskal’s Algorithm in pseudo C++</a:t>
            </a:r>
            <a:endParaRPr sz="4000">
              <a:solidFill>
                <a:srgbClr val="FFFF00"/>
              </a:solidFill>
              <a:latin typeface="Tahoma"/>
              <a:ea typeface="Tahoma"/>
              <a:cs typeface="Tahoma"/>
              <a:sym typeface="Tahoma"/>
            </a:endParaRPr>
          </a:p>
        </p:txBody>
      </p:sp>
      <p:sp>
        <p:nvSpPr>
          <p:cNvPr id="155" name="Google Shape;155;p29"/>
          <p:cNvSpPr txBox="1"/>
          <p:nvPr>
            <p:ph idx="1" type="body"/>
          </p:nvPr>
        </p:nvSpPr>
        <p:spPr>
          <a:xfrm>
            <a:off x="304800" y="1015975"/>
            <a:ext cx="9523500" cy="6384900"/>
          </a:xfrm>
          <a:prstGeom prst="rect">
            <a:avLst/>
          </a:prstGeom>
          <a:noFill/>
          <a:ln>
            <a:noFill/>
          </a:ln>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b="1" i="0" lang="en-US" sz="1866">
                <a:solidFill>
                  <a:srgbClr val="FFFFFF"/>
                </a:solidFill>
                <a:latin typeface="Arial"/>
                <a:ea typeface="Arial"/>
                <a:cs typeface="Arial"/>
                <a:sym typeface="Arial"/>
              </a:rPr>
              <a:t>// complexity is </a:t>
            </a:r>
            <a:r>
              <a:rPr b="1" lang="en-US" sz="1866">
                <a:solidFill>
                  <a:schemeClr val="lt1"/>
                </a:solidFill>
              </a:rPr>
              <a:t>O(|E| lg |E|)  or </a:t>
            </a:r>
            <a:r>
              <a:rPr b="1" i="0" lang="en-US" sz="1866">
                <a:solidFill>
                  <a:srgbClr val="FFFFFF"/>
                </a:solidFill>
                <a:latin typeface="Arial"/>
                <a:ea typeface="Arial"/>
                <a:cs typeface="Arial"/>
                <a:sym typeface="Arial"/>
              </a:rPr>
              <a:t>O(|</a:t>
            </a:r>
            <a:r>
              <a:rPr b="1" lang="en-US" sz="1866">
                <a:solidFill>
                  <a:srgbClr val="FFFFFF"/>
                </a:solidFill>
              </a:rPr>
              <a:t>E</a:t>
            </a:r>
            <a:r>
              <a:rPr b="1" i="0" lang="en-US" sz="1866">
                <a:solidFill>
                  <a:srgbClr val="FFFFFF"/>
                </a:solidFill>
                <a:latin typeface="Arial"/>
                <a:ea typeface="Arial"/>
                <a:cs typeface="Arial"/>
                <a:sym typeface="Arial"/>
              </a:rPr>
              <a:t>| lg |</a:t>
            </a:r>
            <a:r>
              <a:rPr b="1" lang="en-US" sz="1866">
                <a:solidFill>
                  <a:srgbClr val="FFFFFF"/>
                </a:solidFill>
              </a:rPr>
              <a:t>V</a:t>
            </a:r>
            <a:r>
              <a:rPr b="1" i="0" lang="en-US" sz="1866">
                <a:solidFill>
                  <a:srgbClr val="FFFFFF"/>
                </a:solidFill>
                <a:latin typeface="Arial"/>
                <a:ea typeface="Arial"/>
                <a:cs typeface="Arial"/>
                <a:sym typeface="Arial"/>
              </a:rPr>
              <a:t>|) if using binary heap for PriorityQueue</a:t>
            </a:r>
            <a:br>
              <a:rPr b="1" lang="en-US" sz="1866">
                <a:solidFill>
                  <a:srgbClr val="FFFFFF"/>
                </a:solidFill>
                <a:latin typeface="Tahoma"/>
                <a:ea typeface="Tahoma"/>
                <a:cs typeface="Tahoma"/>
                <a:sym typeface="Tahoma"/>
              </a:rPr>
            </a:b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Vector&lt;Edges&gt; Kruskals( Graph &amp; g )</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for</a:t>
            </a:r>
            <a:r>
              <a:rPr b="1" lang="en-US" sz="1866">
                <a:solidFill>
                  <a:srgbClr val="FFFFFF"/>
                </a:solidFill>
              </a:rPr>
              <a:t> (</a:t>
            </a:r>
            <a:r>
              <a:rPr b="1" i="0" lang="en-US" sz="1866">
                <a:solidFill>
                  <a:srgbClr val="FFFFFF"/>
                </a:solidFill>
                <a:latin typeface="Arial"/>
                <a:ea typeface="Arial"/>
                <a:cs typeface="Arial"/>
                <a:sym typeface="Arial"/>
              </a:rPr>
              <a:t> auto v : g.vertices() )  {</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vertex.setID = Set::</a:t>
            </a:r>
            <a:r>
              <a:rPr b="1" lang="en-US" sz="1866">
                <a:solidFill>
                  <a:srgbClr val="FFFFFF"/>
                </a:solidFill>
              </a:rPr>
              <a:t>makeSet();</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int N = g.vertices().size();</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PriorityQueue </a:t>
            </a:r>
            <a:r>
              <a:rPr b="1" lang="en-US" sz="1866">
                <a:solidFill>
                  <a:srgbClr val="FFFFFF"/>
                </a:solidFill>
              </a:rPr>
              <a:t>Q</a:t>
            </a:r>
            <a:r>
              <a:rPr b="1" i="0" lang="en-US" sz="1866">
                <a:solidFill>
                  <a:srgbClr val="FFFFFF"/>
                </a:solidFill>
                <a:latin typeface="Arial"/>
                <a:ea typeface="Arial"/>
                <a:cs typeface="Arial"/>
                <a:sym typeface="Arial"/>
              </a:rPr>
              <a:t>;</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for ( auto </a:t>
            </a:r>
            <a:r>
              <a:rPr b="1" lang="en-US" sz="1866">
                <a:solidFill>
                  <a:srgbClr val="FFFFFF"/>
                </a:solidFill>
              </a:rPr>
              <a:t>e : g.edges() )</a:t>
            </a:r>
            <a:endParaRPr b="1" i="0" sz="1866">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US" sz="1866">
                <a:solidFill>
                  <a:srgbClr val="FFFFFF"/>
                </a:solidFill>
              </a:rPr>
              <a:t>        Q</a:t>
            </a:r>
            <a:r>
              <a:rPr b="1" i="0" lang="en-US" sz="1866">
                <a:solidFill>
                  <a:srgbClr val="FFFFFF"/>
                </a:solidFill>
                <a:latin typeface="Arial"/>
                <a:ea typeface="Arial"/>
                <a:cs typeface="Arial"/>
                <a:sym typeface="Arial"/>
              </a:rPr>
              <a:t>.insert(</a:t>
            </a:r>
            <a:r>
              <a:rPr b="1" lang="en-US" sz="1866">
                <a:solidFill>
                  <a:srgbClr val="FFFFFF"/>
                </a:solidFill>
              </a:rPr>
              <a:t>e</a:t>
            </a:r>
            <a:r>
              <a:rPr b="1" i="0" lang="en-US" sz="1866">
                <a:solidFill>
                  <a:srgbClr val="FFFFFF"/>
                </a:solidFill>
                <a:latin typeface="Arial"/>
                <a:ea typeface="Arial"/>
                <a:cs typeface="Arial"/>
                <a:sym typeface="Arial"/>
              </a:rPr>
              <a:t>);                                // Sort Key is edge weight</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Vector&lt;Edges&gt; T;</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while ( T.size() &lt; N-1 ) {</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Edge e = </a:t>
            </a:r>
            <a:r>
              <a:rPr b="1" lang="en-US" sz="1866">
                <a:solidFill>
                  <a:srgbClr val="FFFFFF"/>
                </a:solidFill>
              </a:rPr>
              <a:t>Q</a:t>
            </a:r>
            <a:r>
              <a:rPr b="1" i="0" lang="en-US" sz="1866">
                <a:solidFill>
                  <a:srgbClr val="FFFFFF"/>
                </a:solidFill>
                <a:latin typeface="Arial"/>
                <a:ea typeface="Arial"/>
                <a:cs typeface="Arial"/>
                <a:sym typeface="Arial"/>
              </a:rPr>
              <a:t>.extractMin();</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if ( e.u.setID != e.v.setID ) {     // i.e., not in the same set</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T.push_back(e);                   // add edge </a:t>
            </a:r>
            <a:r>
              <a:rPr b="1" lang="en-US" sz="1866">
                <a:solidFill>
                  <a:srgbClr val="FFFFFF"/>
                </a:solidFill>
              </a:rPr>
              <a:t>e to solution</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Set::unionSet( e.u, e.v );          // join two sub trees into one tree</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    return T;</a:t>
            </a:r>
            <a:br>
              <a:rPr b="1" lang="en-US" sz="1866">
                <a:solidFill>
                  <a:srgbClr val="FFFFFF"/>
                </a:solidFill>
                <a:latin typeface="Tahoma"/>
                <a:ea typeface="Tahoma"/>
                <a:cs typeface="Tahoma"/>
                <a:sym typeface="Tahoma"/>
              </a:rPr>
            </a:br>
            <a:r>
              <a:rPr b="1" i="0" lang="en-US" sz="1866">
                <a:solidFill>
                  <a:srgbClr val="FFFFFF"/>
                </a:solidFill>
                <a:latin typeface="Arial"/>
                <a:ea typeface="Arial"/>
                <a:cs typeface="Arial"/>
                <a:sym typeface="Arial"/>
              </a:rPr>
              <a:t>}</a:t>
            </a:r>
            <a:endParaRPr b="1" i="0" sz="1866">
              <a:solidFill>
                <a:srgbClr val="FFFFF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30"/>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Single Source Shortest Path</a:t>
            </a:r>
            <a:endParaRPr sz="4000">
              <a:solidFill>
                <a:srgbClr val="FFFF00"/>
              </a:solidFill>
              <a:latin typeface="Tahoma"/>
              <a:ea typeface="Tahoma"/>
              <a:cs typeface="Tahoma"/>
              <a:sym typeface="Tahoma"/>
            </a:endParaRPr>
          </a:p>
        </p:txBody>
      </p:sp>
      <p:sp>
        <p:nvSpPr>
          <p:cNvPr id="161" name="Google Shape;161;p30"/>
          <p:cNvSpPr txBox="1"/>
          <p:nvPr>
            <p:ph idx="1" type="body"/>
          </p:nvPr>
        </p:nvSpPr>
        <p:spPr>
          <a:xfrm>
            <a:off x="864300" y="1490475"/>
            <a:ext cx="8507700" cy="5307900"/>
          </a:xfrm>
          <a:prstGeom prst="rect">
            <a:avLst/>
          </a:prstGeom>
          <a:noFill/>
          <a:ln>
            <a:noFill/>
          </a:ln>
        </p:spPr>
        <p:txBody>
          <a:bodyPr anchorCtr="0" anchor="t" bIns="38100" lIns="38100" spcFirstLastPara="1" rIns="38100" wrap="square" tIns="38100">
            <a:noAutofit/>
          </a:bodyPr>
          <a:lstStyle/>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Given</a:t>
            </a:r>
            <a:endParaRPr sz="3111">
              <a:solidFill>
                <a:srgbClr val="FFFFFF"/>
              </a:solidFill>
              <a:latin typeface="Tahoma"/>
              <a:ea typeface="Tahoma"/>
              <a:cs typeface="Tahoma"/>
              <a:sym typeface="Tahoma"/>
            </a:endParaRPr>
          </a:p>
          <a:p>
            <a:pPr indent="-220133" lvl="1" marL="762000" marR="0" rtl="0" algn="l">
              <a:lnSpc>
                <a:spcPct val="108035"/>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A graph, G = (V,E)</a:t>
            </a:r>
            <a:endParaRPr sz="2666">
              <a:solidFill>
                <a:srgbClr val="FFFFFF"/>
              </a:solidFill>
              <a:latin typeface="Tahoma"/>
              <a:ea typeface="Tahoma"/>
              <a:cs typeface="Tahoma"/>
              <a:sym typeface="Tahoma"/>
            </a:endParaRPr>
          </a:p>
          <a:p>
            <a:pPr indent="-220133" lvl="1" marL="762000" marR="0" rtl="0" algn="l">
              <a:lnSpc>
                <a:spcPct val="108035"/>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A single starting vertex, s</a:t>
            </a:r>
            <a:endParaRPr sz="2666">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Find lowest cost path to all other vertices</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For un-weighted graph, use BFS</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For weighted graph, we have choices</a:t>
            </a:r>
            <a:endParaRPr sz="3111">
              <a:solidFill>
                <a:srgbClr val="FFFFFF"/>
              </a:solidFill>
              <a:latin typeface="Tahoma"/>
              <a:ea typeface="Tahoma"/>
              <a:cs typeface="Tahoma"/>
              <a:sym typeface="Tahoma"/>
            </a:endParaRPr>
          </a:p>
          <a:p>
            <a:pPr indent="-220133" lvl="1" marL="762000" marR="0" rtl="0" algn="l">
              <a:lnSpc>
                <a:spcPct val="108035"/>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Dijkstra’s Algorithm - positive weights</a:t>
            </a:r>
            <a:endParaRPr sz="2666">
              <a:solidFill>
                <a:srgbClr val="FFFFFF"/>
              </a:solidFill>
              <a:latin typeface="Tahoma"/>
              <a:ea typeface="Tahoma"/>
              <a:cs typeface="Tahoma"/>
              <a:sym typeface="Tahoma"/>
            </a:endParaRPr>
          </a:p>
          <a:p>
            <a:pPr indent="-220133" lvl="1" marL="762000" marR="0" rtl="0" algn="l">
              <a:lnSpc>
                <a:spcPct val="108035"/>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Bellman-Ford Algorithm - negative too</a:t>
            </a:r>
            <a:endParaRPr sz="2666">
              <a:solidFill>
                <a:srgbClr val="FFFFFF"/>
              </a:solidFill>
              <a:latin typeface="Tahoma"/>
              <a:ea typeface="Tahoma"/>
              <a:cs typeface="Tahoma"/>
              <a:sym typeface="Tahoma"/>
            </a:endParaRPr>
          </a:p>
          <a:p>
            <a:pPr indent="-220133" lvl="1" marL="762000" marR="0" rtl="0" algn="l">
              <a:lnSpc>
                <a:spcPct val="108035"/>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A* is heuristic, but must know max</a:t>
            </a:r>
            <a:endParaRPr sz="2666">
              <a:solidFill>
                <a:srgbClr val="FFFFFF"/>
              </a:solidFill>
              <a:latin typeface="Tahoma"/>
              <a:ea typeface="Tahoma"/>
              <a:cs typeface="Tahoma"/>
              <a:sym typeface="Tahoma"/>
            </a:endParaRPr>
          </a:p>
          <a:p>
            <a:pPr indent="-220133" lvl="2" marL="1143000" marR="0" rtl="0" algn="l">
              <a:lnSpc>
                <a:spcPct val="108035"/>
              </a:lnSpc>
              <a:spcBef>
                <a:spcPts val="0"/>
              </a:spcBef>
              <a:spcAft>
                <a:spcPts val="0"/>
              </a:spcAft>
              <a:buClr>
                <a:srgbClr val="0000FF"/>
              </a:buClr>
              <a:buSzPts val="2667"/>
              <a:buChar char="■"/>
            </a:pPr>
            <a:r>
              <a:rPr lang="en-US" sz="2666" u="sng">
                <a:solidFill>
                  <a:srgbClr val="0000FF"/>
                </a:solidFill>
                <a:latin typeface="Tahoma"/>
                <a:ea typeface="Tahoma"/>
                <a:cs typeface="Tahoma"/>
                <a:sym typeface="Tahoma"/>
                <a:hlinkClick r:id="rId4">
                  <a:extLst>
                    <a:ext uri="{A12FA001-AC4F-418D-AE19-62706E023703}">
                      <ahyp:hlinkClr val="tx"/>
                    </a:ext>
                  </a:extLst>
                </a:hlinkClick>
              </a:rPr>
              <a:t>http://en.wikipedia.org/wiki/A*#Pseudocode</a:t>
            </a:r>
            <a:endParaRPr sz="2666" u="sng">
              <a:solidFill>
                <a:srgbClr val="0000FF"/>
              </a:solidFill>
              <a:latin typeface="Tahoma"/>
              <a:ea typeface="Tahoma"/>
              <a:cs typeface="Tahoma"/>
              <a:sym typeface="Tahoma"/>
              <a:hlinkClick r:id="rId5">
                <a:extLst>
                  <a:ext uri="{A12FA001-AC4F-418D-AE19-62706E023703}">
                    <ahyp:hlinkClr val="tx"/>
                  </a:ext>
                </a:extLst>
              </a:hlinkClic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31"/>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Applications</a:t>
            </a:r>
            <a:endParaRPr sz="4000">
              <a:solidFill>
                <a:srgbClr val="FFFF00"/>
              </a:solidFill>
              <a:latin typeface="Tahoma"/>
              <a:ea typeface="Tahoma"/>
              <a:cs typeface="Tahoma"/>
              <a:sym typeface="Tahoma"/>
            </a:endParaRPr>
          </a:p>
        </p:txBody>
      </p:sp>
      <p:sp>
        <p:nvSpPr>
          <p:cNvPr id="167" name="Google Shape;167;p31"/>
          <p:cNvSpPr txBox="1"/>
          <p:nvPr>
            <p:ph idx="1" type="body"/>
          </p:nvPr>
        </p:nvSpPr>
        <p:spPr>
          <a:xfrm>
            <a:off x="864300" y="1490475"/>
            <a:ext cx="8507700" cy="5307900"/>
          </a:xfrm>
          <a:prstGeom prst="rect">
            <a:avLst/>
          </a:prstGeom>
          <a:noFill/>
          <a:ln>
            <a:noFill/>
          </a:ln>
        </p:spPr>
        <p:txBody>
          <a:bodyPr anchorCtr="0" anchor="t" bIns="38100" lIns="38100" spcFirstLastPara="1" rIns="38100" wrap="square" tIns="38100">
            <a:noAutofit/>
          </a:bodyPr>
          <a:lstStyle/>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Maze games</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Street traffic routing</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Plane trip planning</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Network packet routing</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Font typeface="Tahoma"/>
              <a:buChar char="●"/>
            </a:pPr>
            <a:r>
              <a:rPr lang="en-US" sz="3111">
                <a:solidFill>
                  <a:srgbClr val="FFFFFF"/>
                </a:solidFill>
                <a:latin typeface="Tahoma"/>
                <a:ea typeface="Tahoma"/>
                <a:cs typeface="Tahoma"/>
                <a:sym typeface="Tahoma"/>
              </a:rPr>
              <a:t>Robot walking through obstacles</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Font typeface="Tahoma"/>
              <a:buChar char="●"/>
            </a:pPr>
            <a:r>
              <a:rPr lang="en-US" sz="3111">
                <a:solidFill>
                  <a:srgbClr val="FFFFFF"/>
                </a:solidFill>
                <a:latin typeface="Tahoma"/>
                <a:ea typeface="Tahoma"/>
                <a:cs typeface="Tahoma"/>
                <a:sym typeface="Tahoma"/>
              </a:rPr>
              <a:t>GPS navigation</a:t>
            </a:r>
            <a:endParaRPr sz="3111">
              <a:solidFill>
                <a:srgbClr val="FFFFFF"/>
              </a:solidFill>
              <a:latin typeface="Tahoma"/>
              <a:ea typeface="Tahoma"/>
              <a:cs typeface="Tahoma"/>
              <a:sym typeface="Tahoma"/>
            </a:endParaRPr>
          </a:p>
          <a:p>
            <a:pPr indent="-248355" lvl="0" marL="381000" rtl="0" algn="l">
              <a:lnSpc>
                <a:spcPct val="120089"/>
              </a:lnSpc>
              <a:spcBef>
                <a:spcPts val="0"/>
              </a:spcBef>
              <a:spcAft>
                <a:spcPts val="0"/>
              </a:spcAft>
              <a:buClr>
                <a:srgbClr val="FFFFFF"/>
              </a:buClr>
              <a:buSzPts val="3111"/>
              <a:buFont typeface="Tahoma"/>
              <a:buChar char="●"/>
            </a:pPr>
            <a:r>
              <a:rPr lang="en-US" sz="3111" u="sng">
                <a:solidFill>
                  <a:srgbClr val="FF0000"/>
                </a:solidFill>
                <a:latin typeface="Tahoma"/>
                <a:ea typeface="Tahoma"/>
                <a:cs typeface="Tahoma"/>
                <a:sym typeface="Tahoma"/>
                <a:hlinkClick r:id="rId4">
                  <a:extLst>
                    <a:ext uri="{A12FA001-AC4F-418D-AE19-62706E023703}">
                      <ahyp:hlinkClr val="tx"/>
                    </a:ext>
                  </a:extLst>
                </a:hlinkClick>
              </a:rPr>
              <a:t>Dijkstra Animation</a:t>
            </a:r>
            <a:endParaRPr sz="3111">
              <a:solidFill>
                <a:srgbClr val="FFFFFF"/>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32"/>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Naïve Solution</a:t>
            </a:r>
            <a:endParaRPr sz="4000">
              <a:solidFill>
                <a:srgbClr val="FFFF00"/>
              </a:solidFill>
              <a:latin typeface="Tahoma"/>
              <a:ea typeface="Tahoma"/>
              <a:cs typeface="Tahoma"/>
              <a:sym typeface="Tahoma"/>
            </a:endParaRPr>
          </a:p>
        </p:txBody>
      </p:sp>
      <p:sp>
        <p:nvSpPr>
          <p:cNvPr id="173" name="Google Shape;173;p32"/>
          <p:cNvSpPr txBox="1"/>
          <p:nvPr>
            <p:ph idx="1" type="body"/>
          </p:nvPr>
        </p:nvSpPr>
        <p:spPr>
          <a:xfrm>
            <a:off x="864300" y="1490475"/>
            <a:ext cx="8507700" cy="5307900"/>
          </a:xfrm>
          <a:prstGeom prst="rect">
            <a:avLst/>
          </a:prstGeom>
          <a:noFill/>
          <a:ln>
            <a:noFill/>
          </a:ln>
        </p:spPr>
        <p:txBody>
          <a:bodyPr anchorCtr="0" anchor="t" bIns="38100" lIns="38100" spcFirstLastPara="1" rIns="38100" wrap="square" tIns="38100">
            <a:noAutofit/>
          </a:bodyPr>
          <a:lstStyle/>
          <a:p>
            <a:pPr indent="-245533" lvl="0" marL="381000" marR="0" rtl="0" algn="l">
              <a:lnSpc>
                <a:spcPct val="120089"/>
              </a:lnSpc>
              <a:spcBef>
                <a:spcPts val="0"/>
              </a:spcBef>
              <a:spcAft>
                <a:spcPts val="0"/>
              </a:spcAft>
              <a:buClr>
                <a:srgbClr val="FFFFFF"/>
              </a:buClr>
              <a:buSzPts val="3067"/>
              <a:buChar char="●"/>
            </a:pPr>
            <a:r>
              <a:rPr lang="en-US" sz="3066">
                <a:solidFill>
                  <a:srgbClr val="FFFFFF"/>
                </a:solidFill>
                <a:latin typeface="Tahoma"/>
                <a:ea typeface="Tahoma"/>
                <a:cs typeface="Tahoma"/>
                <a:sym typeface="Tahoma"/>
              </a:rPr>
              <a:t>"Brute Force" or "Exhaustive Search"</a:t>
            </a:r>
            <a:endParaRPr sz="3066">
              <a:solidFill>
                <a:srgbClr val="FFFFFF"/>
              </a:solidFill>
              <a:latin typeface="Tahoma"/>
              <a:ea typeface="Tahoma"/>
              <a:cs typeface="Tahoma"/>
              <a:sym typeface="Tahoma"/>
            </a:endParaRPr>
          </a:p>
          <a:p>
            <a:pPr indent="-245533" lvl="0" marL="381000" marR="0" rtl="0" algn="l">
              <a:lnSpc>
                <a:spcPct val="120089"/>
              </a:lnSpc>
              <a:spcBef>
                <a:spcPts val="0"/>
              </a:spcBef>
              <a:spcAft>
                <a:spcPts val="0"/>
              </a:spcAft>
              <a:buClr>
                <a:srgbClr val="FFFFFF"/>
              </a:buClr>
              <a:buSzPts val="3067"/>
              <a:buChar char="●"/>
            </a:pPr>
            <a:r>
              <a:rPr lang="en-US" sz="3066">
                <a:solidFill>
                  <a:srgbClr val="FFFFFF"/>
                </a:solidFill>
                <a:latin typeface="Tahoma"/>
                <a:ea typeface="Tahoma"/>
                <a:cs typeface="Tahoma"/>
                <a:sym typeface="Tahoma"/>
              </a:rPr>
              <a:t>Enumerate all routes from A to B</a:t>
            </a:r>
            <a:endParaRPr sz="3066">
              <a:solidFill>
                <a:srgbClr val="FFFFFF"/>
              </a:solidFill>
              <a:latin typeface="Tahoma"/>
              <a:ea typeface="Tahoma"/>
              <a:cs typeface="Tahoma"/>
              <a:sym typeface="Tahoma"/>
            </a:endParaRPr>
          </a:p>
          <a:p>
            <a:pPr indent="-245533" lvl="0" marL="381000" marR="0" rtl="0" algn="l">
              <a:lnSpc>
                <a:spcPct val="120089"/>
              </a:lnSpc>
              <a:spcBef>
                <a:spcPts val="0"/>
              </a:spcBef>
              <a:spcAft>
                <a:spcPts val="0"/>
              </a:spcAft>
              <a:buClr>
                <a:srgbClr val="FFFFFF"/>
              </a:buClr>
              <a:buSzPts val="3067"/>
              <a:buChar char="●"/>
            </a:pPr>
            <a:r>
              <a:rPr lang="en-US" sz="3066">
                <a:solidFill>
                  <a:srgbClr val="FFFFFF"/>
                </a:solidFill>
                <a:latin typeface="Tahoma"/>
                <a:ea typeface="Tahoma"/>
                <a:cs typeface="Tahoma"/>
                <a:sym typeface="Tahoma"/>
              </a:rPr>
              <a:t>Add up the distances of each route</a:t>
            </a:r>
            <a:endParaRPr sz="3066">
              <a:solidFill>
                <a:srgbClr val="FFFFFF"/>
              </a:solidFill>
              <a:latin typeface="Tahoma"/>
              <a:ea typeface="Tahoma"/>
              <a:cs typeface="Tahoma"/>
              <a:sym typeface="Tahoma"/>
            </a:endParaRPr>
          </a:p>
          <a:p>
            <a:pPr indent="-245533" lvl="0" marL="381000" marR="0" rtl="0" algn="l">
              <a:lnSpc>
                <a:spcPct val="120089"/>
              </a:lnSpc>
              <a:spcBef>
                <a:spcPts val="0"/>
              </a:spcBef>
              <a:spcAft>
                <a:spcPts val="0"/>
              </a:spcAft>
              <a:buClr>
                <a:srgbClr val="FFFFFF"/>
              </a:buClr>
              <a:buSzPts val="3067"/>
              <a:buChar char="●"/>
            </a:pPr>
            <a:r>
              <a:rPr lang="en-US" sz="3066">
                <a:solidFill>
                  <a:srgbClr val="FFFFFF"/>
                </a:solidFill>
                <a:latin typeface="Tahoma"/>
                <a:ea typeface="Tahoma"/>
                <a:cs typeface="Tahoma"/>
                <a:sym typeface="Tahoma"/>
              </a:rPr>
              <a:t>Select the shortest</a:t>
            </a:r>
            <a:endParaRPr sz="3066">
              <a:solidFill>
                <a:srgbClr val="FFFFFF"/>
              </a:solidFill>
              <a:latin typeface="Tahoma"/>
              <a:ea typeface="Tahoma"/>
              <a:cs typeface="Tahoma"/>
              <a:sym typeface="Tahoma"/>
            </a:endParaRPr>
          </a:p>
          <a:p>
            <a:pPr indent="-245533" lvl="0" marL="381000" marR="0" rtl="0" algn="l">
              <a:lnSpc>
                <a:spcPct val="120089"/>
              </a:lnSpc>
              <a:spcBef>
                <a:spcPts val="0"/>
              </a:spcBef>
              <a:spcAft>
                <a:spcPts val="0"/>
              </a:spcAft>
              <a:buClr>
                <a:srgbClr val="FFFFFF"/>
              </a:buClr>
              <a:buSzPts val="3067"/>
              <a:buChar char="●"/>
            </a:pPr>
            <a:r>
              <a:rPr lang="en-US" sz="3066">
                <a:solidFill>
                  <a:srgbClr val="FFFFFF"/>
                </a:solidFill>
                <a:latin typeface="Tahoma"/>
                <a:ea typeface="Tahoma"/>
                <a:cs typeface="Tahoma"/>
                <a:sym typeface="Tahoma"/>
              </a:rPr>
              <a:t>There could be millions of possibilities</a:t>
            </a:r>
            <a:endParaRPr sz="3066">
              <a:solidFill>
                <a:srgbClr val="FFFFFF"/>
              </a:solidFill>
              <a:latin typeface="Tahoma"/>
              <a:ea typeface="Tahoma"/>
              <a:cs typeface="Tahoma"/>
              <a:sym typeface="Tahoma"/>
            </a:endParaRPr>
          </a:p>
          <a:p>
            <a:pPr indent="-245533" lvl="1" marL="762000" marR="0" rtl="0" algn="l">
              <a:lnSpc>
                <a:spcPct val="120089"/>
              </a:lnSpc>
              <a:spcBef>
                <a:spcPts val="0"/>
              </a:spcBef>
              <a:spcAft>
                <a:spcPts val="0"/>
              </a:spcAft>
              <a:buClr>
                <a:srgbClr val="FFFFFF"/>
              </a:buClr>
              <a:buSzPts val="3067"/>
              <a:buChar char="○"/>
            </a:pPr>
            <a:r>
              <a:rPr lang="en-US" sz="3066">
                <a:solidFill>
                  <a:srgbClr val="FFFFFF"/>
                </a:solidFill>
                <a:latin typeface="Tahoma"/>
                <a:ea typeface="Tahoma"/>
                <a:cs typeface="Tahoma"/>
                <a:sym typeface="Tahoma"/>
              </a:rPr>
              <a:t>cycles make it infinite</a:t>
            </a:r>
            <a:endParaRPr sz="3066">
              <a:solidFill>
                <a:srgbClr val="FFFFFF"/>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3"/>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Dijkstra’s Algorithm</a:t>
            </a:r>
            <a:endParaRPr sz="4000">
              <a:solidFill>
                <a:srgbClr val="FFFF00"/>
              </a:solidFill>
              <a:latin typeface="Tahoma"/>
              <a:ea typeface="Tahoma"/>
              <a:cs typeface="Tahoma"/>
              <a:sym typeface="Tahoma"/>
            </a:endParaRPr>
          </a:p>
        </p:txBody>
      </p:sp>
      <p:sp>
        <p:nvSpPr>
          <p:cNvPr id="179" name="Google Shape;179;p33"/>
          <p:cNvSpPr txBox="1"/>
          <p:nvPr>
            <p:ph idx="1" type="body"/>
          </p:nvPr>
        </p:nvSpPr>
        <p:spPr>
          <a:xfrm>
            <a:off x="864300" y="1490475"/>
            <a:ext cx="8507700" cy="5307900"/>
          </a:xfrm>
          <a:prstGeom prst="rect">
            <a:avLst/>
          </a:prstGeom>
          <a:noFill/>
          <a:ln>
            <a:noFill/>
          </a:ln>
        </p:spPr>
        <p:txBody>
          <a:bodyPr anchorCtr="0" anchor="t" bIns="38100" lIns="38100" spcFirstLastPara="1" rIns="38100" wrap="square" tIns="38100">
            <a:noAutofit/>
          </a:bodyPr>
          <a:lstStyle/>
          <a:p>
            <a:pPr indent="-237066" lvl="0" marL="381000" marR="0" rtl="0" algn="l">
              <a:lnSpc>
                <a:spcPct val="120089"/>
              </a:lnSpc>
              <a:spcBef>
                <a:spcPts val="0"/>
              </a:spcBef>
              <a:spcAft>
                <a:spcPts val="0"/>
              </a:spcAft>
              <a:buClr>
                <a:srgbClr val="FFFFFF"/>
              </a:buClr>
              <a:buSzPts val="2933"/>
              <a:buChar char="●"/>
            </a:pPr>
            <a:r>
              <a:rPr lang="en-US" sz="2933">
                <a:solidFill>
                  <a:srgbClr val="FFFFFF"/>
                </a:solidFill>
                <a:latin typeface="Tahoma"/>
                <a:ea typeface="Tahoma"/>
                <a:cs typeface="Tahoma"/>
                <a:sym typeface="Tahoma"/>
              </a:rPr>
              <a:t>A greedy algorithm published in 1959</a:t>
            </a:r>
            <a:endParaRPr sz="2933">
              <a:solidFill>
                <a:srgbClr val="FFFFFF"/>
              </a:solidFill>
              <a:latin typeface="Tahoma"/>
              <a:ea typeface="Tahoma"/>
              <a:cs typeface="Tahoma"/>
              <a:sym typeface="Tahoma"/>
            </a:endParaRPr>
          </a:p>
          <a:p>
            <a:pPr indent="-237066" lvl="0" marL="381000" marR="0" rtl="0" algn="l">
              <a:lnSpc>
                <a:spcPct val="120089"/>
              </a:lnSpc>
              <a:spcBef>
                <a:spcPts val="0"/>
              </a:spcBef>
              <a:spcAft>
                <a:spcPts val="0"/>
              </a:spcAft>
              <a:buClr>
                <a:srgbClr val="FFFFFF"/>
              </a:buClr>
              <a:buSzPts val="2933"/>
              <a:buChar char="●"/>
            </a:pPr>
            <a:r>
              <a:rPr lang="en-US" sz="2933">
                <a:solidFill>
                  <a:srgbClr val="FFFFFF"/>
                </a:solidFill>
                <a:latin typeface="Tahoma"/>
                <a:ea typeface="Tahoma"/>
                <a:cs typeface="Tahoma"/>
                <a:sym typeface="Tahoma"/>
              </a:rPr>
              <a:t>Keep distance estimates to neighbors of S</a:t>
            </a:r>
            <a:endParaRPr sz="2933">
              <a:solidFill>
                <a:srgbClr val="FFFFFF"/>
              </a:solidFill>
              <a:latin typeface="Tahoma"/>
              <a:ea typeface="Tahoma"/>
              <a:cs typeface="Tahoma"/>
              <a:sym typeface="Tahoma"/>
            </a:endParaRPr>
          </a:p>
          <a:p>
            <a:pPr indent="-237066" lvl="0" marL="381000" marR="0" rtl="0" algn="l">
              <a:lnSpc>
                <a:spcPct val="120089"/>
              </a:lnSpc>
              <a:spcBef>
                <a:spcPts val="0"/>
              </a:spcBef>
              <a:spcAft>
                <a:spcPts val="0"/>
              </a:spcAft>
              <a:buClr>
                <a:srgbClr val="FFFFFF"/>
              </a:buClr>
              <a:buSzPts val="2933"/>
              <a:buChar char="●"/>
            </a:pPr>
            <a:r>
              <a:rPr lang="en-US" sz="2933">
                <a:solidFill>
                  <a:srgbClr val="FFFFFF"/>
                </a:solidFill>
                <a:latin typeface="Tahoma"/>
                <a:ea typeface="Tahoma"/>
                <a:cs typeface="Tahoma"/>
                <a:sym typeface="Tahoma"/>
              </a:rPr>
              <a:t>Add neighbor with shortest distance to S and update other neighbors</a:t>
            </a:r>
            <a:endParaRPr sz="2933">
              <a:solidFill>
                <a:srgbClr val="FFFFFF"/>
              </a:solidFill>
              <a:latin typeface="Tahoma"/>
              <a:ea typeface="Tahoma"/>
              <a:cs typeface="Tahoma"/>
              <a:sym typeface="Tahoma"/>
            </a:endParaRPr>
          </a:p>
          <a:p>
            <a:pPr indent="-237066" lvl="0" marL="381000" marR="0" rtl="0" algn="l">
              <a:lnSpc>
                <a:spcPct val="120089"/>
              </a:lnSpc>
              <a:spcBef>
                <a:spcPts val="0"/>
              </a:spcBef>
              <a:spcAft>
                <a:spcPts val="0"/>
              </a:spcAft>
              <a:buClr>
                <a:srgbClr val="FFFFFF"/>
              </a:buClr>
              <a:buSzPts val="2933"/>
              <a:buChar char="●"/>
            </a:pPr>
            <a:r>
              <a:rPr lang="en-US" sz="2933">
                <a:solidFill>
                  <a:srgbClr val="FFFFFF"/>
                </a:solidFill>
                <a:latin typeface="Tahoma"/>
                <a:ea typeface="Tahoma"/>
                <a:cs typeface="Tahoma"/>
                <a:sym typeface="Tahoma"/>
              </a:rPr>
              <a:t>Doesn’t work with negative edges</a:t>
            </a:r>
            <a:endParaRPr sz="2933">
              <a:solidFill>
                <a:srgbClr val="FFFFFF"/>
              </a:solidFill>
              <a:latin typeface="Tahoma"/>
              <a:ea typeface="Tahoma"/>
              <a:cs typeface="Tahoma"/>
              <a:sym typeface="Tahoma"/>
            </a:endParaRPr>
          </a:p>
          <a:p>
            <a:pPr indent="-237066" lvl="0" marL="381000" marR="0" rtl="0" algn="l">
              <a:lnSpc>
                <a:spcPct val="120089"/>
              </a:lnSpc>
              <a:spcBef>
                <a:spcPts val="0"/>
              </a:spcBef>
              <a:spcAft>
                <a:spcPts val="0"/>
              </a:spcAft>
              <a:buClr>
                <a:srgbClr val="FFFFFF"/>
              </a:buClr>
              <a:buSzPts val="2933"/>
              <a:buChar char="●"/>
            </a:pPr>
            <a:r>
              <a:rPr lang="en-US" sz="2933">
                <a:solidFill>
                  <a:srgbClr val="FFFFFF"/>
                </a:solidFill>
                <a:latin typeface="Tahoma"/>
                <a:ea typeface="Tahoma"/>
                <a:cs typeface="Tahoma"/>
                <a:sym typeface="Tahoma"/>
              </a:rPr>
              <a:t>O((|E|+|V|) log |V|)</a:t>
            </a:r>
            <a:endParaRPr sz="2933">
              <a:solidFill>
                <a:srgbClr val="FFFFFF"/>
              </a:solidFill>
              <a:latin typeface="Tahoma"/>
              <a:ea typeface="Tahoma"/>
              <a:cs typeface="Tahoma"/>
              <a:sym typeface="Tahoma"/>
            </a:endParaRPr>
          </a:p>
          <a:p>
            <a:pPr indent="-237066" lvl="1" marL="762000" marR="0" rtl="0" algn="l">
              <a:lnSpc>
                <a:spcPct val="120089"/>
              </a:lnSpc>
              <a:spcBef>
                <a:spcPts val="0"/>
              </a:spcBef>
              <a:spcAft>
                <a:spcPts val="0"/>
              </a:spcAft>
              <a:buClr>
                <a:srgbClr val="FFFFFF"/>
              </a:buClr>
              <a:buSzPts val="2933"/>
              <a:buChar char="○"/>
            </a:pPr>
            <a:r>
              <a:rPr lang="en-US" sz="2933">
                <a:solidFill>
                  <a:srgbClr val="FFFFFF"/>
                </a:solidFill>
                <a:latin typeface="Tahoma"/>
                <a:ea typeface="Tahoma"/>
                <a:cs typeface="Tahoma"/>
                <a:sym typeface="Tahoma"/>
              </a:rPr>
              <a:t>with heap for PriorityQ</a:t>
            </a:r>
            <a:endParaRPr sz="2933">
              <a:solidFill>
                <a:srgbClr val="FFFFFF"/>
              </a:solidFill>
              <a:latin typeface="Tahoma"/>
              <a:ea typeface="Tahoma"/>
              <a:cs typeface="Tahoma"/>
              <a:sym typeface="Tahoma"/>
            </a:endParaRPr>
          </a:p>
          <a:p>
            <a:pPr indent="-237066" lvl="0" marL="381000" rtl="0" algn="l">
              <a:lnSpc>
                <a:spcPct val="120089"/>
              </a:lnSpc>
              <a:spcBef>
                <a:spcPts val="0"/>
              </a:spcBef>
              <a:spcAft>
                <a:spcPts val="0"/>
              </a:spcAft>
              <a:buClr>
                <a:srgbClr val="FFFFFF"/>
              </a:buClr>
              <a:buSzPts val="2933"/>
              <a:buFont typeface="Tahoma"/>
              <a:buChar char="●"/>
            </a:pPr>
            <a:r>
              <a:rPr lang="en-US" sz="3111" u="sng">
                <a:solidFill>
                  <a:srgbClr val="FF0000"/>
                </a:solidFill>
                <a:latin typeface="Tahoma"/>
                <a:ea typeface="Tahoma"/>
                <a:cs typeface="Tahoma"/>
                <a:sym typeface="Tahoma"/>
                <a:hlinkClick r:id="rId4">
                  <a:extLst>
                    <a:ext uri="{A12FA001-AC4F-418D-AE19-62706E023703}">
                      <ahyp:hlinkClr val="tx"/>
                    </a:ext>
                  </a:extLst>
                </a:hlinkClick>
              </a:rPr>
              <a:t>Dijkstra Algorithm Presentation</a:t>
            </a:r>
            <a:endParaRPr sz="2933">
              <a:solidFill>
                <a:srgbClr val="FFFFFF"/>
              </a:solidFill>
              <a:latin typeface="Tahoma"/>
              <a:ea typeface="Tahoma"/>
              <a:cs typeface="Tahoma"/>
              <a:sym typeface="Tahoma"/>
            </a:endParaRPr>
          </a:p>
          <a:p>
            <a:pPr indent="-237066" lvl="0" marL="381000" rtl="0" algn="l">
              <a:lnSpc>
                <a:spcPct val="120089"/>
              </a:lnSpc>
              <a:spcBef>
                <a:spcPts val="0"/>
              </a:spcBef>
              <a:spcAft>
                <a:spcPts val="0"/>
              </a:spcAft>
              <a:buClr>
                <a:srgbClr val="FFFFFF"/>
              </a:buClr>
              <a:buSzPts val="2933"/>
              <a:buFont typeface="Tahoma"/>
              <a:buChar char="●"/>
            </a:pPr>
            <a:r>
              <a:rPr lang="en-US" sz="2933" u="sng">
                <a:solidFill>
                  <a:schemeClr val="hlink"/>
                </a:solidFill>
                <a:latin typeface="Tahoma"/>
                <a:ea typeface="Tahoma"/>
                <a:cs typeface="Tahoma"/>
                <a:sym typeface="Tahoma"/>
                <a:hlinkClick r:id="rId5"/>
              </a:rPr>
              <a:t>Animation</a:t>
            </a:r>
            <a:endParaRPr sz="2933">
              <a:solidFill>
                <a:srgbClr val="FFFFFF"/>
              </a:solidFill>
              <a:latin typeface="Tahoma"/>
              <a:ea typeface="Tahoma"/>
              <a:cs typeface="Tahoma"/>
              <a:sym typeface="Tahoma"/>
            </a:endParaRPr>
          </a:p>
          <a:p>
            <a:pPr indent="-220133" lvl="0" marL="381000" marR="0" rtl="0" algn="l">
              <a:lnSpc>
                <a:spcPct val="100000"/>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Wikipedia entry</a:t>
            </a:r>
            <a:endParaRPr sz="2666">
              <a:solidFill>
                <a:srgbClr val="FFFFFF"/>
              </a:solidFill>
              <a:latin typeface="Tahoma"/>
              <a:ea typeface="Tahoma"/>
              <a:cs typeface="Tahoma"/>
              <a:sym typeface="Tahoma"/>
            </a:endParaRPr>
          </a:p>
          <a:p>
            <a:pPr indent="-220133" lvl="1" marL="762000" marR="0" rtl="0" algn="l">
              <a:lnSpc>
                <a:spcPct val="100000"/>
              </a:lnSpc>
              <a:spcBef>
                <a:spcPts val="0"/>
              </a:spcBef>
              <a:spcAft>
                <a:spcPts val="0"/>
              </a:spcAft>
              <a:buClr>
                <a:srgbClr val="0000FF"/>
              </a:buClr>
              <a:buSzPts val="2667"/>
              <a:buChar char="○"/>
            </a:pPr>
            <a:r>
              <a:rPr lang="en-US" sz="2666" u="sng">
                <a:solidFill>
                  <a:srgbClr val="0000FF"/>
                </a:solidFill>
                <a:latin typeface="Tahoma"/>
                <a:ea typeface="Tahoma"/>
                <a:cs typeface="Tahoma"/>
                <a:sym typeface="Tahoma"/>
                <a:hlinkClick r:id="rId6">
                  <a:extLst>
                    <a:ext uri="{A12FA001-AC4F-418D-AE19-62706E023703}">
                      <ahyp:hlinkClr val="tx"/>
                    </a:ext>
                  </a:extLst>
                </a:hlinkClick>
              </a:rPr>
              <a:t>http://en.wikipedia.org/wiki/Dijkstra's_algorithm</a:t>
            </a:r>
            <a:r>
              <a:rPr lang="en-US" sz="2666">
                <a:solidFill>
                  <a:srgbClr val="FFFFFF"/>
                </a:solidFill>
                <a:latin typeface="Tahoma"/>
                <a:ea typeface="Tahoma"/>
                <a:cs typeface="Tahoma"/>
                <a:sym typeface="Tahoma"/>
              </a:rPr>
              <a:t> </a:t>
            </a:r>
            <a:endParaRPr sz="2666">
              <a:solidFill>
                <a:srgbClr val="FFFFFF"/>
              </a:solidFill>
              <a:latin typeface="Tahoma"/>
              <a:ea typeface="Tahoma"/>
              <a:cs typeface="Tahoma"/>
              <a:sym typeface="Tahoma"/>
            </a:endParaRPr>
          </a:p>
          <a:p>
            <a:pPr indent="-220133" lvl="0" marL="381000" marR="0" rtl="0" algn="l">
              <a:lnSpc>
                <a:spcPct val="100000"/>
              </a:lnSpc>
              <a:spcBef>
                <a:spcPts val="0"/>
              </a:spcBef>
              <a:spcAft>
                <a:spcPts val="0"/>
              </a:spcAft>
              <a:buClr>
                <a:srgbClr val="FFFFFF"/>
              </a:buClr>
              <a:buSzPts val="2667"/>
              <a:buFont typeface="Tahoma"/>
              <a:buChar char="●"/>
            </a:pPr>
            <a:r>
              <a:rPr lang="en-US" sz="2666" u="sng">
                <a:solidFill>
                  <a:schemeClr val="hlink"/>
                </a:solidFill>
                <a:latin typeface="Tahoma"/>
                <a:ea typeface="Tahoma"/>
                <a:cs typeface="Tahoma"/>
                <a:sym typeface="Tahoma"/>
                <a:hlinkClick r:id="rId7"/>
              </a:rPr>
              <a:t>Link</a:t>
            </a:r>
            <a:r>
              <a:rPr lang="en-US" sz="2666">
                <a:solidFill>
                  <a:srgbClr val="FFFFFF"/>
                </a:solidFill>
                <a:latin typeface="Tahoma"/>
                <a:ea typeface="Tahoma"/>
                <a:cs typeface="Tahoma"/>
                <a:sym typeface="Tahoma"/>
              </a:rPr>
              <a:t> </a:t>
            </a:r>
            <a:r>
              <a:rPr lang="en-US" sz="2666" u="sng">
                <a:solidFill>
                  <a:schemeClr val="hlink"/>
                </a:solidFill>
                <a:latin typeface="Tahoma"/>
                <a:ea typeface="Tahoma"/>
                <a:cs typeface="Tahoma"/>
                <a:sym typeface="Tahoma"/>
                <a:hlinkClick r:id="rId8"/>
              </a:rPr>
              <a:t>STL Link</a:t>
            </a:r>
            <a:endParaRPr sz="2666">
              <a:solidFill>
                <a:srgbClr val="FFFFFF"/>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34"/>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Dijkstras Algorithm in pseudo C++</a:t>
            </a:r>
            <a:endParaRPr sz="4000">
              <a:solidFill>
                <a:srgbClr val="FFFF00"/>
              </a:solidFill>
              <a:latin typeface="Tahoma"/>
              <a:ea typeface="Tahoma"/>
              <a:cs typeface="Tahoma"/>
              <a:sym typeface="Tahoma"/>
            </a:endParaRPr>
          </a:p>
        </p:txBody>
      </p:sp>
      <p:sp>
        <p:nvSpPr>
          <p:cNvPr id="185" name="Google Shape;185;p34"/>
          <p:cNvSpPr txBox="1"/>
          <p:nvPr/>
        </p:nvSpPr>
        <p:spPr>
          <a:xfrm>
            <a:off x="720150" y="869075"/>
            <a:ext cx="7884000" cy="662160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complexity is O((|E|+|V|) lg |V|) with binary heap for PriorityQueue</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typedef int Vertex;</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struct Edge {Vertex dest; int weight;};</a:t>
            </a:r>
            <a:endParaRPr sz="1800">
              <a:solidFill>
                <a:srgbClr val="FFFFFF"/>
              </a:solidFill>
            </a:endParaRPr>
          </a:p>
          <a:p>
            <a:pPr indent="0" lvl="0" marL="0" marR="0" rtl="0" algn="l">
              <a:lnSpc>
                <a:spcPct val="100000"/>
              </a:lnSpc>
              <a:spcBef>
                <a:spcPts val="0"/>
              </a:spcBef>
              <a:spcAft>
                <a:spcPts val="0"/>
              </a:spcAft>
              <a:buNone/>
            </a:pPr>
            <a:r>
              <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void dijkstras(Graph g, Vertex s, int dist[], </a:t>
            </a:r>
            <a:r>
              <a:rPr lang="en-US" sz="1800">
                <a:solidFill>
                  <a:schemeClr val="lt1"/>
                </a:solidFill>
              </a:rPr>
              <a:t>Vertex</a:t>
            </a:r>
            <a:r>
              <a:rPr lang="en-US" sz="1800">
                <a:solidFill>
                  <a:srgbClr val="FFFFFF"/>
                </a:solidFill>
              </a:rPr>
              <a:t> prev[]) {</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PriorityQueue&lt;Vertex&gt; Q;</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for (  Vertex v : g.getVertices() )  {                   // initialize</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dist[v] = INFINITY;                                       // INT_MAX</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prev[v] = UNDEFINED;                               // -1</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Q.insert(v);</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dist[s] = 0;     // distance from start to start is zero, first one extracted below</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while ( ! Q.isEmpty() ) {</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Vertex u = Q.extractMin();                          // take out vertex with min dist</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for (  Edge edge : g.outgoingEdges(u)  )  {  // from adjacency list</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Vertex v = edge.dest;</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if ( dist[v] &gt; dist[u] + edge.weight ) {       // relax, use edge u to v</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dist[v] = dist[u] + edge.weight;</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prev[v] = u;</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Q.decreaseKey(v);       // dist[v] has new value, must move up in Q</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a:t>
            </a:r>
            <a:endParaRPr sz="18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        }</a:t>
            </a:r>
            <a:endParaRPr sz="1800">
              <a:solidFill>
                <a:srgbClr val="FFFFFF"/>
              </a:solidFill>
            </a:endParaRPr>
          </a:p>
          <a:p>
            <a:pPr indent="0" lvl="0" marL="0" marR="0" rtl="0" algn="l">
              <a:lnSpc>
                <a:spcPct val="100000"/>
              </a:lnSpc>
              <a:spcBef>
                <a:spcPts val="0"/>
              </a:spcBef>
              <a:spcAft>
                <a:spcPts val="0"/>
              </a:spcAft>
              <a:buNone/>
            </a:pPr>
            <a:r>
              <a:rPr lang="en-US" sz="1800">
                <a:solidFill>
                  <a:srgbClr val="FFFFFF"/>
                </a:solidFill>
              </a:rPr>
              <a:t> }</a:t>
            </a:r>
            <a:endParaRPr sz="20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35"/>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Sample Graph Problems</a:t>
            </a:r>
            <a:endParaRPr sz="4000">
              <a:solidFill>
                <a:srgbClr val="FFFF00"/>
              </a:solidFill>
              <a:latin typeface="Tahoma"/>
              <a:ea typeface="Tahoma"/>
              <a:cs typeface="Tahoma"/>
              <a:sym typeface="Tahoma"/>
            </a:endParaRPr>
          </a:p>
        </p:txBody>
      </p:sp>
      <p:sp>
        <p:nvSpPr>
          <p:cNvPr id="191" name="Google Shape;191;p35"/>
          <p:cNvSpPr txBox="1"/>
          <p:nvPr/>
        </p:nvSpPr>
        <p:spPr>
          <a:xfrm>
            <a:off x="720150" y="869075"/>
            <a:ext cx="7884000" cy="6621600"/>
          </a:xfrm>
          <a:prstGeom prst="rect">
            <a:avLst/>
          </a:prstGeom>
          <a:noFill/>
          <a:ln>
            <a:noFill/>
          </a:ln>
        </p:spPr>
        <p:txBody>
          <a:bodyPr anchorCtr="0" anchor="t" bIns="38100" lIns="38100" spcFirstLastPara="1" rIns="38100" wrap="square" tIns="38100">
            <a:noAutofit/>
          </a:bodyPr>
          <a:lstStyle/>
          <a:p>
            <a:pPr indent="-457200" lvl="0" marL="457200" marR="0" rtl="0" algn="l">
              <a:lnSpc>
                <a:spcPct val="100000"/>
              </a:lnSpc>
              <a:spcBef>
                <a:spcPts val="0"/>
              </a:spcBef>
              <a:spcAft>
                <a:spcPts val="0"/>
              </a:spcAft>
              <a:buClr>
                <a:srgbClr val="FFFFFF"/>
              </a:buClr>
              <a:buSzPts val="3600"/>
              <a:buAutoNum type="arabicPeriod"/>
            </a:pPr>
            <a:r>
              <a:rPr lang="en-US" sz="3600">
                <a:solidFill>
                  <a:srgbClr val="FFFFFF"/>
                </a:solidFill>
              </a:rPr>
              <a:t>Wire a house</a:t>
            </a:r>
            <a:endParaRPr sz="3600">
              <a:solidFill>
                <a:srgbClr val="FFFFFF"/>
              </a:solidFill>
            </a:endParaRPr>
          </a:p>
          <a:p>
            <a:pPr indent="-457200" lvl="0" marL="457200" marR="0" rtl="0" algn="l">
              <a:lnSpc>
                <a:spcPct val="100000"/>
              </a:lnSpc>
              <a:spcBef>
                <a:spcPts val="0"/>
              </a:spcBef>
              <a:spcAft>
                <a:spcPts val="0"/>
              </a:spcAft>
              <a:buClr>
                <a:srgbClr val="FFFFFF"/>
              </a:buClr>
              <a:buSzPts val="3600"/>
              <a:buAutoNum type="arabicPeriod"/>
            </a:pPr>
            <a:r>
              <a:rPr lang="en-US" sz="3600">
                <a:solidFill>
                  <a:srgbClr val="FFFFFF"/>
                </a:solidFill>
              </a:rPr>
              <a:t>Build minimal wired network</a:t>
            </a:r>
            <a:endParaRPr sz="3600">
              <a:solidFill>
                <a:srgbClr val="FFFFFF"/>
              </a:solidFill>
            </a:endParaRPr>
          </a:p>
          <a:p>
            <a:pPr indent="-457200" lvl="0" marL="457200" marR="0" rtl="0" algn="l">
              <a:lnSpc>
                <a:spcPct val="100000"/>
              </a:lnSpc>
              <a:spcBef>
                <a:spcPts val="0"/>
              </a:spcBef>
              <a:spcAft>
                <a:spcPts val="0"/>
              </a:spcAft>
              <a:buClr>
                <a:srgbClr val="FFFFFF"/>
              </a:buClr>
              <a:buSzPts val="3600"/>
              <a:buAutoNum type="arabicPeriod"/>
            </a:pPr>
            <a:r>
              <a:rPr lang="en-US" sz="3600">
                <a:solidFill>
                  <a:srgbClr val="FFFFFF"/>
                </a:solidFill>
              </a:rPr>
              <a:t>Determine flights from Irvine airport to all other airports (with minimum distance)</a:t>
            </a:r>
            <a:endParaRPr sz="3600">
              <a:solidFill>
                <a:srgbClr val="FFFFFF"/>
              </a:solidFill>
            </a:endParaRPr>
          </a:p>
          <a:p>
            <a:pPr indent="-457200" lvl="0" marL="457200" marR="0" rtl="0" algn="l">
              <a:lnSpc>
                <a:spcPct val="100000"/>
              </a:lnSpc>
              <a:spcBef>
                <a:spcPts val="0"/>
              </a:spcBef>
              <a:spcAft>
                <a:spcPts val="0"/>
              </a:spcAft>
              <a:buClr>
                <a:srgbClr val="FFFFFF"/>
              </a:buClr>
              <a:buSzPts val="3600"/>
              <a:buAutoNum type="arabicPeriod"/>
            </a:pPr>
            <a:r>
              <a:rPr lang="en-US" sz="3600">
                <a:solidFill>
                  <a:srgbClr val="FFFFFF"/>
                </a:solidFill>
              </a:rPr>
              <a:t>Route messages in a computer network from my router to all other routers using shortest distance</a:t>
            </a:r>
            <a:endParaRPr sz="3600">
              <a:solidFill>
                <a:srgbClr val="FFFFFF"/>
              </a:solidFill>
            </a:endParaRPr>
          </a:p>
          <a:p>
            <a:pPr indent="-457200" lvl="0" marL="457200" marR="0" rtl="0" algn="l">
              <a:lnSpc>
                <a:spcPct val="100000"/>
              </a:lnSpc>
              <a:spcBef>
                <a:spcPts val="0"/>
              </a:spcBef>
              <a:spcAft>
                <a:spcPts val="0"/>
              </a:spcAft>
              <a:buClr>
                <a:srgbClr val="FFFFFF"/>
              </a:buClr>
              <a:buSzPts val="3600"/>
              <a:buAutoNum type="arabicPeriod"/>
            </a:pPr>
            <a:r>
              <a:rPr lang="en-US" sz="3600">
                <a:solidFill>
                  <a:srgbClr val="FFFFFF"/>
                </a:solidFill>
              </a:rPr>
              <a:t>Navigate me from my current location to the Los Angeles Airport</a:t>
            </a:r>
            <a:endParaRPr sz="3600">
              <a:solidFill>
                <a:srgbClr val="FFFFFF"/>
              </a:solidFill>
            </a:endParaRPr>
          </a:p>
          <a:p>
            <a:pPr indent="0" lvl="0" marL="457200" marR="0" rtl="0" algn="l">
              <a:lnSpc>
                <a:spcPct val="100000"/>
              </a:lnSpc>
              <a:spcBef>
                <a:spcPts val="0"/>
              </a:spcBef>
              <a:spcAft>
                <a:spcPts val="0"/>
              </a:spcAft>
              <a:buNone/>
            </a:pPr>
            <a:r>
              <a:t/>
            </a:r>
            <a:endParaRPr sz="11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 name="Shape 33"/>
        <p:cNvGrpSpPr/>
        <p:nvPr/>
      </p:nvGrpSpPr>
      <p:grpSpPr>
        <a:xfrm>
          <a:off x="0" y="0"/>
          <a:ext cx="0" cy="0"/>
          <a:chOff x="0" y="0"/>
          <a:chExt cx="0" cy="0"/>
        </a:xfrm>
      </p:grpSpPr>
      <p:sp>
        <p:nvSpPr>
          <p:cNvPr id="34" name="Google Shape;34;p9"/>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Example Applications of Graphs</a:t>
            </a:r>
            <a:endParaRPr sz="4000">
              <a:solidFill>
                <a:srgbClr val="FFFF00"/>
              </a:solidFill>
              <a:latin typeface="Tahoma"/>
              <a:ea typeface="Tahoma"/>
              <a:cs typeface="Tahoma"/>
              <a:sym typeface="Tahoma"/>
            </a:endParaRPr>
          </a:p>
        </p:txBody>
      </p:sp>
      <p:sp>
        <p:nvSpPr>
          <p:cNvPr id="35" name="Google Shape;35;p9"/>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Airport system</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Airports are vertices, flights are edges</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Best path may mean shortest fly time or fewest edges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Traffic flow</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Intersection is vertex, roads are edges</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Best path could be shortest distance, or fastest time</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Font typeface="Tahoma"/>
              <a:buChar char="●"/>
            </a:pPr>
            <a:r>
              <a:rPr lang="en-US" sz="3111">
                <a:solidFill>
                  <a:srgbClr val="FFFFFF"/>
                </a:solidFill>
                <a:latin typeface="Tahoma"/>
                <a:ea typeface="Tahoma"/>
                <a:cs typeface="Tahoma"/>
                <a:sym typeface="Tahoma"/>
              </a:rPr>
              <a:t>Computer Network or S</a:t>
            </a:r>
            <a:r>
              <a:rPr lang="en-US" sz="3111">
                <a:solidFill>
                  <a:srgbClr val="FFFFFF"/>
                </a:solidFill>
                <a:latin typeface="Tahoma"/>
                <a:ea typeface="Tahoma"/>
                <a:cs typeface="Tahoma"/>
                <a:sym typeface="Tahoma"/>
              </a:rPr>
              <a:t>ocial Networks</a:t>
            </a:r>
            <a:endParaRPr sz="3111">
              <a:solidFill>
                <a:srgbClr val="FFFFFF"/>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36"/>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Recognizing Problems</a:t>
            </a:r>
            <a:endParaRPr sz="4000">
              <a:solidFill>
                <a:srgbClr val="FFFF00"/>
              </a:solidFill>
              <a:latin typeface="Tahoma"/>
              <a:ea typeface="Tahoma"/>
              <a:cs typeface="Tahoma"/>
              <a:sym typeface="Tahoma"/>
            </a:endParaRPr>
          </a:p>
        </p:txBody>
      </p:sp>
      <p:sp>
        <p:nvSpPr>
          <p:cNvPr id="197" name="Google Shape;197;p36"/>
          <p:cNvSpPr txBox="1"/>
          <p:nvPr/>
        </p:nvSpPr>
        <p:spPr>
          <a:xfrm>
            <a:off x="720150" y="1173875"/>
            <a:ext cx="7884000" cy="662160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None/>
            </a:pPr>
            <a:r>
              <a:t/>
            </a:r>
            <a:endParaRPr sz="2400">
              <a:solidFill>
                <a:srgbClr val="FFFFFF"/>
              </a:solidFill>
            </a:endParaRPr>
          </a:p>
          <a:p>
            <a:pPr indent="-381000" lvl="0" marL="457200" marR="0" rtl="0" algn="l">
              <a:lnSpc>
                <a:spcPct val="100000"/>
              </a:lnSpc>
              <a:spcBef>
                <a:spcPts val="0"/>
              </a:spcBef>
              <a:spcAft>
                <a:spcPts val="0"/>
              </a:spcAft>
              <a:buClr>
                <a:srgbClr val="FFFFFF"/>
              </a:buClr>
              <a:buSzPts val="2400"/>
              <a:buAutoNum type="arabicPeriod"/>
            </a:pPr>
            <a:r>
              <a:rPr lang="en-US" sz="2400">
                <a:solidFill>
                  <a:srgbClr val="FFFFFF"/>
                </a:solidFill>
              </a:rPr>
              <a:t>Find K tightest clusters</a:t>
            </a:r>
            <a:endParaRPr sz="2400">
              <a:solidFill>
                <a:srgbClr val="FFFFFF"/>
              </a:solidFill>
            </a:endParaRPr>
          </a:p>
          <a:p>
            <a:pPr indent="-381000" lvl="0" marL="457200" rtl="0" algn="l">
              <a:spcBef>
                <a:spcPts val="0"/>
              </a:spcBef>
              <a:spcAft>
                <a:spcPts val="0"/>
              </a:spcAft>
              <a:buClr>
                <a:schemeClr val="lt1"/>
              </a:buClr>
              <a:buSzPts val="2400"/>
              <a:buAutoNum type="arabicPeriod"/>
            </a:pPr>
            <a:r>
              <a:rPr lang="en-US" sz="2400">
                <a:solidFill>
                  <a:schemeClr val="lt1"/>
                </a:solidFill>
              </a:rPr>
              <a:t>Find best paths from one city to all other cities</a:t>
            </a:r>
            <a:endParaRPr sz="2400">
              <a:solidFill>
                <a:schemeClr val="lt1"/>
              </a:solidFill>
            </a:endParaRPr>
          </a:p>
          <a:p>
            <a:pPr indent="-381000" lvl="0" marL="457200" marR="0" rtl="0" algn="l">
              <a:lnSpc>
                <a:spcPct val="100000"/>
              </a:lnSpc>
              <a:spcBef>
                <a:spcPts val="0"/>
              </a:spcBef>
              <a:spcAft>
                <a:spcPts val="0"/>
              </a:spcAft>
              <a:buClr>
                <a:srgbClr val="FFFFFF"/>
              </a:buClr>
              <a:buSzPts val="2400"/>
              <a:buAutoNum type="arabicPeriod"/>
            </a:pPr>
            <a:r>
              <a:rPr lang="en-US" sz="2400">
                <a:solidFill>
                  <a:srgbClr val="FFFFFF"/>
                </a:solidFill>
              </a:rPr>
              <a:t>Find one best path.</a:t>
            </a:r>
            <a:endParaRPr sz="2400">
              <a:solidFill>
                <a:srgbClr val="FFFFFF"/>
              </a:solidFill>
            </a:endParaRPr>
          </a:p>
          <a:p>
            <a:pPr indent="0" lvl="0" marL="0" marR="0" rtl="0" algn="l">
              <a:lnSpc>
                <a:spcPct val="100000"/>
              </a:lnSpc>
              <a:spcBef>
                <a:spcPts val="0"/>
              </a:spcBef>
              <a:spcAft>
                <a:spcPts val="0"/>
              </a:spcAft>
              <a:buNone/>
            </a:pPr>
            <a:r>
              <a:t/>
            </a:r>
            <a:endParaRPr sz="1800">
              <a:solidFill>
                <a:srgbClr val="FFFFFF"/>
              </a:solidFill>
            </a:endParaRPr>
          </a:p>
          <a:p>
            <a:pPr indent="0" lvl="0" marL="0" marR="0" rtl="0" algn="l">
              <a:lnSpc>
                <a:spcPct val="100000"/>
              </a:lnSpc>
              <a:spcBef>
                <a:spcPts val="0"/>
              </a:spcBef>
              <a:spcAft>
                <a:spcPts val="0"/>
              </a:spcAft>
              <a:buNone/>
            </a:pPr>
            <a:r>
              <a:t/>
            </a:r>
            <a:endParaRPr sz="11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37"/>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How to solve each of these:</a:t>
            </a:r>
            <a:endParaRPr sz="4000">
              <a:solidFill>
                <a:srgbClr val="FFFF00"/>
              </a:solidFill>
              <a:latin typeface="Tahoma"/>
              <a:ea typeface="Tahoma"/>
              <a:cs typeface="Tahoma"/>
              <a:sym typeface="Tahoma"/>
            </a:endParaRPr>
          </a:p>
        </p:txBody>
      </p:sp>
      <p:sp>
        <p:nvSpPr>
          <p:cNvPr id="203" name="Google Shape;203;p37"/>
          <p:cNvSpPr txBox="1"/>
          <p:nvPr/>
        </p:nvSpPr>
        <p:spPr>
          <a:xfrm>
            <a:off x="720150" y="869075"/>
            <a:ext cx="7884000" cy="6621600"/>
          </a:xfrm>
          <a:prstGeom prst="rect">
            <a:avLst/>
          </a:prstGeom>
          <a:noFill/>
          <a:ln>
            <a:noFill/>
          </a:ln>
        </p:spPr>
        <p:txBody>
          <a:bodyPr anchorCtr="0" anchor="t" bIns="38100" lIns="38100" spcFirstLastPara="1" rIns="38100" wrap="square" tIns="38100">
            <a:noAutofit/>
          </a:bodyPr>
          <a:lstStyle/>
          <a:p>
            <a:pPr indent="-342900" lvl="0" marL="457200" rtl="0" algn="l">
              <a:spcBef>
                <a:spcPts val="0"/>
              </a:spcBef>
              <a:spcAft>
                <a:spcPts val="0"/>
              </a:spcAft>
              <a:buClr>
                <a:schemeClr val="lt1"/>
              </a:buClr>
              <a:buSzPts val="1800"/>
              <a:buAutoNum type="arabicPeriod"/>
            </a:pPr>
            <a:r>
              <a:rPr lang="en-US" sz="1800">
                <a:solidFill>
                  <a:schemeClr val="lt1"/>
                </a:solidFill>
              </a:rPr>
              <a:t>Tour Europe visiting every City with minimal travel cost.</a:t>
            </a:r>
            <a:endParaRPr sz="1800">
              <a:solidFill>
                <a:schemeClr val="lt1"/>
              </a:solidFill>
            </a:endParaRPr>
          </a:p>
          <a:p>
            <a:pPr indent="-355600" lvl="0" marL="457200" marR="0" rtl="0" algn="l">
              <a:lnSpc>
                <a:spcPct val="100000"/>
              </a:lnSpc>
              <a:spcBef>
                <a:spcPts val="0"/>
              </a:spcBef>
              <a:spcAft>
                <a:spcPts val="0"/>
              </a:spcAft>
              <a:buClr>
                <a:srgbClr val="FFFFFF"/>
              </a:buClr>
              <a:buSzPts val="2000"/>
              <a:buAutoNum type="arabicPeriod"/>
            </a:pPr>
            <a:r>
              <a:rPr lang="en-US" sz="2000">
                <a:solidFill>
                  <a:srgbClr val="FFFFFF"/>
                </a:solidFill>
              </a:rPr>
              <a:t>Divide students into project into 7 teams to minimize personality conflicts</a:t>
            </a:r>
            <a:endParaRPr sz="2000">
              <a:solidFill>
                <a:srgbClr val="FFFFFF"/>
              </a:solidFill>
            </a:endParaRPr>
          </a:p>
          <a:p>
            <a:pPr indent="-342900" lvl="0" marL="457200" rtl="0" algn="l">
              <a:spcBef>
                <a:spcPts val="0"/>
              </a:spcBef>
              <a:spcAft>
                <a:spcPts val="0"/>
              </a:spcAft>
              <a:buClr>
                <a:schemeClr val="lt1"/>
              </a:buClr>
              <a:buSzPts val="1800"/>
              <a:buAutoNum type="arabicPeriod"/>
            </a:pPr>
            <a:r>
              <a:rPr lang="en-US" sz="1800">
                <a:solidFill>
                  <a:schemeClr val="lt1"/>
                </a:solidFill>
              </a:rPr>
              <a:t>Route plan so that your autonomous seed planter uses the least amount of fuel</a:t>
            </a:r>
            <a:endParaRPr sz="1800">
              <a:solidFill>
                <a:schemeClr val="lt1"/>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Wire a house using minimal wire (given locations of outlets)</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Build minimal wired computer network within building at UCI.</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Determine flights from Irvine airport to all other airports (with minimum distance)</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Route messages in a computer network from my router to all other routers using shortest distance</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Navigate me from my current location to the Los Angeles Airport</a:t>
            </a:r>
            <a:endParaRPr sz="1800">
              <a:solidFill>
                <a:srgbClr val="FFFFFF"/>
              </a:solidFill>
            </a:endParaRPr>
          </a:p>
          <a:p>
            <a:pPr indent="-342900" lvl="0" marL="457200" rtl="0" algn="l">
              <a:spcBef>
                <a:spcPts val="0"/>
              </a:spcBef>
              <a:spcAft>
                <a:spcPts val="0"/>
              </a:spcAft>
              <a:buClr>
                <a:schemeClr val="lt1"/>
              </a:buClr>
              <a:buSzPts val="1800"/>
              <a:buAutoNum type="arabicPeriod"/>
            </a:pPr>
            <a:r>
              <a:rPr lang="en-US" sz="1800">
                <a:solidFill>
                  <a:schemeClr val="lt1"/>
                </a:solidFill>
              </a:rPr>
              <a:t>Route plan so that your delivery drivers use the least amount of fuel</a:t>
            </a:r>
            <a:endParaRPr sz="1800">
              <a:solidFill>
                <a:schemeClr val="lt1"/>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Find shortest hiking trails in Park from parking lot back to parking lot</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Calculate IP routing tables to find shortest path for packets</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Compute shortest path for telephone network</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Wire a city with power lines to minimum cables required to cover the whole region</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Determine order to vacuum the rooms of your house to minimize work</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Route plan so that your airplanes use the least amount of fuel</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Calculate which courses to take which term to graduate earliest possible</a:t>
            </a:r>
            <a:endParaRPr sz="1800">
              <a:solidFill>
                <a:srgbClr val="FFFFFF"/>
              </a:solidFill>
            </a:endParaRPr>
          </a:p>
          <a:p>
            <a:pPr indent="0" lvl="0" marL="0" marR="0" rtl="0" algn="l">
              <a:lnSpc>
                <a:spcPct val="100000"/>
              </a:lnSpc>
              <a:spcBef>
                <a:spcPts val="0"/>
              </a:spcBef>
              <a:spcAft>
                <a:spcPts val="0"/>
              </a:spcAft>
              <a:buNone/>
            </a:pPr>
            <a:r>
              <a:t/>
            </a:r>
            <a:endParaRPr sz="1800">
              <a:solidFill>
                <a:srgbClr val="FFFFFF"/>
              </a:solidFill>
            </a:endParaRPr>
          </a:p>
          <a:p>
            <a:pPr indent="0" lvl="0" marL="0" marR="0" rtl="0" algn="l">
              <a:lnSpc>
                <a:spcPct val="100000"/>
              </a:lnSpc>
              <a:spcBef>
                <a:spcPts val="0"/>
              </a:spcBef>
              <a:spcAft>
                <a:spcPts val="0"/>
              </a:spcAft>
              <a:buNone/>
            </a:pPr>
            <a:r>
              <a:t/>
            </a:r>
            <a:endParaRPr sz="11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38"/>
          <p:cNvSpPr txBox="1"/>
          <p:nvPr>
            <p:ph type="title"/>
          </p:nvPr>
        </p:nvSpPr>
        <p:spPr>
          <a:xfrm>
            <a:off x="864300" y="220475"/>
            <a:ext cx="8507700" cy="90510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H</a:t>
            </a:r>
            <a:r>
              <a:rPr lang="en-US" sz="4000">
                <a:solidFill>
                  <a:srgbClr val="FFFF00"/>
                </a:solidFill>
                <a:latin typeface="Tahoma"/>
                <a:ea typeface="Tahoma"/>
                <a:cs typeface="Tahoma"/>
                <a:sym typeface="Tahoma"/>
              </a:rPr>
              <a:t>ow to solve each of these:</a:t>
            </a:r>
            <a:endParaRPr sz="4000">
              <a:solidFill>
                <a:srgbClr val="FFFF00"/>
              </a:solidFill>
              <a:latin typeface="Tahoma"/>
              <a:ea typeface="Tahoma"/>
              <a:cs typeface="Tahoma"/>
              <a:sym typeface="Tahoma"/>
            </a:endParaRPr>
          </a:p>
        </p:txBody>
      </p:sp>
      <p:sp>
        <p:nvSpPr>
          <p:cNvPr id="209" name="Google Shape;209;p38"/>
          <p:cNvSpPr txBox="1"/>
          <p:nvPr/>
        </p:nvSpPr>
        <p:spPr>
          <a:xfrm>
            <a:off x="720150" y="1097675"/>
            <a:ext cx="7884000" cy="6621600"/>
          </a:xfrm>
          <a:prstGeom prst="rect">
            <a:avLst/>
          </a:prstGeom>
          <a:noFill/>
          <a:ln>
            <a:noFill/>
          </a:ln>
        </p:spPr>
        <p:txBody>
          <a:bodyPr anchorCtr="0" anchor="t" bIns="38100" lIns="38100" spcFirstLastPara="1" rIns="38100" wrap="square" tIns="38100">
            <a:noAutofit/>
          </a:bodyPr>
          <a:lstStyle/>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Airlines flights consist of multiple legs. A flight leg is a unit of flight consisting of one takeoff and one landing. Each flight leg is unique with its source, destination, arrival and departure time. Then they have crew stationed at different cities. They need to allocate crew people to flights such that at the end of their duty (ideally), every crew member is back at their home airport.</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Consider that you have to drill multiple holes in a given sheet and the corresponding CNC drilling machine is also identified, then you just have to make a program guiding the tool from one location to another which you can find out through the travelling salesman problem.</a:t>
            </a:r>
            <a:endParaRPr sz="1800">
              <a:solidFill>
                <a:srgbClr val="FFFFFF"/>
              </a:solidFill>
            </a:endParaRPr>
          </a:p>
          <a:p>
            <a:pPr indent="-342900" lvl="0" marL="457200" marR="0" rtl="0" algn="l">
              <a:lnSpc>
                <a:spcPct val="100000"/>
              </a:lnSpc>
              <a:spcBef>
                <a:spcPts val="0"/>
              </a:spcBef>
              <a:spcAft>
                <a:spcPts val="0"/>
              </a:spcAft>
              <a:buClr>
                <a:srgbClr val="FFFFFF"/>
              </a:buClr>
              <a:buSzPts val="1800"/>
              <a:buAutoNum type="arabicPeriod"/>
            </a:pPr>
            <a:r>
              <a:rPr lang="en-US" sz="1800">
                <a:solidFill>
                  <a:srgbClr val="FFFFFF"/>
                </a:solidFill>
              </a:rPr>
              <a:t>Compute the best route available for a long distance train with many stops. Devise the best route which has more travelers and takes minimal time and distance between first and last destination.</a:t>
            </a:r>
            <a:endParaRPr sz="1800">
              <a:solidFill>
                <a:srgbClr val="FFFFFF"/>
              </a:solidFill>
            </a:endParaRPr>
          </a:p>
          <a:p>
            <a:pPr indent="0" lvl="0" marL="457200" marR="0" rtl="0" algn="l">
              <a:lnSpc>
                <a:spcPct val="100000"/>
              </a:lnSpc>
              <a:spcBef>
                <a:spcPts val="0"/>
              </a:spcBef>
              <a:spcAft>
                <a:spcPts val="0"/>
              </a:spcAft>
              <a:buNone/>
            </a:pPr>
            <a:r>
              <a:t/>
            </a:r>
            <a:endParaRPr sz="1800">
              <a:solidFill>
                <a:srgbClr val="FFFFFF"/>
              </a:solidFill>
            </a:endParaRPr>
          </a:p>
          <a:p>
            <a:pPr indent="0" lvl="0" marL="457200" marR="0" rtl="0" algn="l">
              <a:lnSpc>
                <a:spcPct val="100000"/>
              </a:lnSpc>
              <a:spcBef>
                <a:spcPts val="0"/>
              </a:spcBef>
              <a:spcAft>
                <a:spcPts val="0"/>
              </a:spcAft>
              <a:buNone/>
            </a:pPr>
            <a:r>
              <a:t/>
            </a:r>
            <a:endParaRPr sz="1800">
              <a:solidFill>
                <a:srgbClr val="FFFFFF"/>
              </a:solidFill>
            </a:endParaRPr>
          </a:p>
          <a:p>
            <a:pPr indent="0" lvl="0" marL="457200" marR="0" rtl="0" algn="l">
              <a:lnSpc>
                <a:spcPct val="100000"/>
              </a:lnSpc>
              <a:spcBef>
                <a:spcPts val="0"/>
              </a:spcBef>
              <a:spcAft>
                <a:spcPts val="0"/>
              </a:spcAft>
              <a:buNone/>
            </a:pPr>
            <a:r>
              <a:rPr lang="en-US" sz="1800">
                <a:solidFill>
                  <a:srgbClr val="FFFFFF"/>
                </a:solidFill>
              </a:rPr>
              <a:t>Read for homework </a:t>
            </a:r>
            <a:r>
              <a:rPr lang="en-US" sz="1800" u="sng">
                <a:solidFill>
                  <a:schemeClr val="hlink"/>
                </a:solidFill>
                <a:hlinkClick r:id="rId4"/>
              </a:rPr>
              <a:t>Traveling Salesman Problem</a:t>
            </a:r>
            <a:endParaRPr sz="1800">
              <a:solidFill>
                <a:srgbClr val="FFFFFF"/>
              </a:solidFill>
            </a:endParaRPr>
          </a:p>
          <a:p>
            <a:pPr indent="0" lvl="0" marL="0" marR="0" rtl="0" algn="l">
              <a:lnSpc>
                <a:spcPct val="100000"/>
              </a:lnSpc>
              <a:spcBef>
                <a:spcPts val="0"/>
              </a:spcBef>
              <a:spcAft>
                <a:spcPts val="0"/>
              </a:spcAft>
              <a:buNone/>
            </a:pPr>
            <a:r>
              <a:t/>
            </a:r>
            <a:endParaRPr sz="1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 name="Shape 39"/>
        <p:cNvGrpSpPr/>
        <p:nvPr/>
      </p:nvGrpSpPr>
      <p:grpSpPr>
        <a:xfrm>
          <a:off x="0" y="0"/>
          <a:ext cx="0" cy="0"/>
          <a:chOff x="0" y="0"/>
          <a:chExt cx="0" cy="0"/>
        </a:xfrm>
      </p:grpSpPr>
      <p:sp>
        <p:nvSpPr>
          <p:cNvPr id="40" name="Google Shape;40;p10"/>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Variations</a:t>
            </a:r>
            <a:endParaRPr sz="4000">
              <a:solidFill>
                <a:srgbClr val="FFFF00"/>
              </a:solidFill>
              <a:latin typeface="Tahoma"/>
              <a:ea typeface="Tahoma"/>
              <a:cs typeface="Tahoma"/>
              <a:sym typeface="Tahoma"/>
            </a:endParaRPr>
          </a:p>
        </p:txBody>
      </p:sp>
      <p:sp>
        <p:nvSpPr>
          <p:cNvPr id="41" name="Google Shape;41;p10"/>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Undirected</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Font typeface="Tahoma"/>
              <a:buChar char="○"/>
            </a:pPr>
            <a:r>
              <a:rPr lang="en-US" sz="3111">
                <a:solidFill>
                  <a:srgbClr val="FFFFFF"/>
                </a:solidFill>
                <a:latin typeface="Tahoma"/>
                <a:ea typeface="Tahoma"/>
                <a:cs typeface="Tahoma"/>
                <a:sym typeface="Tahoma"/>
              </a:rPr>
              <a:t>e.g., electrical wire in a building</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Directed</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Font typeface="Tahoma"/>
              <a:buChar char="○"/>
            </a:pPr>
            <a:r>
              <a:rPr lang="en-US" sz="3111">
                <a:solidFill>
                  <a:srgbClr val="FFFFFF"/>
                </a:solidFill>
                <a:latin typeface="Tahoma"/>
                <a:ea typeface="Tahoma"/>
                <a:cs typeface="Tahoma"/>
                <a:sym typeface="Tahoma"/>
              </a:rPr>
              <a:t>streets (one way or two way), flights</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Weighted edges (notation w(u, v))</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e.g., time/cost to travel a given flight leg</a:t>
            </a:r>
            <a:endParaRPr sz="3111">
              <a:solidFill>
                <a:srgbClr val="FFFFFF"/>
              </a:solidFill>
              <a:latin typeface="Tahoma"/>
              <a:ea typeface="Tahoma"/>
              <a:cs typeface="Tahoma"/>
              <a:sym typeface="Tahoma"/>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Can also have weighted vertices</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e.g., the time spent waiting at an airport</a:t>
            </a:r>
            <a:endParaRPr sz="3111">
              <a:solidFill>
                <a:srgbClr val="FFFFFF"/>
              </a:solidFill>
              <a:latin typeface="Tahoma"/>
              <a:ea typeface="Tahoma"/>
              <a:cs typeface="Tahoma"/>
              <a:sym typeface="Tahoma"/>
            </a:endParaRPr>
          </a:p>
          <a:p>
            <a:pPr indent="-248355" lvl="1" marL="762000" marR="0" rtl="0" algn="l">
              <a:lnSpc>
                <a:spcPct val="120089"/>
              </a:lnSpc>
              <a:spcBef>
                <a:spcPts val="0"/>
              </a:spcBef>
              <a:spcAft>
                <a:spcPts val="0"/>
              </a:spcAft>
              <a:buClr>
                <a:srgbClr val="FFFFFF"/>
              </a:buClr>
              <a:buSzPts val="3111"/>
              <a:buFont typeface="Tahoma"/>
              <a:buChar char="○"/>
            </a:pPr>
            <a:r>
              <a:rPr lang="en-US" sz="3111">
                <a:solidFill>
                  <a:srgbClr val="FFFFFF"/>
                </a:solidFill>
                <a:latin typeface="Tahoma"/>
                <a:ea typeface="Tahoma"/>
                <a:cs typeface="Tahoma"/>
                <a:sym typeface="Tahoma"/>
              </a:rPr>
              <a:t>or the cost to stay in a hotel</a:t>
            </a:r>
            <a:endParaRPr sz="3111">
              <a:solidFill>
                <a:srgbClr val="FFFFFF"/>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 name="Shape 45"/>
        <p:cNvGrpSpPr/>
        <p:nvPr/>
      </p:nvGrpSpPr>
      <p:grpSpPr>
        <a:xfrm>
          <a:off x="0" y="0"/>
          <a:ext cx="0" cy="0"/>
          <a:chOff x="0" y="0"/>
          <a:chExt cx="0" cy="0"/>
        </a:xfrm>
      </p:grpSpPr>
      <p:sp>
        <p:nvSpPr>
          <p:cNvPr id="46" name="Google Shape;46;p11"/>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Undirected Graphs</a:t>
            </a:r>
            <a:endParaRPr sz="4000">
              <a:solidFill>
                <a:srgbClr val="FFFF00"/>
              </a:solidFill>
              <a:latin typeface="Tahoma"/>
              <a:ea typeface="Tahoma"/>
              <a:cs typeface="Tahoma"/>
              <a:sym typeface="Tahoma"/>
            </a:endParaRPr>
          </a:p>
        </p:txBody>
      </p:sp>
      <p:sp>
        <p:nvSpPr>
          <p:cNvPr id="47" name="Google Shape;47;p11"/>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220133" lvl="0" marL="381000" marR="0" rtl="0" algn="l">
              <a:lnSpc>
                <a:spcPct val="119791"/>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degree of a vertex: # of edges connected to the vertex</a:t>
            </a:r>
            <a:endParaRPr sz="2666">
              <a:solidFill>
                <a:srgbClr val="FFFFFF"/>
              </a:solidFill>
              <a:latin typeface="Tahoma"/>
              <a:ea typeface="Tahoma"/>
              <a:cs typeface="Tahoma"/>
              <a:sym typeface="Tahoma"/>
            </a:endParaRPr>
          </a:p>
          <a:p>
            <a:pPr indent="-220133" lvl="0" marL="381000" marR="0" rtl="0" algn="l">
              <a:lnSpc>
                <a:spcPct val="119791"/>
              </a:lnSpc>
              <a:spcBef>
                <a:spcPts val="0"/>
              </a:spcBef>
              <a:spcAft>
                <a:spcPts val="0"/>
              </a:spcAft>
              <a:buClr>
                <a:srgbClr val="FFFFFF"/>
              </a:buClr>
              <a:buSzPts val="2667"/>
              <a:buChar char="●"/>
            </a:pPr>
            <a:r>
              <a:rPr lang="en-US" sz="2666" u="sng">
                <a:solidFill>
                  <a:schemeClr val="hlink"/>
                </a:solidFill>
                <a:latin typeface="Tahoma"/>
                <a:ea typeface="Tahoma"/>
                <a:cs typeface="Tahoma"/>
                <a:sym typeface="Tahoma"/>
                <a:hlinkClick r:id="rId4"/>
              </a:rPr>
              <a:t>complete graph</a:t>
            </a:r>
            <a:r>
              <a:rPr lang="en-US" sz="2666">
                <a:solidFill>
                  <a:srgbClr val="FFFFFF"/>
                </a:solidFill>
                <a:latin typeface="Tahoma"/>
                <a:ea typeface="Tahoma"/>
                <a:cs typeface="Tahoma"/>
                <a:sym typeface="Tahoma"/>
              </a:rPr>
              <a:t>:</a:t>
            </a:r>
            <a:endParaRPr sz="2666">
              <a:solidFill>
                <a:srgbClr val="FFFFFF"/>
              </a:solidFill>
              <a:latin typeface="Tahoma"/>
              <a:ea typeface="Tahoma"/>
              <a:cs typeface="Tahoma"/>
              <a:sym typeface="Tahoma"/>
            </a:endParaRPr>
          </a:p>
          <a:p>
            <a:pPr indent="-220133" lvl="1" marL="762000" marR="0" rtl="0" algn="l">
              <a:lnSpc>
                <a:spcPct val="119791"/>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graph where all pairs of vertices are connected</a:t>
            </a:r>
            <a:endParaRPr sz="2666">
              <a:solidFill>
                <a:srgbClr val="FFFFFF"/>
              </a:solidFill>
              <a:latin typeface="Tahoma"/>
              <a:ea typeface="Tahoma"/>
              <a:cs typeface="Tahoma"/>
              <a:sym typeface="Tahoma"/>
            </a:endParaRPr>
          </a:p>
          <a:p>
            <a:pPr indent="-220133" lvl="0" marL="381000" marR="0" rtl="0" algn="l">
              <a:lnSpc>
                <a:spcPct val="119791"/>
              </a:lnSpc>
              <a:spcBef>
                <a:spcPts val="0"/>
              </a:spcBef>
              <a:spcAft>
                <a:spcPts val="0"/>
              </a:spcAft>
              <a:buClr>
                <a:srgbClr val="FFFFFF"/>
              </a:buClr>
              <a:buSzPts val="2667"/>
              <a:buChar char="●"/>
            </a:pPr>
            <a:r>
              <a:rPr lang="en-US" sz="2666" u="sng">
                <a:solidFill>
                  <a:schemeClr val="hlink"/>
                </a:solidFill>
                <a:latin typeface="Tahoma"/>
                <a:ea typeface="Tahoma"/>
                <a:cs typeface="Tahoma"/>
                <a:sym typeface="Tahoma"/>
                <a:hlinkClick r:id="rId5"/>
              </a:rPr>
              <a:t>bipartite graph</a:t>
            </a:r>
            <a:r>
              <a:rPr lang="en-US" sz="2666">
                <a:solidFill>
                  <a:srgbClr val="FFFFFF"/>
                </a:solidFill>
                <a:latin typeface="Tahoma"/>
                <a:ea typeface="Tahoma"/>
                <a:cs typeface="Tahoma"/>
                <a:sym typeface="Tahoma"/>
              </a:rPr>
              <a:t>:</a:t>
            </a:r>
            <a:endParaRPr sz="2666">
              <a:solidFill>
                <a:srgbClr val="FFFFFF"/>
              </a:solidFill>
              <a:latin typeface="Tahoma"/>
              <a:ea typeface="Tahoma"/>
              <a:cs typeface="Tahoma"/>
              <a:sym typeface="Tahoma"/>
            </a:endParaRPr>
          </a:p>
          <a:p>
            <a:pPr indent="-220133" lvl="1" marL="762000" marR="0" rtl="0" algn="l">
              <a:lnSpc>
                <a:spcPct val="119791"/>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undirected graph whose V = V</a:t>
            </a:r>
            <a:r>
              <a:rPr lang="en-US" sz="1777">
                <a:solidFill>
                  <a:srgbClr val="FFFFFF"/>
                </a:solidFill>
                <a:latin typeface="Tahoma"/>
                <a:ea typeface="Tahoma"/>
                <a:cs typeface="Tahoma"/>
                <a:sym typeface="Tahoma"/>
              </a:rPr>
              <a:t>1</a:t>
            </a:r>
            <a:r>
              <a:rPr lang="en-US" sz="2666">
                <a:solidFill>
                  <a:srgbClr val="FFFFFF"/>
                </a:solidFill>
                <a:latin typeface="Tahoma"/>
                <a:ea typeface="Tahoma"/>
                <a:cs typeface="Tahoma"/>
                <a:sym typeface="Tahoma"/>
              </a:rPr>
              <a:t> </a:t>
            </a:r>
            <a:r>
              <a:rPr lang="en-US" sz="2666">
                <a:solidFill>
                  <a:srgbClr val="FFFFFF"/>
                </a:solidFill>
                <a:latin typeface="Noto Sans Symbols"/>
                <a:ea typeface="Noto Sans Symbols"/>
                <a:cs typeface="Noto Sans Symbols"/>
                <a:sym typeface="Noto Sans Symbols"/>
              </a:rPr>
              <a:t>x</a:t>
            </a:r>
            <a:r>
              <a:rPr lang="en-US" sz="2666">
                <a:solidFill>
                  <a:srgbClr val="FFFFFF"/>
                </a:solidFill>
                <a:latin typeface="Tahoma"/>
                <a:ea typeface="Tahoma"/>
                <a:cs typeface="Tahoma"/>
                <a:sym typeface="Tahoma"/>
              </a:rPr>
              <a:t> V</a:t>
            </a:r>
            <a:r>
              <a:rPr lang="en-US" sz="1777">
                <a:solidFill>
                  <a:srgbClr val="FFFFFF"/>
                </a:solidFill>
                <a:latin typeface="Tahoma"/>
                <a:ea typeface="Tahoma"/>
                <a:cs typeface="Tahoma"/>
                <a:sym typeface="Tahoma"/>
              </a:rPr>
              <a:t>2</a:t>
            </a:r>
            <a:r>
              <a:rPr lang="en-US" sz="2666">
                <a:solidFill>
                  <a:srgbClr val="FFFFFF"/>
                </a:solidFill>
                <a:latin typeface="Tahoma"/>
                <a:ea typeface="Tahoma"/>
                <a:cs typeface="Tahoma"/>
                <a:sym typeface="Tahoma"/>
              </a:rPr>
              <a:t> and </a:t>
            </a:r>
            <a:endParaRPr sz="2666">
              <a:solidFill>
                <a:srgbClr val="FFFFFF"/>
              </a:solidFill>
              <a:latin typeface="Tahoma"/>
              <a:ea typeface="Tahoma"/>
              <a:cs typeface="Tahoma"/>
              <a:sym typeface="Tahoma"/>
            </a:endParaRPr>
          </a:p>
          <a:p>
            <a:pPr indent="-50800" lvl="1" marL="762000" marR="0" rtl="0" algn="l">
              <a:lnSpc>
                <a:spcPct val="119791"/>
              </a:lnSpc>
              <a:spcBef>
                <a:spcPts val="0"/>
              </a:spcBef>
              <a:spcAft>
                <a:spcPts val="0"/>
              </a:spcAft>
              <a:buClr>
                <a:srgbClr val="FFFFFF"/>
              </a:buClr>
              <a:buSzPts val="2667"/>
              <a:buNone/>
            </a:pPr>
            <a:r>
              <a:rPr lang="en-US" sz="2666">
                <a:solidFill>
                  <a:srgbClr val="FFFFFF"/>
                </a:solidFill>
                <a:latin typeface="Tahoma"/>
                <a:ea typeface="Tahoma"/>
                <a:cs typeface="Tahoma"/>
                <a:sym typeface="Tahoma"/>
              </a:rPr>
              <a:t>E </a:t>
            </a:r>
            <a:r>
              <a:rPr lang="en-US" sz="2666">
                <a:solidFill>
                  <a:srgbClr val="FFFFFF"/>
                </a:solidFill>
                <a:latin typeface="Noto Sans Symbols"/>
                <a:ea typeface="Noto Sans Symbols"/>
                <a:cs typeface="Noto Sans Symbols"/>
                <a:sym typeface="Noto Sans Symbols"/>
              </a:rPr>
              <a:t>=</a:t>
            </a:r>
            <a:r>
              <a:rPr lang="en-US" sz="2666">
                <a:solidFill>
                  <a:srgbClr val="FFFFFF"/>
                </a:solidFill>
                <a:latin typeface="Tahoma"/>
                <a:ea typeface="Tahoma"/>
                <a:cs typeface="Tahoma"/>
                <a:sym typeface="Tahoma"/>
              </a:rPr>
              <a:t> V</a:t>
            </a:r>
            <a:r>
              <a:rPr lang="en-US" sz="1777">
                <a:solidFill>
                  <a:srgbClr val="FFFFFF"/>
                </a:solidFill>
                <a:latin typeface="Tahoma"/>
                <a:ea typeface="Tahoma"/>
                <a:cs typeface="Tahoma"/>
                <a:sym typeface="Tahoma"/>
              </a:rPr>
              <a:t>1 </a:t>
            </a:r>
            <a:r>
              <a:rPr lang="en-US" sz="2666">
                <a:solidFill>
                  <a:srgbClr val="FFFFFF"/>
                </a:solidFill>
                <a:latin typeface="Tahoma"/>
                <a:ea typeface="Tahoma"/>
                <a:cs typeface="Tahoma"/>
                <a:sym typeface="Tahoma"/>
              </a:rPr>
              <a:t>x V</a:t>
            </a:r>
            <a:r>
              <a:rPr lang="en-US" sz="1777">
                <a:solidFill>
                  <a:srgbClr val="FFFFFF"/>
                </a:solidFill>
                <a:latin typeface="Tahoma"/>
                <a:ea typeface="Tahoma"/>
                <a:cs typeface="Tahoma"/>
                <a:sym typeface="Tahoma"/>
              </a:rPr>
              <a:t>2</a:t>
            </a:r>
            <a:endParaRPr sz="1777">
              <a:solidFill>
                <a:srgbClr val="FFFFFF"/>
              </a:solidFill>
              <a:latin typeface="Tahoma"/>
              <a:ea typeface="Tahoma"/>
              <a:cs typeface="Tahoma"/>
              <a:sym typeface="Tahoma"/>
            </a:endParaRPr>
          </a:p>
          <a:p>
            <a:pPr indent="-220133" lvl="0" marL="381000" marR="0" rtl="0" algn="l">
              <a:lnSpc>
                <a:spcPct val="119791"/>
              </a:lnSpc>
              <a:spcBef>
                <a:spcPts val="0"/>
              </a:spcBef>
              <a:spcAft>
                <a:spcPts val="0"/>
              </a:spcAft>
              <a:buClr>
                <a:srgbClr val="FFFFFF"/>
              </a:buClr>
              <a:buSzPts val="2667"/>
              <a:buChar char="●"/>
            </a:pPr>
            <a:r>
              <a:rPr lang="en-US" sz="2666" u="sng">
                <a:solidFill>
                  <a:schemeClr val="hlink"/>
                </a:solidFill>
                <a:latin typeface="Tahoma"/>
                <a:ea typeface="Tahoma"/>
                <a:cs typeface="Tahoma"/>
                <a:sym typeface="Tahoma"/>
                <a:hlinkClick r:id="rId6"/>
              </a:rPr>
              <a:t>multigraph</a:t>
            </a:r>
            <a:r>
              <a:rPr lang="en-US" sz="2666">
                <a:solidFill>
                  <a:srgbClr val="FFFFFF"/>
                </a:solidFill>
                <a:latin typeface="Tahoma"/>
                <a:ea typeface="Tahoma"/>
                <a:cs typeface="Tahoma"/>
                <a:sym typeface="Tahoma"/>
              </a:rPr>
              <a:t>: can have multiple edges between the same pair of vertices (including self edges)</a:t>
            </a:r>
            <a:endParaRPr sz="2666">
              <a:solidFill>
                <a:srgbClr val="FFFFFF"/>
              </a:solidFill>
              <a:latin typeface="Tahoma"/>
              <a:ea typeface="Tahoma"/>
              <a:cs typeface="Tahoma"/>
              <a:sym typeface="Tahoma"/>
            </a:endParaRPr>
          </a:p>
          <a:p>
            <a:pPr indent="-220133" lvl="0" marL="381000" marR="0" rtl="0" algn="l">
              <a:lnSpc>
                <a:spcPct val="119791"/>
              </a:lnSpc>
              <a:spcBef>
                <a:spcPts val="0"/>
              </a:spcBef>
              <a:spcAft>
                <a:spcPts val="0"/>
              </a:spcAft>
              <a:buClr>
                <a:srgbClr val="FFFFFF"/>
              </a:buClr>
              <a:buSzPts val="2667"/>
              <a:buChar char="●"/>
            </a:pPr>
            <a:r>
              <a:rPr lang="en-US" sz="2666" u="sng">
                <a:solidFill>
                  <a:schemeClr val="hlink"/>
                </a:solidFill>
                <a:latin typeface="Tahoma"/>
                <a:ea typeface="Tahoma"/>
                <a:cs typeface="Tahoma"/>
                <a:sym typeface="Tahoma"/>
                <a:hlinkClick r:id="rId7"/>
              </a:rPr>
              <a:t>hypergraph</a:t>
            </a:r>
            <a:r>
              <a:rPr lang="en-US" sz="2666">
                <a:solidFill>
                  <a:srgbClr val="FFFFFF"/>
                </a:solidFill>
                <a:latin typeface="Tahoma"/>
                <a:ea typeface="Tahoma"/>
                <a:cs typeface="Tahoma"/>
                <a:sym typeface="Tahoma"/>
              </a:rPr>
              <a:t>: can have edges connect more than two vertices</a:t>
            </a:r>
            <a:endParaRPr sz="2666">
              <a:solidFill>
                <a:srgbClr val="FFFFFF"/>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 name="Shape 51"/>
        <p:cNvGrpSpPr/>
        <p:nvPr/>
      </p:nvGrpSpPr>
      <p:grpSpPr>
        <a:xfrm>
          <a:off x="0" y="0"/>
          <a:ext cx="0" cy="0"/>
          <a:chOff x="0" y="0"/>
          <a:chExt cx="0" cy="0"/>
        </a:xfrm>
      </p:grpSpPr>
      <p:sp>
        <p:nvSpPr>
          <p:cNvPr id="52" name="Google Shape;52;p12"/>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Directed Graphs</a:t>
            </a:r>
            <a:endParaRPr sz="4000">
              <a:solidFill>
                <a:srgbClr val="FFFF00"/>
              </a:solidFill>
              <a:latin typeface="Tahoma"/>
              <a:ea typeface="Tahoma"/>
              <a:cs typeface="Tahoma"/>
              <a:sym typeface="Tahoma"/>
            </a:endParaRPr>
          </a:p>
        </p:txBody>
      </p:sp>
      <p:sp>
        <p:nvSpPr>
          <p:cNvPr id="53" name="Google Shape;53;p12"/>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in-degree: # incoming edges</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out-degree: # outgoing edges</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path: &lt;v</a:t>
            </a:r>
            <a:r>
              <a:rPr lang="en-US" sz="2074">
                <a:solidFill>
                  <a:srgbClr val="FFFFFF"/>
                </a:solidFill>
                <a:latin typeface="Tahoma"/>
                <a:ea typeface="Tahoma"/>
                <a:cs typeface="Tahoma"/>
                <a:sym typeface="Tahoma"/>
              </a:rPr>
              <a:t>0</a:t>
            </a:r>
            <a:r>
              <a:rPr lang="en-US" sz="3111">
                <a:solidFill>
                  <a:srgbClr val="FFFFFF"/>
                </a:solidFill>
                <a:latin typeface="Tahoma"/>
                <a:ea typeface="Tahoma"/>
                <a:cs typeface="Tahoma"/>
                <a:sym typeface="Tahoma"/>
              </a:rPr>
              <a:t>, v</a:t>
            </a:r>
            <a:r>
              <a:rPr lang="en-US" sz="2074">
                <a:solidFill>
                  <a:srgbClr val="FFFFFF"/>
                </a:solidFill>
                <a:latin typeface="Tahoma"/>
                <a:ea typeface="Tahoma"/>
                <a:cs typeface="Tahoma"/>
                <a:sym typeface="Tahoma"/>
              </a:rPr>
              <a:t>1</a:t>
            </a:r>
            <a:r>
              <a:rPr lang="en-US" sz="3111">
                <a:solidFill>
                  <a:srgbClr val="FFFFFF"/>
                </a:solidFill>
                <a:latin typeface="Tahoma"/>
                <a:ea typeface="Tahoma"/>
                <a:cs typeface="Tahoma"/>
                <a:sym typeface="Tahoma"/>
              </a:rPr>
              <a:t>, ..., v</a:t>
            </a:r>
            <a:r>
              <a:rPr lang="en-US" sz="2074">
                <a:solidFill>
                  <a:srgbClr val="FFFFFF"/>
                </a:solidFill>
                <a:latin typeface="Tahoma"/>
                <a:ea typeface="Tahoma"/>
                <a:cs typeface="Tahoma"/>
                <a:sym typeface="Tahoma"/>
              </a:rPr>
              <a:t>k</a:t>
            </a:r>
            <a:r>
              <a:rPr lang="en-US" sz="3111">
                <a:solidFill>
                  <a:srgbClr val="FFFFFF"/>
                </a:solidFill>
                <a:latin typeface="Tahoma"/>
                <a:ea typeface="Tahoma"/>
                <a:cs typeface="Tahoma"/>
                <a:sym typeface="Tahoma"/>
              </a:rPr>
              <a:t>&gt; where &lt;v</a:t>
            </a:r>
            <a:r>
              <a:rPr lang="en-US" sz="2074">
                <a:solidFill>
                  <a:srgbClr val="FFFFFF"/>
                </a:solidFill>
                <a:latin typeface="Tahoma"/>
                <a:ea typeface="Tahoma"/>
                <a:cs typeface="Tahoma"/>
                <a:sym typeface="Tahoma"/>
              </a:rPr>
              <a:t>i</a:t>
            </a:r>
            <a:r>
              <a:rPr lang="en-US" sz="3111">
                <a:solidFill>
                  <a:srgbClr val="FFFFFF"/>
                </a:solidFill>
                <a:latin typeface="Tahoma"/>
                <a:ea typeface="Tahoma"/>
                <a:cs typeface="Tahoma"/>
                <a:sym typeface="Tahoma"/>
              </a:rPr>
              <a:t>, v</a:t>
            </a:r>
            <a:r>
              <a:rPr lang="en-US" sz="2074">
                <a:solidFill>
                  <a:srgbClr val="FFFFFF"/>
                </a:solidFill>
                <a:latin typeface="Tahoma"/>
                <a:ea typeface="Tahoma"/>
                <a:cs typeface="Tahoma"/>
                <a:sym typeface="Tahoma"/>
              </a:rPr>
              <a:t>i+1</a:t>
            </a:r>
            <a:r>
              <a:rPr lang="en-US" sz="3111">
                <a:solidFill>
                  <a:srgbClr val="FFFFFF"/>
                </a:solidFill>
                <a:latin typeface="Tahoma"/>
                <a:ea typeface="Tahoma"/>
                <a:cs typeface="Tahoma"/>
                <a:sym typeface="Tahoma"/>
              </a:rPr>
              <a:t>&gt; </a:t>
            </a:r>
            <a:r>
              <a:rPr lang="en-US" sz="3111">
                <a:solidFill>
                  <a:srgbClr val="FFFFFF"/>
                </a:solidFill>
                <a:latin typeface="Noto Sans Symbols"/>
                <a:ea typeface="Noto Sans Symbols"/>
                <a:cs typeface="Noto Sans Symbols"/>
                <a:sym typeface="Noto Sans Symbols"/>
              </a:rPr>
              <a:t>in</a:t>
            </a:r>
            <a:r>
              <a:rPr lang="en-US" sz="3111">
                <a:solidFill>
                  <a:srgbClr val="FFFFFF"/>
                </a:solidFill>
                <a:latin typeface="Tahoma"/>
                <a:ea typeface="Tahoma"/>
                <a:cs typeface="Tahoma"/>
                <a:sym typeface="Tahoma"/>
              </a:rPr>
              <a:t> E</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simple path: path where all v</a:t>
            </a:r>
            <a:r>
              <a:rPr lang="en-US" sz="2074">
                <a:solidFill>
                  <a:srgbClr val="FFFFFF"/>
                </a:solidFill>
                <a:latin typeface="Tahoma"/>
                <a:ea typeface="Tahoma"/>
                <a:cs typeface="Tahoma"/>
                <a:sym typeface="Tahoma"/>
              </a:rPr>
              <a:t>i</a:t>
            </a:r>
            <a:r>
              <a:rPr lang="en-US" sz="3111">
                <a:solidFill>
                  <a:srgbClr val="FFFFFF"/>
                </a:solidFill>
                <a:latin typeface="Tahoma"/>
                <a:ea typeface="Tahoma"/>
                <a:cs typeface="Tahoma"/>
                <a:sym typeface="Tahoma"/>
              </a:rPr>
              <a:t> are distinct</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cycle: a non-trivial simple path plus &lt;v</a:t>
            </a:r>
            <a:r>
              <a:rPr lang="en-US" sz="2074">
                <a:solidFill>
                  <a:srgbClr val="FFFFFF"/>
                </a:solidFill>
                <a:latin typeface="Tahoma"/>
                <a:ea typeface="Tahoma"/>
                <a:cs typeface="Tahoma"/>
                <a:sym typeface="Tahoma"/>
              </a:rPr>
              <a:t>k</a:t>
            </a:r>
            <a:r>
              <a:rPr lang="en-US" sz="3111">
                <a:solidFill>
                  <a:srgbClr val="FFFFFF"/>
                </a:solidFill>
                <a:latin typeface="Tahoma"/>
                <a:ea typeface="Tahoma"/>
                <a:cs typeface="Tahoma"/>
                <a:sym typeface="Tahoma"/>
              </a:rPr>
              <a:t>,v</a:t>
            </a:r>
            <a:r>
              <a:rPr lang="en-US" sz="2074">
                <a:solidFill>
                  <a:srgbClr val="FFFFFF"/>
                </a:solidFill>
                <a:latin typeface="Tahoma"/>
                <a:ea typeface="Tahoma"/>
                <a:cs typeface="Tahoma"/>
                <a:sym typeface="Tahoma"/>
              </a:rPr>
              <a:t>0</a:t>
            </a:r>
            <a:r>
              <a:rPr lang="en-US" sz="3111">
                <a:solidFill>
                  <a:srgbClr val="FFFFFF"/>
                </a:solidFill>
                <a:latin typeface="Tahoma"/>
                <a:ea typeface="Tahoma"/>
                <a:cs typeface="Tahoma"/>
                <a:sym typeface="Tahoma"/>
              </a:rPr>
              <a:t>&gt; to close the path</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DAG: directed acyclic graph (contains no cycles)</a:t>
            </a:r>
            <a:endParaRPr sz="3111">
              <a:solidFill>
                <a:srgbClr val="FFFFFF"/>
              </a:solidFill>
              <a:latin typeface="Tahoma"/>
              <a:ea typeface="Tahoma"/>
              <a:cs typeface="Tahoma"/>
              <a:sym typeface="Tahoma"/>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strongly connected: digraph whose vertices are all reachable from each other</a:t>
            </a:r>
            <a:endParaRPr sz="3111">
              <a:solidFill>
                <a:srgbClr val="FFFFFF"/>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3"/>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Representations</a:t>
            </a:r>
            <a:endParaRPr sz="4000">
              <a:solidFill>
                <a:srgbClr val="FFFF00"/>
              </a:solidFill>
              <a:latin typeface="Tahoma"/>
              <a:ea typeface="Tahoma"/>
              <a:cs typeface="Tahoma"/>
              <a:sym typeface="Tahoma"/>
            </a:endParaRPr>
          </a:p>
        </p:txBody>
      </p:sp>
      <p:sp>
        <p:nvSpPr>
          <p:cNvPr id="59" name="Google Shape;59;p13"/>
          <p:cNvSpPr txBox="1"/>
          <p:nvPr>
            <p:ph idx="1" type="body"/>
          </p:nvPr>
        </p:nvSpPr>
        <p:spPr>
          <a:xfrm>
            <a:off x="864300" y="1490475"/>
            <a:ext cx="8507575" cy="5425325"/>
          </a:xfrm>
          <a:prstGeom prst="rect">
            <a:avLst/>
          </a:prstGeom>
          <a:noFill/>
          <a:ln>
            <a:noFill/>
          </a:ln>
        </p:spPr>
        <p:txBody>
          <a:bodyPr anchorCtr="0" anchor="t" bIns="38100" lIns="38100" spcFirstLastPara="1" rIns="38100" wrap="square" tIns="38100">
            <a:noAutofit/>
          </a:bodyPr>
          <a:lstStyle/>
          <a:p>
            <a:pPr indent="-220133" lvl="0" marL="381000" marR="0" rtl="0" algn="l">
              <a:lnSpc>
                <a:spcPct val="107812"/>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Adjacency list: </a:t>
            </a:r>
            <a:r>
              <a:rPr lang="en-US" sz="2666" u="sng">
                <a:solidFill>
                  <a:schemeClr val="hlink"/>
                </a:solidFill>
                <a:latin typeface="Tahoma"/>
                <a:ea typeface="Tahoma"/>
                <a:cs typeface="Tahoma"/>
                <a:sym typeface="Tahoma"/>
                <a:hlinkClick r:id="rId4"/>
              </a:rPr>
              <a:t>Link</a:t>
            </a:r>
            <a:endParaRPr sz="2666">
              <a:solidFill>
                <a:srgbClr val="FFFFFF"/>
              </a:solidFill>
              <a:latin typeface="Tahoma"/>
              <a:ea typeface="Tahoma"/>
              <a:cs typeface="Tahoma"/>
              <a:sym typeface="Tahoma"/>
            </a:endParaRPr>
          </a:p>
          <a:p>
            <a:pPr indent="-220133" lvl="1" marL="762000" marR="0" rtl="0" algn="l">
              <a:lnSpc>
                <a:spcPct val="107812"/>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For each vertex, list its neighbors on outgoing edges</a:t>
            </a:r>
            <a:endParaRPr sz="2666">
              <a:solidFill>
                <a:srgbClr val="FFFFFF"/>
              </a:solidFill>
              <a:latin typeface="Tahoma"/>
              <a:ea typeface="Tahoma"/>
              <a:cs typeface="Tahoma"/>
              <a:sym typeface="Tahoma"/>
            </a:endParaRPr>
          </a:p>
          <a:p>
            <a:pPr indent="-220133" lvl="1" marL="762000" marR="0" rtl="0" algn="l">
              <a:lnSpc>
                <a:spcPct val="107812"/>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Good for sparse graphs</a:t>
            </a:r>
            <a:endParaRPr sz="2666">
              <a:solidFill>
                <a:srgbClr val="FFFFFF"/>
              </a:solidFill>
              <a:latin typeface="Tahoma"/>
              <a:ea typeface="Tahoma"/>
              <a:cs typeface="Tahoma"/>
              <a:sym typeface="Tahoma"/>
            </a:endParaRPr>
          </a:p>
          <a:p>
            <a:pPr indent="-220133" lvl="1" marL="762000" marR="0" rtl="0" algn="l">
              <a:lnSpc>
                <a:spcPct val="107812"/>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Can store weight in linked list node</a:t>
            </a:r>
            <a:endParaRPr sz="2666">
              <a:solidFill>
                <a:srgbClr val="FFFFFF"/>
              </a:solidFill>
              <a:latin typeface="Tahoma"/>
              <a:ea typeface="Tahoma"/>
              <a:cs typeface="Tahoma"/>
              <a:sym typeface="Tahoma"/>
            </a:endParaRPr>
          </a:p>
          <a:p>
            <a:pPr indent="-220133" lvl="0" marL="381000" marR="0" rtl="0" algn="l">
              <a:lnSpc>
                <a:spcPct val="107812"/>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Adjacency matrix: </a:t>
            </a:r>
            <a:r>
              <a:rPr lang="en-US" sz="2666" u="sng">
                <a:solidFill>
                  <a:schemeClr val="hlink"/>
                </a:solidFill>
                <a:latin typeface="Tahoma"/>
                <a:ea typeface="Tahoma"/>
                <a:cs typeface="Tahoma"/>
                <a:sym typeface="Tahoma"/>
                <a:hlinkClick r:id="rId5"/>
              </a:rPr>
              <a:t>Link</a:t>
            </a:r>
            <a:endParaRPr sz="2666">
              <a:solidFill>
                <a:srgbClr val="FFFFFF"/>
              </a:solidFill>
              <a:latin typeface="Tahoma"/>
              <a:ea typeface="Tahoma"/>
              <a:cs typeface="Tahoma"/>
              <a:sym typeface="Tahoma"/>
            </a:endParaRPr>
          </a:p>
          <a:p>
            <a:pPr indent="-220133" lvl="1" marL="762000" marR="0" rtl="0" algn="l">
              <a:lnSpc>
                <a:spcPct val="107812"/>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Bit matrix to represent presence of edge</a:t>
            </a:r>
            <a:endParaRPr sz="2666">
              <a:solidFill>
                <a:srgbClr val="FFFFFF"/>
              </a:solidFill>
              <a:latin typeface="Tahoma"/>
              <a:ea typeface="Tahoma"/>
              <a:cs typeface="Tahoma"/>
              <a:sym typeface="Tahoma"/>
            </a:endParaRPr>
          </a:p>
          <a:p>
            <a:pPr indent="-220133" lvl="1" marL="762000" marR="0" rtl="0" algn="l">
              <a:lnSpc>
                <a:spcPct val="107812"/>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Good for dense graphs</a:t>
            </a:r>
            <a:endParaRPr sz="2666">
              <a:solidFill>
                <a:srgbClr val="FFFFFF"/>
              </a:solidFill>
              <a:latin typeface="Tahoma"/>
              <a:ea typeface="Tahoma"/>
              <a:cs typeface="Tahoma"/>
              <a:sym typeface="Tahoma"/>
            </a:endParaRPr>
          </a:p>
          <a:p>
            <a:pPr indent="-220133" lvl="1" marL="762000" marR="0" rtl="0" algn="l">
              <a:lnSpc>
                <a:spcPct val="107812"/>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Can store weight in matrix</a:t>
            </a:r>
            <a:endParaRPr sz="2666">
              <a:solidFill>
                <a:srgbClr val="FFFFFF"/>
              </a:solidFill>
              <a:latin typeface="Tahoma"/>
              <a:ea typeface="Tahoma"/>
              <a:cs typeface="Tahoma"/>
              <a:sym typeface="Tahoma"/>
            </a:endParaRPr>
          </a:p>
          <a:p>
            <a:pPr indent="-220133" lvl="0" marL="381000" marR="0" rtl="0" algn="l">
              <a:lnSpc>
                <a:spcPct val="107812"/>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Trade-offs</a:t>
            </a:r>
            <a:endParaRPr sz="2666">
              <a:solidFill>
                <a:srgbClr val="FFFFFF"/>
              </a:solidFill>
              <a:latin typeface="Tahoma"/>
              <a:ea typeface="Tahoma"/>
              <a:cs typeface="Tahoma"/>
              <a:sym typeface="Tahoma"/>
            </a:endParaRPr>
          </a:p>
          <a:p>
            <a:pPr indent="-220133" lvl="1" marL="762000" marR="0" rtl="0" algn="l">
              <a:lnSpc>
                <a:spcPct val="107812"/>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Adjacency lists - space efficient, easy to grow</a:t>
            </a:r>
            <a:endParaRPr sz="2666">
              <a:solidFill>
                <a:srgbClr val="FFFFFF"/>
              </a:solidFill>
              <a:latin typeface="Tahoma"/>
              <a:ea typeface="Tahoma"/>
              <a:cs typeface="Tahoma"/>
              <a:sym typeface="Tahoma"/>
            </a:endParaRPr>
          </a:p>
          <a:p>
            <a:pPr indent="-220133" lvl="1" marL="762000" marR="0" rtl="0" algn="l">
              <a:lnSpc>
                <a:spcPct val="107812"/>
              </a:lnSpc>
              <a:spcBef>
                <a:spcPts val="0"/>
              </a:spcBef>
              <a:spcAft>
                <a:spcPts val="0"/>
              </a:spcAft>
              <a:buClr>
                <a:srgbClr val="FFFFFF"/>
              </a:buClr>
              <a:buSzPts val="2667"/>
              <a:buChar char="○"/>
            </a:pPr>
            <a:r>
              <a:rPr lang="en-US" sz="2666">
                <a:solidFill>
                  <a:srgbClr val="FFFFFF"/>
                </a:solidFill>
                <a:latin typeface="Tahoma"/>
                <a:ea typeface="Tahoma"/>
                <a:cs typeface="Tahoma"/>
                <a:sym typeface="Tahoma"/>
              </a:rPr>
              <a:t>Adjacency matrix - fast access, but O(V</a:t>
            </a:r>
            <a:r>
              <a:rPr baseline="30000" lang="en-US" sz="1777">
                <a:solidFill>
                  <a:srgbClr val="FFFFFF"/>
                </a:solidFill>
                <a:latin typeface="Tahoma"/>
                <a:ea typeface="Tahoma"/>
                <a:cs typeface="Tahoma"/>
                <a:sym typeface="Tahoma"/>
              </a:rPr>
              <a:t>2</a:t>
            </a:r>
            <a:r>
              <a:rPr lang="en-US" sz="2666">
                <a:solidFill>
                  <a:srgbClr val="FFFFFF"/>
                </a:solidFill>
                <a:latin typeface="Tahoma"/>
                <a:ea typeface="Tahoma"/>
                <a:cs typeface="Tahoma"/>
                <a:sym typeface="Tahoma"/>
              </a:rPr>
              <a:t>) space</a:t>
            </a:r>
            <a:endParaRPr sz="2666">
              <a:solidFill>
                <a:srgbClr val="FFFFFF"/>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864300" y="220475"/>
            <a:ext cx="8507575" cy="90522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Breadth First Search</a:t>
            </a:r>
            <a:endParaRPr sz="4000">
              <a:solidFill>
                <a:srgbClr val="FFFF00"/>
              </a:solidFill>
              <a:latin typeface="Tahoma"/>
              <a:ea typeface="Tahoma"/>
              <a:cs typeface="Tahoma"/>
              <a:sym typeface="Tahoma"/>
            </a:endParaRPr>
          </a:p>
        </p:txBody>
      </p:sp>
      <p:sp>
        <p:nvSpPr>
          <p:cNvPr id="65" name="Google Shape;65;p14"/>
          <p:cNvSpPr txBox="1"/>
          <p:nvPr>
            <p:ph idx="1" type="body"/>
          </p:nvPr>
        </p:nvSpPr>
        <p:spPr>
          <a:xfrm>
            <a:off x="864300" y="1490475"/>
            <a:ext cx="8507575" cy="5307875"/>
          </a:xfrm>
          <a:prstGeom prst="rect">
            <a:avLst/>
          </a:prstGeom>
          <a:noFill/>
          <a:ln>
            <a:noFill/>
          </a:ln>
        </p:spPr>
        <p:txBody>
          <a:bodyPr anchorCtr="0" anchor="t" bIns="38100" lIns="38100" spcFirstLastPara="1" rIns="38100" wrap="square" tIns="38100">
            <a:noAutofit/>
          </a:bodyPr>
          <a:lstStyle/>
          <a:p>
            <a:pPr indent="-248356"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“Distance” refers to number of vertices in path</a:t>
            </a:r>
            <a:endParaRPr sz="3111">
              <a:solidFill>
                <a:srgbClr val="FFFFFF"/>
              </a:solidFill>
              <a:latin typeface="Tahoma"/>
              <a:ea typeface="Tahoma"/>
              <a:cs typeface="Tahoma"/>
              <a:sym typeface="Tahoma"/>
            </a:endParaRPr>
          </a:p>
          <a:p>
            <a:pPr indent="-248356"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Visit vertices in increasing order of distance from starting point</a:t>
            </a:r>
            <a:endParaRPr sz="3111">
              <a:solidFill>
                <a:srgbClr val="FFFFFF"/>
              </a:solidFill>
              <a:latin typeface="Tahoma"/>
              <a:ea typeface="Tahoma"/>
              <a:cs typeface="Tahoma"/>
              <a:sym typeface="Tahoma"/>
            </a:endParaRPr>
          </a:p>
          <a:p>
            <a:pPr indent="-248356"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Use a queue to store vertices “to visit”</a:t>
            </a:r>
            <a:endParaRPr sz="3111">
              <a:solidFill>
                <a:srgbClr val="FFFFFF"/>
              </a:solidFill>
              <a:latin typeface="Tahoma"/>
              <a:ea typeface="Tahoma"/>
              <a:cs typeface="Tahoma"/>
              <a:sym typeface="Tahoma"/>
            </a:endParaRPr>
          </a:p>
          <a:p>
            <a:pPr indent="-248356"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Not necessarily unique</a:t>
            </a:r>
            <a:endParaRPr sz="3111">
              <a:solidFill>
                <a:srgbClr val="FFFFFF"/>
              </a:solidFill>
              <a:latin typeface="Tahoma"/>
              <a:ea typeface="Tahoma"/>
              <a:cs typeface="Tahoma"/>
              <a:sym typeface="Tahoma"/>
            </a:endParaRPr>
          </a:p>
          <a:p>
            <a:pPr indent="-248356"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Explore breadth and then depth</a:t>
            </a:r>
            <a:endParaRPr sz="3111">
              <a:solidFill>
                <a:srgbClr val="FFFFFF"/>
              </a:solidFill>
              <a:latin typeface="Tahoma"/>
              <a:ea typeface="Tahoma"/>
              <a:cs typeface="Tahoma"/>
              <a:sym typeface="Tahoma"/>
            </a:endParaRPr>
          </a:p>
          <a:p>
            <a:pPr indent="-248356" lvl="0" marL="381000" marR="0" rtl="0" algn="l">
              <a:lnSpc>
                <a:spcPct val="120089"/>
              </a:lnSpc>
              <a:spcBef>
                <a:spcPts val="0"/>
              </a:spcBef>
              <a:spcAft>
                <a:spcPts val="0"/>
              </a:spcAft>
              <a:buClr>
                <a:srgbClr val="FFFFFF"/>
              </a:buClr>
              <a:buSzPts val="3111"/>
              <a:buChar char="●"/>
            </a:pPr>
            <a:r>
              <a:rPr lang="en-US" sz="3111">
                <a:solidFill>
                  <a:srgbClr val="FFFFFF"/>
                </a:solidFill>
                <a:latin typeface="Tahoma"/>
                <a:ea typeface="Tahoma"/>
                <a:cs typeface="Tahoma"/>
                <a:sym typeface="Tahoma"/>
              </a:rPr>
              <a:t>May find the shortest distance to some node</a:t>
            </a:r>
            <a:endParaRPr sz="3111">
              <a:solidFill>
                <a:srgbClr val="FFFFFF"/>
              </a:solidFill>
              <a:latin typeface="Tahoma"/>
              <a:ea typeface="Tahoma"/>
              <a:cs typeface="Tahoma"/>
              <a:sym typeface="Tahoma"/>
            </a:endParaRPr>
          </a:p>
          <a:p>
            <a:pPr indent="-248356" lvl="0" marL="381000" marR="0" rtl="0" algn="l">
              <a:lnSpc>
                <a:spcPct val="120089"/>
              </a:lnSpc>
              <a:spcBef>
                <a:spcPts val="0"/>
              </a:spcBef>
              <a:spcAft>
                <a:spcPts val="0"/>
              </a:spcAft>
              <a:buClr>
                <a:srgbClr val="FF0000"/>
              </a:buClr>
              <a:buSzPts val="3111"/>
              <a:buChar char="●"/>
            </a:pPr>
            <a:r>
              <a:rPr lang="en-US" sz="3111" u="sng">
                <a:solidFill>
                  <a:srgbClr val="FF0000"/>
                </a:solidFill>
                <a:latin typeface="Tahoma"/>
                <a:ea typeface="Tahoma"/>
                <a:cs typeface="Tahoma"/>
                <a:sym typeface="Tahoma"/>
                <a:hlinkClick r:id="rId4">
                  <a:extLst>
                    <a:ext uri="{A12FA001-AC4F-418D-AE19-62706E023703}">
                      <ahyp:hlinkClr val="tx"/>
                    </a:ext>
                  </a:extLst>
                </a:hlinkClick>
              </a:rPr>
              <a:t>Breadth First Search</a:t>
            </a:r>
            <a:endParaRPr sz="3111" u="sng">
              <a:solidFill>
                <a:srgbClr val="FF0000"/>
              </a:solidFill>
              <a:latin typeface="Tahoma"/>
              <a:ea typeface="Tahoma"/>
              <a:cs typeface="Tahoma"/>
              <a:sym typeface="Tahoma"/>
              <a:hlinkClick r:id="rId5">
                <a:extLst>
                  <a:ext uri="{A12FA001-AC4F-418D-AE19-62706E023703}">
                    <ahyp:hlinkClr val="tx"/>
                  </a:ext>
                </a:extLst>
              </a:hlinkCli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864300" y="220475"/>
            <a:ext cx="8507575" cy="56655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4000">
                <a:solidFill>
                  <a:srgbClr val="FFFF00"/>
                </a:solidFill>
                <a:latin typeface="Tahoma"/>
                <a:ea typeface="Tahoma"/>
                <a:cs typeface="Tahoma"/>
                <a:sym typeface="Tahoma"/>
              </a:rPr>
              <a:t>BFS(G, s)</a:t>
            </a:r>
            <a:endParaRPr sz="4000">
              <a:solidFill>
                <a:srgbClr val="FFFF00"/>
              </a:solidFill>
              <a:latin typeface="Tahoma"/>
              <a:ea typeface="Tahoma"/>
              <a:cs typeface="Tahoma"/>
              <a:sym typeface="Tahoma"/>
            </a:endParaRPr>
          </a:p>
        </p:txBody>
      </p:sp>
      <p:sp>
        <p:nvSpPr>
          <p:cNvPr id="71" name="Google Shape;71;p15"/>
          <p:cNvSpPr txBox="1"/>
          <p:nvPr>
            <p:ph idx="1" type="body"/>
          </p:nvPr>
        </p:nvSpPr>
        <p:spPr>
          <a:xfrm>
            <a:off x="864300" y="982475"/>
            <a:ext cx="8507575" cy="6408550"/>
          </a:xfrm>
          <a:prstGeom prst="rect">
            <a:avLst/>
          </a:prstGeom>
          <a:noFill/>
          <a:ln>
            <a:noFill/>
          </a:ln>
        </p:spPr>
        <p:txBody>
          <a:bodyPr anchorCtr="0" anchor="t" bIns="38100" lIns="38100" spcFirstLastPara="1" rIns="38100" wrap="square" tIns="38100">
            <a:noAutofit/>
          </a:bodyPr>
          <a:lstStyle/>
          <a:p>
            <a:pPr indent="0" lvl="0" marL="0" marR="0" rtl="0" algn="l">
              <a:lnSpc>
                <a:spcPct val="120238"/>
              </a:lnSpc>
              <a:spcBef>
                <a:spcPts val="0"/>
              </a:spcBef>
              <a:spcAft>
                <a:spcPts val="0"/>
              </a:spcAft>
              <a:buNone/>
            </a:pPr>
            <a:r>
              <a:rPr lang="en-US" sz="2333">
                <a:solidFill>
                  <a:srgbClr val="FFFFFF"/>
                </a:solidFill>
                <a:latin typeface="Tahoma"/>
                <a:ea typeface="Tahoma"/>
                <a:cs typeface="Tahoma"/>
                <a:sym typeface="Tahoma"/>
              </a:rPr>
              <a:t>for each vertex u in V[G] - [s] do </a:t>
            </a:r>
            <a:endParaRPr sz="2333">
              <a:solidFill>
                <a:srgbClr val="FFFFFF"/>
              </a:solidFill>
              <a:latin typeface="Tahoma"/>
              <a:ea typeface="Tahoma"/>
              <a:cs typeface="Tahoma"/>
              <a:sym typeface="Tahoma"/>
            </a:endParaRPr>
          </a:p>
          <a:p>
            <a:pPr indent="-50800" lvl="0" marL="381000" marR="0" rtl="0" algn="l">
              <a:lnSpc>
                <a:spcPct val="120238"/>
              </a:lnSpc>
              <a:spcBef>
                <a:spcPts val="417"/>
              </a:spcBef>
              <a:spcAft>
                <a:spcPts val="0"/>
              </a:spcAft>
              <a:buClr>
                <a:srgbClr val="FFFFFF"/>
              </a:buClr>
              <a:buSzPts val="2333"/>
              <a:buNone/>
            </a:pPr>
            <a:r>
              <a:rPr lang="en-US" sz="2333">
                <a:solidFill>
                  <a:srgbClr val="FFFFFF"/>
                </a:solidFill>
                <a:latin typeface="Tahoma"/>
                <a:ea typeface="Tahoma"/>
                <a:cs typeface="Tahoma"/>
                <a:sym typeface="Tahoma"/>
              </a:rPr>
              <a:t>color[u] = WHITE (White means undiscovered)</a:t>
            </a:r>
            <a:endParaRPr sz="2333">
              <a:solidFill>
                <a:srgbClr val="FFFFFF"/>
              </a:solidFill>
              <a:latin typeface="Tahoma"/>
              <a:ea typeface="Tahoma"/>
              <a:cs typeface="Tahoma"/>
              <a:sym typeface="Tahoma"/>
            </a:endParaRPr>
          </a:p>
          <a:p>
            <a:pPr indent="-50800" lvl="0" marL="381000" marR="0" rtl="0" algn="l">
              <a:lnSpc>
                <a:spcPct val="120238"/>
              </a:lnSpc>
              <a:spcBef>
                <a:spcPts val="0"/>
              </a:spcBef>
              <a:spcAft>
                <a:spcPts val="0"/>
              </a:spcAft>
              <a:buClr>
                <a:srgbClr val="FFFFFF"/>
              </a:buClr>
              <a:buSzPts val="2333"/>
              <a:buNone/>
            </a:pPr>
            <a:r>
              <a:rPr lang="en-US" sz="2333">
                <a:solidFill>
                  <a:srgbClr val="FFFFFF"/>
                </a:solidFill>
                <a:latin typeface="Tahoma"/>
                <a:ea typeface="Tahoma"/>
                <a:cs typeface="Tahoma"/>
                <a:sym typeface="Tahoma"/>
              </a:rPr>
              <a:t>distance[u] = Infinity (distance from s)</a:t>
            </a:r>
            <a:endParaRPr sz="2333">
              <a:solidFill>
                <a:srgbClr val="FFFFFF"/>
              </a:solidFill>
              <a:latin typeface="Tahoma"/>
              <a:ea typeface="Tahoma"/>
              <a:cs typeface="Tahoma"/>
              <a:sym typeface="Tahoma"/>
            </a:endParaRPr>
          </a:p>
          <a:p>
            <a:pPr indent="-50800" lvl="0" marL="381000" marR="0" rtl="0" algn="l">
              <a:lnSpc>
                <a:spcPct val="120238"/>
              </a:lnSpc>
              <a:spcBef>
                <a:spcPts val="0"/>
              </a:spcBef>
              <a:spcAft>
                <a:spcPts val="0"/>
              </a:spcAft>
              <a:buClr>
                <a:srgbClr val="FFFFFF"/>
              </a:buClr>
              <a:buSzPts val="2333"/>
              <a:buNone/>
            </a:pPr>
            <a:r>
              <a:rPr lang="en-US" sz="2333">
                <a:solidFill>
                  <a:srgbClr val="FFFFFF"/>
                </a:solidFill>
                <a:latin typeface="Tahoma"/>
                <a:ea typeface="Tahoma"/>
                <a:cs typeface="Tahoma"/>
                <a:sym typeface="Tahoma"/>
              </a:rPr>
              <a:t>previous[u] = NIL (previous vertex)</a:t>
            </a:r>
            <a:endParaRPr sz="2333">
              <a:solidFill>
                <a:srgbClr val="FFFFFF"/>
              </a:solidFill>
              <a:latin typeface="Tahoma"/>
              <a:ea typeface="Tahoma"/>
              <a:cs typeface="Tahoma"/>
              <a:sym typeface="Tahoma"/>
            </a:endParaRPr>
          </a:p>
          <a:p>
            <a:pPr indent="0" lvl="0" marL="0" marR="0" rtl="0" algn="l">
              <a:lnSpc>
                <a:spcPct val="120238"/>
              </a:lnSpc>
              <a:spcBef>
                <a:spcPts val="417"/>
              </a:spcBef>
              <a:spcAft>
                <a:spcPts val="0"/>
              </a:spcAft>
              <a:buNone/>
            </a:pPr>
            <a:r>
              <a:rPr lang="en-US" sz="2333">
                <a:solidFill>
                  <a:srgbClr val="FFFFFF"/>
                </a:solidFill>
                <a:latin typeface="Tahoma"/>
                <a:ea typeface="Tahoma"/>
                <a:cs typeface="Tahoma"/>
                <a:sym typeface="Tahoma"/>
              </a:rPr>
              <a:t>color[s] = GRAY, distance[s] = 0, previous[s] = NIL, Q = {}</a:t>
            </a:r>
            <a:endParaRPr sz="2333">
              <a:solidFill>
                <a:srgbClr val="FFFFFF"/>
              </a:solidFill>
              <a:latin typeface="Tahoma"/>
              <a:ea typeface="Tahoma"/>
              <a:cs typeface="Tahoma"/>
              <a:sym typeface="Tahoma"/>
            </a:endParaRPr>
          </a:p>
          <a:p>
            <a:pPr indent="0" lvl="0" marL="0" marR="0" rtl="0" algn="l">
              <a:lnSpc>
                <a:spcPct val="120238"/>
              </a:lnSpc>
              <a:spcBef>
                <a:spcPts val="417"/>
              </a:spcBef>
              <a:spcAft>
                <a:spcPts val="0"/>
              </a:spcAft>
              <a:buNone/>
            </a:pPr>
            <a:r>
              <a:rPr lang="en-US" sz="2333">
                <a:solidFill>
                  <a:srgbClr val="FFFFFF"/>
                </a:solidFill>
                <a:latin typeface="Tahoma"/>
                <a:ea typeface="Tahoma"/>
                <a:cs typeface="Tahoma"/>
                <a:sym typeface="Tahoma"/>
              </a:rPr>
              <a:t>Q.ENQUEUE(s)</a:t>
            </a:r>
            <a:endParaRPr sz="2333">
              <a:solidFill>
                <a:srgbClr val="FFFFFF"/>
              </a:solidFill>
              <a:latin typeface="Tahoma"/>
              <a:ea typeface="Tahoma"/>
              <a:cs typeface="Tahoma"/>
              <a:sym typeface="Tahoma"/>
            </a:endParaRPr>
          </a:p>
          <a:p>
            <a:pPr indent="0" lvl="0" marL="0" marR="0" rtl="0" algn="l">
              <a:lnSpc>
                <a:spcPct val="120238"/>
              </a:lnSpc>
              <a:spcBef>
                <a:spcPts val="417"/>
              </a:spcBef>
              <a:spcAft>
                <a:spcPts val="0"/>
              </a:spcAft>
              <a:buNone/>
            </a:pPr>
            <a:r>
              <a:rPr lang="en-US" sz="2333">
                <a:solidFill>
                  <a:srgbClr val="FFFFFF"/>
                </a:solidFill>
                <a:latin typeface="Tahoma"/>
                <a:ea typeface="Tahoma"/>
                <a:cs typeface="Tahoma"/>
                <a:sym typeface="Tahoma"/>
              </a:rPr>
              <a:t>while ! Q.IS_EMPTY() do </a:t>
            </a:r>
            <a:endParaRPr sz="2333">
              <a:solidFill>
                <a:srgbClr val="FFFFFF"/>
              </a:solidFill>
              <a:latin typeface="Tahoma"/>
              <a:ea typeface="Tahoma"/>
              <a:cs typeface="Tahoma"/>
              <a:sym typeface="Tahoma"/>
            </a:endParaRPr>
          </a:p>
          <a:p>
            <a:pPr indent="-50800" lvl="1" marL="762000" marR="0" rtl="0" algn="l">
              <a:lnSpc>
                <a:spcPct val="120238"/>
              </a:lnSpc>
              <a:spcBef>
                <a:spcPts val="417"/>
              </a:spcBef>
              <a:spcAft>
                <a:spcPts val="0"/>
              </a:spcAft>
              <a:buClr>
                <a:srgbClr val="FFFFFF"/>
              </a:buClr>
              <a:buSzPts val="2333"/>
              <a:buNone/>
            </a:pPr>
            <a:r>
              <a:rPr lang="en-US" sz="2333">
                <a:solidFill>
                  <a:srgbClr val="FFFFFF"/>
                </a:solidFill>
                <a:latin typeface="Tahoma"/>
                <a:ea typeface="Tahoma"/>
                <a:cs typeface="Tahoma"/>
                <a:sym typeface="Tahoma"/>
              </a:rPr>
              <a:t>u = Q.DEQUEUE()</a:t>
            </a:r>
            <a:endParaRPr sz="2333">
              <a:solidFill>
                <a:srgbClr val="FFFFFF"/>
              </a:solidFill>
              <a:latin typeface="Tahoma"/>
              <a:ea typeface="Tahoma"/>
              <a:cs typeface="Tahoma"/>
              <a:sym typeface="Tahoma"/>
            </a:endParaRPr>
          </a:p>
          <a:p>
            <a:pPr indent="-50800" lvl="1" marL="762000" marR="0" rtl="0" algn="l">
              <a:lnSpc>
                <a:spcPct val="120238"/>
              </a:lnSpc>
              <a:spcBef>
                <a:spcPts val="0"/>
              </a:spcBef>
              <a:spcAft>
                <a:spcPts val="0"/>
              </a:spcAft>
              <a:buClr>
                <a:srgbClr val="FFFFFF"/>
              </a:buClr>
              <a:buSzPts val="2333"/>
              <a:buNone/>
            </a:pPr>
            <a:r>
              <a:rPr lang="en-US" sz="2333">
                <a:solidFill>
                  <a:srgbClr val="FFFFFF"/>
                </a:solidFill>
                <a:latin typeface="Tahoma"/>
                <a:ea typeface="Tahoma"/>
                <a:cs typeface="Tahoma"/>
                <a:sym typeface="Tahoma"/>
              </a:rPr>
              <a:t>for each v in Adjacent[u] do</a:t>
            </a:r>
            <a:endParaRPr sz="2333">
              <a:solidFill>
                <a:srgbClr val="FFFFFF"/>
              </a:solidFill>
              <a:latin typeface="Tahoma"/>
              <a:ea typeface="Tahoma"/>
              <a:cs typeface="Tahoma"/>
              <a:sym typeface="Tahoma"/>
            </a:endParaRPr>
          </a:p>
          <a:p>
            <a:pPr indent="-50800" lvl="2" marL="1143000" marR="0" rtl="0" algn="l">
              <a:lnSpc>
                <a:spcPct val="120238"/>
              </a:lnSpc>
              <a:spcBef>
                <a:spcPts val="0"/>
              </a:spcBef>
              <a:spcAft>
                <a:spcPts val="0"/>
              </a:spcAft>
              <a:buClr>
                <a:srgbClr val="FFFFFF"/>
              </a:buClr>
              <a:buSzPts val="1889"/>
              <a:buNone/>
            </a:pPr>
            <a:r>
              <a:rPr lang="en-US" sz="1888">
                <a:solidFill>
                  <a:srgbClr val="FFFFFF"/>
                </a:solidFill>
                <a:latin typeface="Tahoma"/>
                <a:ea typeface="Tahoma"/>
                <a:cs typeface="Tahoma"/>
                <a:sym typeface="Tahoma"/>
              </a:rPr>
              <a:t>if color[v] == WHITE then </a:t>
            </a:r>
            <a:endParaRPr sz="1888">
              <a:solidFill>
                <a:srgbClr val="FFFFFF"/>
              </a:solidFill>
              <a:latin typeface="Tahoma"/>
              <a:ea typeface="Tahoma"/>
              <a:cs typeface="Tahoma"/>
              <a:sym typeface="Tahoma"/>
            </a:endParaRPr>
          </a:p>
          <a:p>
            <a:pPr indent="-50800" lvl="3" marL="1524000" marR="0" rtl="0" algn="l">
              <a:lnSpc>
                <a:spcPct val="120238"/>
              </a:lnSpc>
              <a:spcBef>
                <a:spcPts val="0"/>
              </a:spcBef>
              <a:spcAft>
                <a:spcPts val="0"/>
              </a:spcAft>
              <a:buClr>
                <a:srgbClr val="FFFFFF"/>
              </a:buClr>
              <a:buSzPts val="1889"/>
              <a:buNone/>
            </a:pPr>
            <a:r>
              <a:rPr lang="en-US" sz="1888">
                <a:solidFill>
                  <a:srgbClr val="FFFFFF"/>
                </a:solidFill>
                <a:latin typeface="Tahoma"/>
                <a:ea typeface="Tahoma"/>
                <a:cs typeface="Tahoma"/>
                <a:sym typeface="Tahoma"/>
              </a:rPr>
              <a:t>color[v] = GRAY (Gray means discovered, but not expanded)</a:t>
            </a:r>
            <a:endParaRPr sz="1888">
              <a:solidFill>
                <a:srgbClr val="FFFFFF"/>
              </a:solidFill>
              <a:latin typeface="Tahoma"/>
              <a:ea typeface="Tahoma"/>
              <a:cs typeface="Tahoma"/>
              <a:sym typeface="Tahoma"/>
            </a:endParaRPr>
          </a:p>
          <a:p>
            <a:pPr indent="-50800" lvl="3" marL="1524000" marR="0" rtl="0" algn="l">
              <a:lnSpc>
                <a:spcPct val="120238"/>
              </a:lnSpc>
              <a:spcBef>
                <a:spcPts val="0"/>
              </a:spcBef>
              <a:spcAft>
                <a:spcPts val="0"/>
              </a:spcAft>
              <a:buClr>
                <a:srgbClr val="FFFFFF"/>
              </a:buClr>
              <a:buSzPts val="1889"/>
              <a:buNone/>
            </a:pPr>
            <a:r>
              <a:rPr lang="en-US" sz="1888">
                <a:solidFill>
                  <a:srgbClr val="FFFFFF"/>
                </a:solidFill>
                <a:latin typeface="Tahoma"/>
                <a:ea typeface="Tahoma"/>
                <a:cs typeface="Tahoma"/>
                <a:sym typeface="Tahoma"/>
              </a:rPr>
              <a:t>distance[v] = distance[u] + 1</a:t>
            </a:r>
            <a:endParaRPr sz="1888">
              <a:solidFill>
                <a:srgbClr val="FFFFFF"/>
              </a:solidFill>
              <a:latin typeface="Tahoma"/>
              <a:ea typeface="Tahoma"/>
              <a:cs typeface="Tahoma"/>
              <a:sym typeface="Tahoma"/>
            </a:endParaRPr>
          </a:p>
          <a:p>
            <a:pPr indent="-50800" lvl="3" marL="1524000" marR="0" rtl="0" algn="l">
              <a:lnSpc>
                <a:spcPct val="120238"/>
              </a:lnSpc>
              <a:spcBef>
                <a:spcPts val="0"/>
              </a:spcBef>
              <a:spcAft>
                <a:spcPts val="0"/>
              </a:spcAft>
              <a:buClr>
                <a:srgbClr val="FFFFFF"/>
              </a:buClr>
              <a:buSzPts val="1889"/>
              <a:buNone/>
            </a:pPr>
            <a:r>
              <a:rPr lang="en-US" sz="1888">
                <a:solidFill>
                  <a:srgbClr val="FFFFFF"/>
                </a:solidFill>
                <a:latin typeface="Tahoma"/>
                <a:ea typeface="Tahoma"/>
                <a:cs typeface="Tahoma"/>
                <a:sym typeface="Tahoma"/>
              </a:rPr>
              <a:t>previous[v] = u</a:t>
            </a:r>
            <a:endParaRPr sz="1888">
              <a:solidFill>
                <a:srgbClr val="FFFFFF"/>
              </a:solidFill>
              <a:latin typeface="Tahoma"/>
              <a:ea typeface="Tahoma"/>
              <a:cs typeface="Tahoma"/>
              <a:sym typeface="Tahoma"/>
            </a:endParaRPr>
          </a:p>
          <a:p>
            <a:pPr indent="-50800" lvl="3" marL="1524000" marR="0" rtl="0" algn="l">
              <a:lnSpc>
                <a:spcPct val="120238"/>
              </a:lnSpc>
              <a:spcBef>
                <a:spcPts val="0"/>
              </a:spcBef>
              <a:spcAft>
                <a:spcPts val="0"/>
              </a:spcAft>
              <a:buClr>
                <a:srgbClr val="FFFFFF"/>
              </a:buClr>
              <a:buSzPts val="1889"/>
              <a:buNone/>
            </a:pPr>
            <a:r>
              <a:rPr lang="en-US" sz="1888">
                <a:solidFill>
                  <a:srgbClr val="FFFFFF"/>
                </a:solidFill>
                <a:latin typeface="Tahoma"/>
                <a:ea typeface="Tahoma"/>
                <a:cs typeface="Tahoma"/>
                <a:sym typeface="Tahoma"/>
              </a:rPr>
              <a:t>Q.ENQUEUE(v)</a:t>
            </a:r>
            <a:endParaRPr sz="1888">
              <a:solidFill>
                <a:srgbClr val="FFFFFF"/>
              </a:solidFill>
              <a:latin typeface="Tahoma"/>
              <a:ea typeface="Tahoma"/>
              <a:cs typeface="Tahoma"/>
              <a:sym typeface="Tahoma"/>
            </a:endParaRPr>
          </a:p>
          <a:p>
            <a:pPr indent="-50800" lvl="1" marL="762000" marR="0" rtl="0" algn="l">
              <a:lnSpc>
                <a:spcPct val="120238"/>
              </a:lnSpc>
              <a:spcBef>
                <a:spcPts val="0"/>
              </a:spcBef>
              <a:spcAft>
                <a:spcPts val="0"/>
              </a:spcAft>
              <a:buClr>
                <a:srgbClr val="FFFFFF"/>
              </a:buClr>
              <a:buSzPts val="2333"/>
              <a:buNone/>
            </a:pPr>
            <a:r>
              <a:rPr lang="en-US" sz="2333">
                <a:solidFill>
                  <a:srgbClr val="FFFFFF"/>
                </a:solidFill>
                <a:latin typeface="Tahoma"/>
                <a:ea typeface="Tahoma"/>
                <a:cs typeface="Tahoma"/>
                <a:sym typeface="Tahoma"/>
              </a:rPr>
              <a:t>color[u] = BLACK (Black means expanded)</a:t>
            </a:r>
            <a:endParaRPr sz="2333">
              <a:solidFill>
                <a:srgbClr val="FFFFFF"/>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