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4" r:id="rId12"/>
    <p:sldId id="266" r:id="rId13"/>
    <p:sldId id="263" r:id="rId14"/>
    <p:sldId id="265" r:id="rId15"/>
    <p:sldId id="268" r:id="rId16"/>
    <p:sldId id="270" r:id="rId17"/>
    <p:sldId id="269" r:id="rId18"/>
    <p:sldId id="267" r:id="rId19"/>
    <p:sldId id="271" r:id="rId20"/>
    <p:sldId id="272" r:id="rId21"/>
    <p:sldId id="273" r:id="rId22"/>
    <p:sldId id="274" r:id="rId23"/>
    <p:sldId id="278" r:id="rId24"/>
    <p:sldId id="275" r:id="rId25"/>
    <p:sldId id="276" r:id="rId26"/>
    <p:sldId id="277" r:id="rId27"/>
    <p:sldId id="280" r:id="rId28"/>
    <p:sldId id="281" r:id="rId29"/>
    <p:sldId id="283" r:id="rId30"/>
    <p:sldId id="279" r:id="rId31"/>
    <p:sldId id="282" r:id="rId32"/>
    <p:sldId id="284"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962D-90A1-4313-BDCD-A4F3C8E82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C92B7D-499E-415A-9B68-8E33AF562A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AB368-7305-4BF2-90D3-452951898252}"/>
              </a:ext>
            </a:extLst>
          </p:cNvPr>
          <p:cNvSpPr>
            <a:spLocks noGrp="1"/>
          </p:cNvSpPr>
          <p:nvPr>
            <p:ph type="dt" sz="half" idx="10"/>
          </p:nvPr>
        </p:nvSpPr>
        <p:spPr/>
        <p:txBody>
          <a:bodyPr/>
          <a:lstStyle/>
          <a:p>
            <a:fld id="{A314C360-C511-464C-9F9D-831CB5F60EEA}" type="datetimeFigureOut">
              <a:rPr lang="en-US" smtClean="0"/>
              <a:t>11/11/2019</a:t>
            </a:fld>
            <a:endParaRPr lang="en-US"/>
          </a:p>
        </p:txBody>
      </p:sp>
      <p:sp>
        <p:nvSpPr>
          <p:cNvPr id="5" name="Footer Placeholder 4">
            <a:extLst>
              <a:ext uri="{FF2B5EF4-FFF2-40B4-BE49-F238E27FC236}">
                <a16:creationId xmlns:a16="http://schemas.microsoft.com/office/drawing/2014/main" id="{F9A4DBD5-2F7A-4897-A3DC-3EB74C929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7D308-2D03-4A2F-862E-011A59A8CAC3}"/>
              </a:ext>
            </a:extLst>
          </p:cNvPr>
          <p:cNvSpPr>
            <a:spLocks noGrp="1"/>
          </p:cNvSpPr>
          <p:nvPr>
            <p:ph type="sldNum" sz="quarter" idx="12"/>
          </p:nvPr>
        </p:nvSpPr>
        <p:spPr/>
        <p:txBody>
          <a:bodyPr/>
          <a:lstStyle/>
          <a:p>
            <a:fld id="{E798D51C-9191-48FB-8ABC-25D4486D4133}" type="slidenum">
              <a:rPr lang="en-US" smtClean="0"/>
              <a:t>‹#›</a:t>
            </a:fld>
            <a:endParaRPr lang="en-US"/>
          </a:p>
        </p:txBody>
      </p:sp>
    </p:spTree>
    <p:extLst>
      <p:ext uri="{BB962C8B-B14F-4D97-AF65-F5344CB8AC3E}">
        <p14:creationId xmlns:p14="http://schemas.microsoft.com/office/powerpoint/2010/main" val="104435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86A5-B224-47EC-B4F7-2780B7823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FEF4BA-9EB9-4800-A4B9-0617143341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CA842-E0F6-4827-929A-8CAC00F2F363}"/>
              </a:ext>
            </a:extLst>
          </p:cNvPr>
          <p:cNvSpPr>
            <a:spLocks noGrp="1"/>
          </p:cNvSpPr>
          <p:nvPr>
            <p:ph type="dt" sz="half" idx="10"/>
          </p:nvPr>
        </p:nvSpPr>
        <p:spPr/>
        <p:txBody>
          <a:bodyPr/>
          <a:lstStyle/>
          <a:p>
            <a:fld id="{A314C360-C511-464C-9F9D-831CB5F60EEA}" type="datetimeFigureOut">
              <a:rPr lang="en-US" smtClean="0"/>
              <a:t>11/11/2019</a:t>
            </a:fld>
            <a:endParaRPr lang="en-US"/>
          </a:p>
        </p:txBody>
      </p:sp>
      <p:sp>
        <p:nvSpPr>
          <p:cNvPr id="5" name="Footer Placeholder 4">
            <a:extLst>
              <a:ext uri="{FF2B5EF4-FFF2-40B4-BE49-F238E27FC236}">
                <a16:creationId xmlns:a16="http://schemas.microsoft.com/office/drawing/2014/main" id="{6E9B1FCB-D480-4855-B76C-8C9539B94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C4237-1343-41E0-BAB9-36E48B242F7A}"/>
              </a:ext>
            </a:extLst>
          </p:cNvPr>
          <p:cNvSpPr>
            <a:spLocks noGrp="1"/>
          </p:cNvSpPr>
          <p:nvPr>
            <p:ph type="sldNum" sz="quarter" idx="12"/>
          </p:nvPr>
        </p:nvSpPr>
        <p:spPr/>
        <p:txBody>
          <a:bodyPr/>
          <a:lstStyle/>
          <a:p>
            <a:fld id="{E798D51C-9191-48FB-8ABC-25D4486D4133}" type="slidenum">
              <a:rPr lang="en-US" smtClean="0"/>
              <a:t>‹#›</a:t>
            </a:fld>
            <a:endParaRPr lang="en-US"/>
          </a:p>
        </p:txBody>
      </p:sp>
    </p:spTree>
    <p:extLst>
      <p:ext uri="{BB962C8B-B14F-4D97-AF65-F5344CB8AC3E}">
        <p14:creationId xmlns:p14="http://schemas.microsoft.com/office/powerpoint/2010/main" val="53846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6716B3-9A9C-4B73-876A-0D6D64C1D5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AC034B-21F9-4E4E-A239-EB909B3BD3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CE2D4-0880-49D3-A400-15DC261803BB}"/>
              </a:ext>
            </a:extLst>
          </p:cNvPr>
          <p:cNvSpPr>
            <a:spLocks noGrp="1"/>
          </p:cNvSpPr>
          <p:nvPr>
            <p:ph type="dt" sz="half" idx="10"/>
          </p:nvPr>
        </p:nvSpPr>
        <p:spPr/>
        <p:txBody>
          <a:bodyPr/>
          <a:lstStyle/>
          <a:p>
            <a:fld id="{A314C360-C511-464C-9F9D-831CB5F60EEA}" type="datetimeFigureOut">
              <a:rPr lang="en-US" smtClean="0"/>
              <a:t>11/11/2019</a:t>
            </a:fld>
            <a:endParaRPr lang="en-US"/>
          </a:p>
        </p:txBody>
      </p:sp>
      <p:sp>
        <p:nvSpPr>
          <p:cNvPr id="5" name="Footer Placeholder 4">
            <a:extLst>
              <a:ext uri="{FF2B5EF4-FFF2-40B4-BE49-F238E27FC236}">
                <a16:creationId xmlns:a16="http://schemas.microsoft.com/office/drawing/2014/main" id="{5C118B9B-CD08-44C2-AEAC-FD777CAE6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59125-CB0A-454C-A200-E1AC21CF6CB8}"/>
              </a:ext>
            </a:extLst>
          </p:cNvPr>
          <p:cNvSpPr>
            <a:spLocks noGrp="1"/>
          </p:cNvSpPr>
          <p:nvPr>
            <p:ph type="sldNum" sz="quarter" idx="12"/>
          </p:nvPr>
        </p:nvSpPr>
        <p:spPr/>
        <p:txBody>
          <a:bodyPr/>
          <a:lstStyle/>
          <a:p>
            <a:fld id="{E798D51C-9191-48FB-8ABC-25D4486D4133}" type="slidenum">
              <a:rPr lang="en-US" smtClean="0"/>
              <a:t>‹#›</a:t>
            </a:fld>
            <a:endParaRPr lang="en-US"/>
          </a:p>
        </p:txBody>
      </p:sp>
    </p:spTree>
    <p:extLst>
      <p:ext uri="{BB962C8B-B14F-4D97-AF65-F5344CB8AC3E}">
        <p14:creationId xmlns:p14="http://schemas.microsoft.com/office/powerpoint/2010/main" val="38268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BC6C-52E1-4FE5-87F2-412005B04C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4F520C-CF2A-4D81-879D-999018075A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1515C-1256-4B7D-9D7F-6CC7CD502C6C}"/>
              </a:ext>
            </a:extLst>
          </p:cNvPr>
          <p:cNvSpPr>
            <a:spLocks noGrp="1"/>
          </p:cNvSpPr>
          <p:nvPr>
            <p:ph type="dt" sz="half" idx="10"/>
          </p:nvPr>
        </p:nvSpPr>
        <p:spPr/>
        <p:txBody>
          <a:bodyPr/>
          <a:lstStyle/>
          <a:p>
            <a:fld id="{A314C360-C511-464C-9F9D-831CB5F60EEA}" type="datetimeFigureOut">
              <a:rPr lang="en-US" smtClean="0"/>
              <a:t>11/11/2019</a:t>
            </a:fld>
            <a:endParaRPr lang="en-US"/>
          </a:p>
        </p:txBody>
      </p:sp>
      <p:sp>
        <p:nvSpPr>
          <p:cNvPr id="5" name="Footer Placeholder 4">
            <a:extLst>
              <a:ext uri="{FF2B5EF4-FFF2-40B4-BE49-F238E27FC236}">
                <a16:creationId xmlns:a16="http://schemas.microsoft.com/office/drawing/2014/main" id="{7499C934-5C90-4309-83B6-FC1A9BCA0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93CDE-C2E1-4A06-89F0-A8FDD74627A6}"/>
              </a:ext>
            </a:extLst>
          </p:cNvPr>
          <p:cNvSpPr>
            <a:spLocks noGrp="1"/>
          </p:cNvSpPr>
          <p:nvPr>
            <p:ph type="sldNum" sz="quarter" idx="12"/>
          </p:nvPr>
        </p:nvSpPr>
        <p:spPr/>
        <p:txBody>
          <a:bodyPr/>
          <a:lstStyle/>
          <a:p>
            <a:fld id="{E798D51C-9191-48FB-8ABC-25D4486D4133}" type="slidenum">
              <a:rPr lang="en-US" smtClean="0"/>
              <a:t>‹#›</a:t>
            </a:fld>
            <a:endParaRPr lang="en-US"/>
          </a:p>
        </p:txBody>
      </p:sp>
    </p:spTree>
    <p:extLst>
      <p:ext uri="{BB962C8B-B14F-4D97-AF65-F5344CB8AC3E}">
        <p14:creationId xmlns:p14="http://schemas.microsoft.com/office/powerpoint/2010/main" val="197542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BB02-1122-44AE-B900-F7E777CAC9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EE79B4-AA0A-4F4A-80F1-F5D0EC1006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B40EE-8213-4909-8247-3056F74CC882}"/>
              </a:ext>
            </a:extLst>
          </p:cNvPr>
          <p:cNvSpPr>
            <a:spLocks noGrp="1"/>
          </p:cNvSpPr>
          <p:nvPr>
            <p:ph type="dt" sz="half" idx="10"/>
          </p:nvPr>
        </p:nvSpPr>
        <p:spPr/>
        <p:txBody>
          <a:bodyPr/>
          <a:lstStyle/>
          <a:p>
            <a:fld id="{A314C360-C511-464C-9F9D-831CB5F60EEA}" type="datetimeFigureOut">
              <a:rPr lang="en-US" smtClean="0"/>
              <a:t>11/11/2019</a:t>
            </a:fld>
            <a:endParaRPr lang="en-US"/>
          </a:p>
        </p:txBody>
      </p:sp>
      <p:sp>
        <p:nvSpPr>
          <p:cNvPr id="5" name="Footer Placeholder 4">
            <a:extLst>
              <a:ext uri="{FF2B5EF4-FFF2-40B4-BE49-F238E27FC236}">
                <a16:creationId xmlns:a16="http://schemas.microsoft.com/office/drawing/2014/main" id="{B4EB683F-542B-4EC2-A0C7-60D6E8FEE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8EAC3-579A-4B87-9334-50C4D5F55D14}"/>
              </a:ext>
            </a:extLst>
          </p:cNvPr>
          <p:cNvSpPr>
            <a:spLocks noGrp="1"/>
          </p:cNvSpPr>
          <p:nvPr>
            <p:ph type="sldNum" sz="quarter" idx="12"/>
          </p:nvPr>
        </p:nvSpPr>
        <p:spPr/>
        <p:txBody>
          <a:bodyPr/>
          <a:lstStyle/>
          <a:p>
            <a:fld id="{E798D51C-9191-48FB-8ABC-25D4486D4133}" type="slidenum">
              <a:rPr lang="en-US" smtClean="0"/>
              <a:t>‹#›</a:t>
            </a:fld>
            <a:endParaRPr lang="en-US"/>
          </a:p>
        </p:txBody>
      </p:sp>
    </p:spTree>
    <p:extLst>
      <p:ext uri="{BB962C8B-B14F-4D97-AF65-F5344CB8AC3E}">
        <p14:creationId xmlns:p14="http://schemas.microsoft.com/office/powerpoint/2010/main" val="151762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7A19-0C45-4062-9AF3-7C769611EA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D46736-E28B-4B9B-9E01-46E3E2921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9C5889-5A77-412A-9915-7A6040D385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806BBA-21BA-4EE3-91A5-61F56C510D5D}"/>
              </a:ext>
            </a:extLst>
          </p:cNvPr>
          <p:cNvSpPr>
            <a:spLocks noGrp="1"/>
          </p:cNvSpPr>
          <p:nvPr>
            <p:ph type="dt" sz="half" idx="10"/>
          </p:nvPr>
        </p:nvSpPr>
        <p:spPr/>
        <p:txBody>
          <a:bodyPr/>
          <a:lstStyle/>
          <a:p>
            <a:fld id="{A314C360-C511-464C-9F9D-831CB5F60EEA}" type="datetimeFigureOut">
              <a:rPr lang="en-US" smtClean="0"/>
              <a:t>11/11/2019</a:t>
            </a:fld>
            <a:endParaRPr lang="en-US"/>
          </a:p>
        </p:txBody>
      </p:sp>
      <p:sp>
        <p:nvSpPr>
          <p:cNvPr id="6" name="Footer Placeholder 5">
            <a:extLst>
              <a:ext uri="{FF2B5EF4-FFF2-40B4-BE49-F238E27FC236}">
                <a16:creationId xmlns:a16="http://schemas.microsoft.com/office/drawing/2014/main" id="{8770A4E3-07BE-40E3-AF90-E90AD8063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5AD0E0-6BD6-4F0D-AC45-4A1D351C9321}"/>
              </a:ext>
            </a:extLst>
          </p:cNvPr>
          <p:cNvSpPr>
            <a:spLocks noGrp="1"/>
          </p:cNvSpPr>
          <p:nvPr>
            <p:ph type="sldNum" sz="quarter" idx="12"/>
          </p:nvPr>
        </p:nvSpPr>
        <p:spPr/>
        <p:txBody>
          <a:bodyPr/>
          <a:lstStyle/>
          <a:p>
            <a:fld id="{E798D51C-9191-48FB-8ABC-25D4486D4133}" type="slidenum">
              <a:rPr lang="en-US" smtClean="0"/>
              <a:t>‹#›</a:t>
            </a:fld>
            <a:endParaRPr lang="en-US"/>
          </a:p>
        </p:txBody>
      </p:sp>
    </p:spTree>
    <p:extLst>
      <p:ext uri="{BB962C8B-B14F-4D97-AF65-F5344CB8AC3E}">
        <p14:creationId xmlns:p14="http://schemas.microsoft.com/office/powerpoint/2010/main" val="3217936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2B8A-15ED-4D35-9095-B106A9747B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D134FD-1E41-4FC7-A893-F91BCB83D3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6D17BF-6901-42F1-A3AB-5B86E99646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247262-11B9-42B7-A5D6-82EA07247B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C136C1-9743-4977-815F-7B008F41D4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3C5F8E-A051-4F9B-95C0-A52C83724D41}"/>
              </a:ext>
            </a:extLst>
          </p:cNvPr>
          <p:cNvSpPr>
            <a:spLocks noGrp="1"/>
          </p:cNvSpPr>
          <p:nvPr>
            <p:ph type="dt" sz="half" idx="10"/>
          </p:nvPr>
        </p:nvSpPr>
        <p:spPr/>
        <p:txBody>
          <a:bodyPr/>
          <a:lstStyle/>
          <a:p>
            <a:fld id="{A314C360-C511-464C-9F9D-831CB5F60EEA}" type="datetimeFigureOut">
              <a:rPr lang="en-US" smtClean="0"/>
              <a:t>11/11/2019</a:t>
            </a:fld>
            <a:endParaRPr lang="en-US"/>
          </a:p>
        </p:txBody>
      </p:sp>
      <p:sp>
        <p:nvSpPr>
          <p:cNvPr id="8" name="Footer Placeholder 7">
            <a:extLst>
              <a:ext uri="{FF2B5EF4-FFF2-40B4-BE49-F238E27FC236}">
                <a16:creationId xmlns:a16="http://schemas.microsoft.com/office/drawing/2014/main" id="{5B056849-C144-4B22-9D35-8F333C28D3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EF0FDF-FC3C-4EAC-9036-E76DC46CBD7C}"/>
              </a:ext>
            </a:extLst>
          </p:cNvPr>
          <p:cNvSpPr>
            <a:spLocks noGrp="1"/>
          </p:cNvSpPr>
          <p:nvPr>
            <p:ph type="sldNum" sz="quarter" idx="12"/>
          </p:nvPr>
        </p:nvSpPr>
        <p:spPr/>
        <p:txBody>
          <a:bodyPr/>
          <a:lstStyle/>
          <a:p>
            <a:fld id="{E798D51C-9191-48FB-8ABC-25D4486D4133}" type="slidenum">
              <a:rPr lang="en-US" smtClean="0"/>
              <a:t>‹#›</a:t>
            </a:fld>
            <a:endParaRPr lang="en-US"/>
          </a:p>
        </p:txBody>
      </p:sp>
    </p:spTree>
    <p:extLst>
      <p:ext uri="{BB962C8B-B14F-4D97-AF65-F5344CB8AC3E}">
        <p14:creationId xmlns:p14="http://schemas.microsoft.com/office/powerpoint/2010/main" val="291712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FB37-13B6-4A13-86E1-1F864DF9EC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2BDA32-7F20-40B5-9B21-A0669F340673}"/>
              </a:ext>
            </a:extLst>
          </p:cNvPr>
          <p:cNvSpPr>
            <a:spLocks noGrp="1"/>
          </p:cNvSpPr>
          <p:nvPr>
            <p:ph type="dt" sz="half" idx="10"/>
          </p:nvPr>
        </p:nvSpPr>
        <p:spPr/>
        <p:txBody>
          <a:bodyPr/>
          <a:lstStyle/>
          <a:p>
            <a:fld id="{A314C360-C511-464C-9F9D-831CB5F60EEA}" type="datetimeFigureOut">
              <a:rPr lang="en-US" smtClean="0"/>
              <a:t>11/11/2019</a:t>
            </a:fld>
            <a:endParaRPr lang="en-US"/>
          </a:p>
        </p:txBody>
      </p:sp>
      <p:sp>
        <p:nvSpPr>
          <p:cNvPr id="4" name="Footer Placeholder 3">
            <a:extLst>
              <a:ext uri="{FF2B5EF4-FFF2-40B4-BE49-F238E27FC236}">
                <a16:creationId xmlns:a16="http://schemas.microsoft.com/office/drawing/2014/main" id="{74780E81-9E1A-4FC1-9650-F26D8D0601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F47F39-2DEC-4F1A-AD4C-B9495F579BBD}"/>
              </a:ext>
            </a:extLst>
          </p:cNvPr>
          <p:cNvSpPr>
            <a:spLocks noGrp="1"/>
          </p:cNvSpPr>
          <p:nvPr>
            <p:ph type="sldNum" sz="quarter" idx="12"/>
          </p:nvPr>
        </p:nvSpPr>
        <p:spPr/>
        <p:txBody>
          <a:bodyPr/>
          <a:lstStyle/>
          <a:p>
            <a:fld id="{E798D51C-9191-48FB-8ABC-25D4486D4133}" type="slidenum">
              <a:rPr lang="en-US" smtClean="0"/>
              <a:t>‹#›</a:t>
            </a:fld>
            <a:endParaRPr lang="en-US"/>
          </a:p>
        </p:txBody>
      </p:sp>
    </p:spTree>
    <p:extLst>
      <p:ext uri="{BB962C8B-B14F-4D97-AF65-F5344CB8AC3E}">
        <p14:creationId xmlns:p14="http://schemas.microsoft.com/office/powerpoint/2010/main" val="19440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65BE40-3F60-4CD9-B347-4C93557047BC}"/>
              </a:ext>
            </a:extLst>
          </p:cNvPr>
          <p:cNvSpPr>
            <a:spLocks noGrp="1"/>
          </p:cNvSpPr>
          <p:nvPr>
            <p:ph type="dt" sz="half" idx="10"/>
          </p:nvPr>
        </p:nvSpPr>
        <p:spPr/>
        <p:txBody>
          <a:bodyPr/>
          <a:lstStyle/>
          <a:p>
            <a:fld id="{A314C360-C511-464C-9F9D-831CB5F60EEA}" type="datetimeFigureOut">
              <a:rPr lang="en-US" smtClean="0"/>
              <a:t>11/11/2019</a:t>
            </a:fld>
            <a:endParaRPr lang="en-US"/>
          </a:p>
        </p:txBody>
      </p:sp>
      <p:sp>
        <p:nvSpPr>
          <p:cNvPr id="3" name="Footer Placeholder 2">
            <a:extLst>
              <a:ext uri="{FF2B5EF4-FFF2-40B4-BE49-F238E27FC236}">
                <a16:creationId xmlns:a16="http://schemas.microsoft.com/office/drawing/2014/main" id="{24C60C40-3B8F-490A-BF4F-093A30CB77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6F4C87-F681-458F-9DE6-0158F389316C}"/>
              </a:ext>
            </a:extLst>
          </p:cNvPr>
          <p:cNvSpPr>
            <a:spLocks noGrp="1"/>
          </p:cNvSpPr>
          <p:nvPr>
            <p:ph type="sldNum" sz="quarter" idx="12"/>
          </p:nvPr>
        </p:nvSpPr>
        <p:spPr/>
        <p:txBody>
          <a:bodyPr/>
          <a:lstStyle/>
          <a:p>
            <a:fld id="{E798D51C-9191-48FB-8ABC-25D4486D4133}" type="slidenum">
              <a:rPr lang="en-US" smtClean="0"/>
              <a:t>‹#›</a:t>
            </a:fld>
            <a:endParaRPr lang="en-US"/>
          </a:p>
        </p:txBody>
      </p:sp>
    </p:spTree>
    <p:extLst>
      <p:ext uri="{BB962C8B-B14F-4D97-AF65-F5344CB8AC3E}">
        <p14:creationId xmlns:p14="http://schemas.microsoft.com/office/powerpoint/2010/main" val="34550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DCE7-876A-4EE2-B3E4-E73FC47D2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09280A-4CE4-4D05-8C0A-0AEFF25E7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6B1A13-4039-42F5-84CB-25D62212D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B5DD7-0BEE-4B64-8F20-F27821EE9E89}"/>
              </a:ext>
            </a:extLst>
          </p:cNvPr>
          <p:cNvSpPr>
            <a:spLocks noGrp="1"/>
          </p:cNvSpPr>
          <p:nvPr>
            <p:ph type="dt" sz="half" idx="10"/>
          </p:nvPr>
        </p:nvSpPr>
        <p:spPr/>
        <p:txBody>
          <a:bodyPr/>
          <a:lstStyle/>
          <a:p>
            <a:fld id="{A314C360-C511-464C-9F9D-831CB5F60EEA}" type="datetimeFigureOut">
              <a:rPr lang="en-US" smtClean="0"/>
              <a:t>11/11/2019</a:t>
            </a:fld>
            <a:endParaRPr lang="en-US"/>
          </a:p>
        </p:txBody>
      </p:sp>
      <p:sp>
        <p:nvSpPr>
          <p:cNvPr id="6" name="Footer Placeholder 5">
            <a:extLst>
              <a:ext uri="{FF2B5EF4-FFF2-40B4-BE49-F238E27FC236}">
                <a16:creationId xmlns:a16="http://schemas.microsoft.com/office/drawing/2014/main" id="{B1FF3256-EB1E-48F9-B7F6-6B4F416FC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C6EE2-4409-48C0-BE0A-8C24A8854EAD}"/>
              </a:ext>
            </a:extLst>
          </p:cNvPr>
          <p:cNvSpPr>
            <a:spLocks noGrp="1"/>
          </p:cNvSpPr>
          <p:nvPr>
            <p:ph type="sldNum" sz="quarter" idx="12"/>
          </p:nvPr>
        </p:nvSpPr>
        <p:spPr/>
        <p:txBody>
          <a:bodyPr/>
          <a:lstStyle/>
          <a:p>
            <a:fld id="{E798D51C-9191-48FB-8ABC-25D4486D4133}" type="slidenum">
              <a:rPr lang="en-US" smtClean="0"/>
              <a:t>‹#›</a:t>
            </a:fld>
            <a:endParaRPr lang="en-US"/>
          </a:p>
        </p:txBody>
      </p:sp>
    </p:spTree>
    <p:extLst>
      <p:ext uri="{BB962C8B-B14F-4D97-AF65-F5344CB8AC3E}">
        <p14:creationId xmlns:p14="http://schemas.microsoft.com/office/powerpoint/2010/main" val="3806952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F4EA-C3A5-44E0-AAC4-E698024DE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7E3D8-82B9-4B33-B708-CA1B6C3AA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AB16C-141E-459C-94E6-29F5E3171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FF2AA-F259-4B1C-9325-093FDED0EECD}"/>
              </a:ext>
            </a:extLst>
          </p:cNvPr>
          <p:cNvSpPr>
            <a:spLocks noGrp="1"/>
          </p:cNvSpPr>
          <p:nvPr>
            <p:ph type="dt" sz="half" idx="10"/>
          </p:nvPr>
        </p:nvSpPr>
        <p:spPr/>
        <p:txBody>
          <a:bodyPr/>
          <a:lstStyle/>
          <a:p>
            <a:fld id="{A314C360-C511-464C-9F9D-831CB5F60EEA}" type="datetimeFigureOut">
              <a:rPr lang="en-US" smtClean="0"/>
              <a:t>11/11/2019</a:t>
            </a:fld>
            <a:endParaRPr lang="en-US"/>
          </a:p>
        </p:txBody>
      </p:sp>
      <p:sp>
        <p:nvSpPr>
          <p:cNvPr id="6" name="Footer Placeholder 5">
            <a:extLst>
              <a:ext uri="{FF2B5EF4-FFF2-40B4-BE49-F238E27FC236}">
                <a16:creationId xmlns:a16="http://schemas.microsoft.com/office/drawing/2014/main" id="{D52E4C36-33C6-4049-B07B-40F31F0290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57EC5-F4BE-46B6-A2D3-0AED9DC69541}"/>
              </a:ext>
            </a:extLst>
          </p:cNvPr>
          <p:cNvSpPr>
            <a:spLocks noGrp="1"/>
          </p:cNvSpPr>
          <p:nvPr>
            <p:ph type="sldNum" sz="quarter" idx="12"/>
          </p:nvPr>
        </p:nvSpPr>
        <p:spPr/>
        <p:txBody>
          <a:bodyPr/>
          <a:lstStyle/>
          <a:p>
            <a:fld id="{E798D51C-9191-48FB-8ABC-25D4486D4133}" type="slidenum">
              <a:rPr lang="en-US" smtClean="0"/>
              <a:t>‹#›</a:t>
            </a:fld>
            <a:endParaRPr lang="en-US"/>
          </a:p>
        </p:txBody>
      </p:sp>
    </p:spTree>
    <p:extLst>
      <p:ext uri="{BB962C8B-B14F-4D97-AF65-F5344CB8AC3E}">
        <p14:creationId xmlns:p14="http://schemas.microsoft.com/office/powerpoint/2010/main" val="248509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51F61E-A317-4600-A11E-98825B4B3E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83368E-4DC4-4229-BB62-94E16854C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5B37A-655D-436E-843F-86FBE77FB5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4C360-C511-464C-9F9D-831CB5F60EEA}" type="datetimeFigureOut">
              <a:rPr lang="en-US" smtClean="0"/>
              <a:t>11/11/2019</a:t>
            </a:fld>
            <a:endParaRPr lang="en-US"/>
          </a:p>
        </p:txBody>
      </p:sp>
      <p:sp>
        <p:nvSpPr>
          <p:cNvPr id="5" name="Footer Placeholder 4">
            <a:extLst>
              <a:ext uri="{FF2B5EF4-FFF2-40B4-BE49-F238E27FC236}">
                <a16:creationId xmlns:a16="http://schemas.microsoft.com/office/drawing/2014/main" id="{4618720A-6C73-45A8-87B6-13D8D39FB1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D46EC9-7EA6-48DE-A957-E8B274A5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98D51C-9191-48FB-8ABC-25D4486D4133}" type="slidenum">
              <a:rPr lang="en-US" smtClean="0"/>
              <a:t>‹#›</a:t>
            </a:fld>
            <a:endParaRPr lang="en-US"/>
          </a:p>
        </p:txBody>
      </p:sp>
    </p:spTree>
    <p:extLst>
      <p:ext uri="{BB962C8B-B14F-4D97-AF65-F5344CB8AC3E}">
        <p14:creationId xmlns:p14="http://schemas.microsoft.com/office/powerpoint/2010/main" val="1760376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90C6-C1F4-49DE-B91B-4CEC1A1CB82B}"/>
              </a:ext>
            </a:extLst>
          </p:cNvPr>
          <p:cNvSpPr>
            <a:spLocks noGrp="1"/>
          </p:cNvSpPr>
          <p:nvPr>
            <p:ph type="ctrTitle"/>
          </p:nvPr>
        </p:nvSpPr>
        <p:spPr/>
        <p:txBody>
          <a:bodyPr/>
          <a:lstStyle/>
          <a:p>
            <a:r>
              <a:rPr lang="en-US" dirty="0"/>
              <a:t>Introduction to Scalability</a:t>
            </a:r>
          </a:p>
        </p:txBody>
      </p:sp>
      <p:sp>
        <p:nvSpPr>
          <p:cNvPr id="3" name="Subtitle 2">
            <a:extLst>
              <a:ext uri="{FF2B5EF4-FFF2-40B4-BE49-F238E27FC236}">
                <a16:creationId xmlns:a16="http://schemas.microsoft.com/office/drawing/2014/main" id="{088D99C5-B304-407C-BBE2-B4B0F4348738}"/>
              </a:ext>
            </a:extLst>
          </p:cNvPr>
          <p:cNvSpPr>
            <a:spLocks noGrp="1"/>
          </p:cNvSpPr>
          <p:nvPr>
            <p:ph type="subTitle" idx="1"/>
          </p:nvPr>
        </p:nvSpPr>
        <p:spPr/>
        <p:txBody>
          <a:bodyPr/>
          <a:lstStyle/>
          <a:p>
            <a:r>
              <a:rPr lang="en-US" dirty="0"/>
              <a:t>By David Welker</a:t>
            </a:r>
          </a:p>
        </p:txBody>
      </p:sp>
    </p:spTree>
    <p:extLst>
      <p:ext uri="{BB962C8B-B14F-4D97-AF65-F5344CB8AC3E}">
        <p14:creationId xmlns:p14="http://schemas.microsoft.com/office/powerpoint/2010/main" val="141183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D046-0193-477F-947A-06D8E6EB1A77}"/>
              </a:ext>
            </a:extLst>
          </p:cNvPr>
          <p:cNvSpPr>
            <a:spLocks noGrp="1"/>
          </p:cNvSpPr>
          <p:nvPr>
            <p:ph type="title"/>
          </p:nvPr>
        </p:nvSpPr>
        <p:spPr/>
        <p:txBody>
          <a:bodyPr/>
          <a:lstStyle/>
          <a:p>
            <a:r>
              <a:rPr lang="en-US" dirty="0"/>
              <a:t>What is the alternative to vertical scaling?</a:t>
            </a:r>
          </a:p>
        </p:txBody>
      </p:sp>
      <p:sp>
        <p:nvSpPr>
          <p:cNvPr id="3" name="Content Placeholder 2">
            <a:extLst>
              <a:ext uri="{FF2B5EF4-FFF2-40B4-BE49-F238E27FC236}">
                <a16:creationId xmlns:a16="http://schemas.microsoft.com/office/drawing/2014/main" id="{B6379AFC-C4A6-4DC8-BD8A-238D952BF59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66410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4259-19A8-4450-A519-FAA49E1D34C9}"/>
              </a:ext>
            </a:extLst>
          </p:cNvPr>
          <p:cNvSpPr>
            <a:spLocks noGrp="1"/>
          </p:cNvSpPr>
          <p:nvPr>
            <p:ph type="title"/>
          </p:nvPr>
        </p:nvSpPr>
        <p:spPr/>
        <p:txBody>
          <a:bodyPr/>
          <a:lstStyle/>
          <a:p>
            <a:r>
              <a:rPr lang="en-US" dirty="0"/>
              <a:t>Horizontal Scaling</a:t>
            </a:r>
          </a:p>
        </p:txBody>
      </p:sp>
      <p:sp>
        <p:nvSpPr>
          <p:cNvPr id="3" name="Content Placeholder 2">
            <a:extLst>
              <a:ext uri="{FF2B5EF4-FFF2-40B4-BE49-F238E27FC236}">
                <a16:creationId xmlns:a16="http://schemas.microsoft.com/office/drawing/2014/main" id="{BC29107F-1DCF-469C-B680-02AC68375ED2}"/>
              </a:ext>
            </a:extLst>
          </p:cNvPr>
          <p:cNvSpPr>
            <a:spLocks noGrp="1"/>
          </p:cNvSpPr>
          <p:nvPr>
            <p:ph idx="1"/>
          </p:nvPr>
        </p:nvSpPr>
        <p:spPr/>
        <p:txBody>
          <a:bodyPr/>
          <a:lstStyle/>
          <a:p>
            <a:r>
              <a:rPr lang="en-US" dirty="0"/>
              <a:t>Instead of a bigger computer, add more computers.</a:t>
            </a:r>
          </a:p>
        </p:txBody>
      </p:sp>
    </p:spTree>
    <p:extLst>
      <p:ext uri="{BB962C8B-B14F-4D97-AF65-F5344CB8AC3E}">
        <p14:creationId xmlns:p14="http://schemas.microsoft.com/office/powerpoint/2010/main" val="105830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0747-3193-43D6-986B-C2CC7DDB08B4}"/>
              </a:ext>
            </a:extLst>
          </p:cNvPr>
          <p:cNvSpPr>
            <a:spLocks noGrp="1"/>
          </p:cNvSpPr>
          <p:nvPr>
            <p:ph type="title"/>
          </p:nvPr>
        </p:nvSpPr>
        <p:spPr/>
        <p:txBody>
          <a:bodyPr/>
          <a:lstStyle/>
          <a:p>
            <a:r>
              <a:rPr lang="en-US" dirty="0"/>
              <a:t>Networking: Basic Vocabulary</a:t>
            </a:r>
          </a:p>
        </p:txBody>
      </p:sp>
      <p:sp>
        <p:nvSpPr>
          <p:cNvPr id="3" name="Content Placeholder 2">
            <a:extLst>
              <a:ext uri="{FF2B5EF4-FFF2-40B4-BE49-F238E27FC236}">
                <a16:creationId xmlns:a16="http://schemas.microsoft.com/office/drawing/2014/main" id="{6E1709D3-1C16-4775-8606-3F0212C3AA3E}"/>
              </a:ext>
            </a:extLst>
          </p:cNvPr>
          <p:cNvSpPr>
            <a:spLocks noGrp="1"/>
          </p:cNvSpPr>
          <p:nvPr>
            <p:ph idx="1"/>
          </p:nvPr>
        </p:nvSpPr>
        <p:spPr/>
        <p:txBody>
          <a:bodyPr/>
          <a:lstStyle/>
          <a:p>
            <a:r>
              <a:rPr lang="en-US" dirty="0"/>
              <a:t>What is an IP address?</a:t>
            </a:r>
          </a:p>
          <a:p>
            <a:r>
              <a:rPr lang="en-US" dirty="0"/>
              <a:t>What is DNS?</a:t>
            </a:r>
          </a:p>
          <a:p>
            <a:r>
              <a:rPr lang="en-US" dirty="0"/>
              <a:t>What is a Public IP versus a Private IP?</a:t>
            </a:r>
          </a:p>
          <a:p>
            <a:r>
              <a:rPr lang="en-US" dirty="0"/>
              <a:t>What is IPv4? What is IPv6?</a:t>
            </a:r>
          </a:p>
          <a:p>
            <a:endParaRPr lang="en-US" dirty="0"/>
          </a:p>
        </p:txBody>
      </p:sp>
    </p:spTree>
    <p:extLst>
      <p:ext uri="{BB962C8B-B14F-4D97-AF65-F5344CB8AC3E}">
        <p14:creationId xmlns:p14="http://schemas.microsoft.com/office/powerpoint/2010/main" val="349354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63DB-A387-467C-B0BF-1C7B37E24EE9}"/>
              </a:ext>
            </a:extLst>
          </p:cNvPr>
          <p:cNvSpPr>
            <a:spLocks noGrp="1"/>
          </p:cNvSpPr>
          <p:nvPr>
            <p:ph type="title"/>
          </p:nvPr>
        </p:nvSpPr>
        <p:spPr/>
        <p:txBody>
          <a:bodyPr/>
          <a:lstStyle/>
          <a:p>
            <a:r>
              <a:rPr lang="en-US" dirty="0"/>
              <a:t>Websites: Basic Vocabulary</a:t>
            </a:r>
          </a:p>
        </p:txBody>
      </p:sp>
      <p:sp>
        <p:nvSpPr>
          <p:cNvPr id="3" name="Content Placeholder 2">
            <a:extLst>
              <a:ext uri="{FF2B5EF4-FFF2-40B4-BE49-F238E27FC236}">
                <a16:creationId xmlns:a16="http://schemas.microsoft.com/office/drawing/2014/main" id="{F250743B-33C2-4439-83D8-9681D8DBED5A}"/>
              </a:ext>
            </a:extLst>
          </p:cNvPr>
          <p:cNvSpPr>
            <a:spLocks noGrp="1"/>
          </p:cNvSpPr>
          <p:nvPr>
            <p:ph idx="1"/>
          </p:nvPr>
        </p:nvSpPr>
        <p:spPr/>
        <p:txBody>
          <a:bodyPr>
            <a:normAutofit/>
          </a:bodyPr>
          <a:lstStyle/>
          <a:p>
            <a:r>
              <a:rPr lang="en-US" dirty="0"/>
              <a:t>What is a URL?</a:t>
            </a:r>
          </a:p>
          <a:p>
            <a:r>
              <a:rPr lang="en-US" dirty="0"/>
              <a:t>What is HTTP?</a:t>
            </a:r>
          </a:p>
          <a:p>
            <a:r>
              <a:rPr lang="en-US" dirty="0"/>
              <a:t>What is HTML?</a:t>
            </a:r>
          </a:p>
          <a:p>
            <a:r>
              <a:rPr lang="en-US" dirty="0"/>
              <a:t>What is CSS?</a:t>
            </a:r>
          </a:p>
          <a:p>
            <a:r>
              <a:rPr lang="en-US" dirty="0"/>
              <a:t>What is JavaScript?</a:t>
            </a:r>
          </a:p>
          <a:p>
            <a:r>
              <a:rPr lang="en-US" dirty="0"/>
              <a:t>What is server-side scripting?</a:t>
            </a:r>
          </a:p>
          <a:p>
            <a:r>
              <a:rPr lang="en-US" dirty="0"/>
              <a:t>What is a cookie?</a:t>
            </a:r>
          </a:p>
          <a:p>
            <a:r>
              <a:rPr lang="en-US" dirty="0"/>
              <a:t>What is a session?</a:t>
            </a:r>
          </a:p>
        </p:txBody>
      </p:sp>
    </p:spTree>
    <p:extLst>
      <p:ext uri="{BB962C8B-B14F-4D97-AF65-F5344CB8AC3E}">
        <p14:creationId xmlns:p14="http://schemas.microsoft.com/office/powerpoint/2010/main" val="354553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B8EB-C764-4166-8BB2-C23D70A32A51}"/>
              </a:ext>
            </a:extLst>
          </p:cNvPr>
          <p:cNvSpPr>
            <a:spLocks noGrp="1"/>
          </p:cNvSpPr>
          <p:nvPr>
            <p:ph type="title"/>
          </p:nvPr>
        </p:nvSpPr>
        <p:spPr/>
        <p:txBody>
          <a:bodyPr/>
          <a:lstStyle/>
          <a:p>
            <a:r>
              <a:rPr lang="en-US" dirty="0"/>
              <a:t>Simplified Systems Interview</a:t>
            </a:r>
          </a:p>
        </p:txBody>
      </p:sp>
      <p:sp>
        <p:nvSpPr>
          <p:cNvPr id="3" name="Content Placeholder 2">
            <a:extLst>
              <a:ext uri="{FF2B5EF4-FFF2-40B4-BE49-F238E27FC236}">
                <a16:creationId xmlns:a16="http://schemas.microsoft.com/office/drawing/2014/main" id="{7FA2F297-7CD7-4E4A-819E-E9E246022A8C}"/>
              </a:ext>
            </a:extLst>
          </p:cNvPr>
          <p:cNvSpPr>
            <a:spLocks noGrp="1"/>
          </p:cNvSpPr>
          <p:nvPr>
            <p:ph idx="1"/>
          </p:nvPr>
        </p:nvSpPr>
        <p:spPr/>
        <p:txBody>
          <a:bodyPr/>
          <a:lstStyle/>
          <a:p>
            <a:r>
              <a:rPr lang="en-US" dirty="0"/>
              <a:t>Problem: If you have multiple machines, design a system to route requests to them.</a:t>
            </a:r>
          </a:p>
          <a:p>
            <a:endParaRPr lang="en-US" dirty="0"/>
          </a:p>
          <a:p>
            <a:r>
              <a:rPr lang="en-US" dirty="0"/>
              <a:t>Criticism 1: What if, through random chance,  one of your systems becomes overloaded?</a:t>
            </a:r>
          </a:p>
          <a:p>
            <a:r>
              <a:rPr lang="en-US" dirty="0"/>
              <a:t>Criticism 2: How can you minimize security problems?</a:t>
            </a:r>
          </a:p>
          <a:p>
            <a:r>
              <a:rPr lang="en-US" dirty="0"/>
              <a:t>Criticism 3: Doesn’t your solution break user sessions?</a:t>
            </a:r>
          </a:p>
          <a:p>
            <a:endParaRPr lang="en-US" dirty="0"/>
          </a:p>
        </p:txBody>
      </p:sp>
    </p:spTree>
    <p:extLst>
      <p:ext uri="{BB962C8B-B14F-4D97-AF65-F5344CB8AC3E}">
        <p14:creationId xmlns:p14="http://schemas.microsoft.com/office/powerpoint/2010/main" val="40121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A0F4-7F99-41F5-9094-BAE315AD2F78}"/>
              </a:ext>
            </a:extLst>
          </p:cNvPr>
          <p:cNvSpPr>
            <a:spLocks noGrp="1"/>
          </p:cNvSpPr>
          <p:nvPr>
            <p:ph type="title"/>
          </p:nvPr>
        </p:nvSpPr>
        <p:spPr/>
        <p:txBody>
          <a:bodyPr/>
          <a:lstStyle/>
          <a:p>
            <a:r>
              <a:rPr lang="en-US" dirty="0"/>
              <a:t>Why is horizontal scaling hard?</a:t>
            </a:r>
          </a:p>
        </p:txBody>
      </p:sp>
      <p:sp>
        <p:nvSpPr>
          <p:cNvPr id="3" name="Content Placeholder 2">
            <a:extLst>
              <a:ext uri="{FF2B5EF4-FFF2-40B4-BE49-F238E27FC236}">
                <a16:creationId xmlns:a16="http://schemas.microsoft.com/office/drawing/2014/main" id="{0EF1BF16-1AB2-49C3-8026-36745C4490AB}"/>
              </a:ext>
            </a:extLst>
          </p:cNvPr>
          <p:cNvSpPr>
            <a:spLocks noGrp="1"/>
          </p:cNvSpPr>
          <p:nvPr>
            <p:ph idx="1"/>
          </p:nvPr>
        </p:nvSpPr>
        <p:spPr/>
        <p:txBody>
          <a:bodyPr/>
          <a:lstStyle/>
          <a:p>
            <a:r>
              <a:rPr lang="en-US" dirty="0"/>
              <a:t>What networking problems does this create?</a:t>
            </a:r>
          </a:p>
          <a:p>
            <a:endParaRPr lang="en-US" dirty="0"/>
          </a:p>
          <a:p>
            <a:r>
              <a:rPr lang="en-US" dirty="0"/>
              <a:t>What caching problems does this create?</a:t>
            </a:r>
          </a:p>
          <a:p>
            <a:pPr marL="0" indent="0">
              <a:buNone/>
            </a:pPr>
            <a:endParaRPr lang="en-US" dirty="0"/>
          </a:p>
          <a:p>
            <a:r>
              <a:rPr lang="en-US" dirty="0"/>
              <a:t>What database problems does this create?</a:t>
            </a:r>
          </a:p>
        </p:txBody>
      </p:sp>
    </p:spTree>
    <p:extLst>
      <p:ext uri="{BB962C8B-B14F-4D97-AF65-F5344CB8AC3E}">
        <p14:creationId xmlns:p14="http://schemas.microsoft.com/office/powerpoint/2010/main" val="89455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0E0B-F412-4833-B224-932214045603}"/>
              </a:ext>
            </a:extLst>
          </p:cNvPr>
          <p:cNvSpPr>
            <a:spLocks noGrp="1"/>
          </p:cNvSpPr>
          <p:nvPr>
            <p:ph type="title"/>
          </p:nvPr>
        </p:nvSpPr>
        <p:spPr/>
        <p:txBody>
          <a:bodyPr/>
          <a:lstStyle/>
          <a:p>
            <a:r>
              <a:rPr lang="en-US" dirty="0"/>
              <a:t>Caching</a:t>
            </a:r>
          </a:p>
        </p:txBody>
      </p:sp>
      <p:sp>
        <p:nvSpPr>
          <p:cNvPr id="3" name="Content Placeholder 2">
            <a:extLst>
              <a:ext uri="{FF2B5EF4-FFF2-40B4-BE49-F238E27FC236}">
                <a16:creationId xmlns:a16="http://schemas.microsoft.com/office/drawing/2014/main" id="{8D4AB532-EB0E-48D2-9C90-332131E192D0}"/>
              </a:ext>
            </a:extLst>
          </p:cNvPr>
          <p:cNvSpPr>
            <a:spLocks noGrp="1"/>
          </p:cNvSpPr>
          <p:nvPr>
            <p:ph idx="1"/>
          </p:nvPr>
        </p:nvSpPr>
        <p:spPr/>
        <p:txBody>
          <a:bodyPr/>
          <a:lstStyle/>
          <a:p>
            <a:r>
              <a:rPr lang="en-US" dirty="0"/>
              <a:t>Advantages?</a:t>
            </a:r>
          </a:p>
          <a:p>
            <a:endParaRPr lang="en-US" dirty="0"/>
          </a:p>
          <a:p>
            <a:endParaRPr lang="en-US" dirty="0"/>
          </a:p>
          <a:p>
            <a:endParaRPr lang="en-US" dirty="0"/>
          </a:p>
          <a:p>
            <a:r>
              <a:rPr lang="en-US" dirty="0"/>
              <a:t>Disadvantages?</a:t>
            </a:r>
          </a:p>
        </p:txBody>
      </p:sp>
    </p:spTree>
    <p:extLst>
      <p:ext uri="{BB962C8B-B14F-4D97-AF65-F5344CB8AC3E}">
        <p14:creationId xmlns:p14="http://schemas.microsoft.com/office/powerpoint/2010/main" val="265959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B0A7-C093-42CD-9CDE-59464C681F7F}"/>
              </a:ext>
            </a:extLst>
          </p:cNvPr>
          <p:cNvSpPr>
            <a:spLocks noGrp="1"/>
          </p:cNvSpPr>
          <p:nvPr>
            <p:ph type="title"/>
          </p:nvPr>
        </p:nvSpPr>
        <p:spPr/>
        <p:txBody>
          <a:bodyPr/>
          <a:lstStyle/>
          <a:p>
            <a:r>
              <a:rPr lang="en-US" dirty="0"/>
              <a:t>Student Systems Design Mini-Interview</a:t>
            </a:r>
          </a:p>
        </p:txBody>
      </p:sp>
      <p:sp>
        <p:nvSpPr>
          <p:cNvPr id="3" name="Content Placeholder 2">
            <a:extLst>
              <a:ext uri="{FF2B5EF4-FFF2-40B4-BE49-F238E27FC236}">
                <a16:creationId xmlns:a16="http://schemas.microsoft.com/office/drawing/2014/main" id="{2E095834-D412-4E40-8324-32D97012F937}"/>
              </a:ext>
            </a:extLst>
          </p:cNvPr>
          <p:cNvSpPr>
            <a:spLocks noGrp="1"/>
          </p:cNvSpPr>
          <p:nvPr>
            <p:ph idx="1"/>
          </p:nvPr>
        </p:nvSpPr>
        <p:spPr>
          <a:xfrm>
            <a:off x="838200" y="1737847"/>
            <a:ext cx="10515600" cy="4351338"/>
          </a:xfrm>
        </p:spPr>
        <p:txBody>
          <a:bodyPr/>
          <a:lstStyle/>
          <a:p>
            <a:r>
              <a:rPr lang="en-US" dirty="0"/>
              <a:t>How would you design a cache?</a:t>
            </a:r>
          </a:p>
        </p:txBody>
      </p:sp>
    </p:spTree>
    <p:extLst>
      <p:ext uri="{BB962C8B-B14F-4D97-AF65-F5344CB8AC3E}">
        <p14:creationId xmlns:p14="http://schemas.microsoft.com/office/powerpoint/2010/main" val="373332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4FF3-E352-40FA-9C64-D2E2F982C566}"/>
              </a:ext>
            </a:extLst>
          </p:cNvPr>
          <p:cNvSpPr>
            <a:spLocks noGrp="1"/>
          </p:cNvSpPr>
          <p:nvPr>
            <p:ph type="title"/>
          </p:nvPr>
        </p:nvSpPr>
        <p:spPr/>
        <p:txBody>
          <a:bodyPr/>
          <a:lstStyle/>
          <a:p>
            <a:r>
              <a:rPr lang="en-US" dirty="0"/>
              <a:t>Problem: What About Failure?</a:t>
            </a:r>
          </a:p>
        </p:txBody>
      </p:sp>
      <p:sp>
        <p:nvSpPr>
          <p:cNvPr id="3" name="Content Placeholder 2">
            <a:extLst>
              <a:ext uri="{FF2B5EF4-FFF2-40B4-BE49-F238E27FC236}">
                <a16:creationId xmlns:a16="http://schemas.microsoft.com/office/drawing/2014/main" id="{D95FAD06-7A61-45A7-9998-73126C68A665}"/>
              </a:ext>
            </a:extLst>
          </p:cNvPr>
          <p:cNvSpPr>
            <a:spLocks noGrp="1"/>
          </p:cNvSpPr>
          <p:nvPr>
            <p:ph idx="1"/>
          </p:nvPr>
        </p:nvSpPr>
        <p:spPr/>
        <p:txBody>
          <a:bodyPr/>
          <a:lstStyle/>
          <a:p>
            <a:r>
              <a:rPr lang="en-US" dirty="0"/>
              <a:t>Solution 1: Buy really expensive hardware that is very reliable.</a:t>
            </a:r>
          </a:p>
          <a:p>
            <a:r>
              <a:rPr lang="en-US" dirty="0"/>
              <a:t>Solution 2: Use replication to leverage less expensive hardware.</a:t>
            </a:r>
          </a:p>
          <a:p>
            <a:r>
              <a:rPr lang="en-US" dirty="0"/>
              <a:t>Solution 3: Hybrid approach.</a:t>
            </a:r>
          </a:p>
          <a:p>
            <a:endParaRPr lang="en-US" dirty="0"/>
          </a:p>
          <a:p>
            <a:r>
              <a:rPr lang="en-US" dirty="0"/>
              <a:t>Principle: Avoid single points of failure.</a:t>
            </a:r>
          </a:p>
        </p:txBody>
      </p:sp>
    </p:spTree>
    <p:extLst>
      <p:ext uri="{BB962C8B-B14F-4D97-AF65-F5344CB8AC3E}">
        <p14:creationId xmlns:p14="http://schemas.microsoft.com/office/powerpoint/2010/main" val="2731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543-61D1-4E2A-BE91-40221849BCC5}"/>
              </a:ext>
            </a:extLst>
          </p:cNvPr>
          <p:cNvSpPr>
            <a:spLocks noGrp="1"/>
          </p:cNvSpPr>
          <p:nvPr>
            <p:ph type="title"/>
          </p:nvPr>
        </p:nvSpPr>
        <p:spPr/>
        <p:txBody>
          <a:bodyPr/>
          <a:lstStyle/>
          <a:p>
            <a:r>
              <a:rPr lang="en-US" dirty="0"/>
              <a:t>Student Systems Design Mini-Interview</a:t>
            </a:r>
          </a:p>
        </p:txBody>
      </p:sp>
      <p:sp>
        <p:nvSpPr>
          <p:cNvPr id="3" name="Content Placeholder 2">
            <a:extLst>
              <a:ext uri="{FF2B5EF4-FFF2-40B4-BE49-F238E27FC236}">
                <a16:creationId xmlns:a16="http://schemas.microsoft.com/office/drawing/2014/main" id="{5679AAD4-3136-4866-8E39-BE8A2703B31F}"/>
              </a:ext>
            </a:extLst>
          </p:cNvPr>
          <p:cNvSpPr>
            <a:spLocks noGrp="1"/>
          </p:cNvSpPr>
          <p:nvPr>
            <p:ph idx="1"/>
          </p:nvPr>
        </p:nvSpPr>
        <p:spPr/>
        <p:txBody>
          <a:bodyPr/>
          <a:lstStyle/>
          <a:p>
            <a:pPr marL="0" indent="0">
              <a:buNone/>
            </a:pPr>
            <a:r>
              <a:rPr lang="en-US" dirty="0"/>
              <a:t>Problem Context: </a:t>
            </a:r>
          </a:p>
          <a:p>
            <a:r>
              <a:rPr lang="en-US" dirty="0"/>
              <a:t>A database often has its own server. Why? </a:t>
            </a:r>
          </a:p>
          <a:p>
            <a:r>
              <a:rPr lang="en-US" dirty="0"/>
              <a:t>Assume that a database has its own server. But, if that server goes down, our website can go down. And we can lose millions of dollars.</a:t>
            </a:r>
          </a:p>
          <a:p>
            <a:endParaRPr lang="en-US" dirty="0"/>
          </a:p>
          <a:p>
            <a:pPr marL="0" indent="0">
              <a:buNone/>
            </a:pPr>
            <a:r>
              <a:rPr lang="en-US" dirty="0"/>
              <a:t>Problem: </a:t>
            </a:r>
          </a:p>
          <a:p>
            <a:r>
              <a:rPr lang="en-US" dirty="0"/>
              <a:t>Design a system that addresses the issue of this single point of failure. </a:t>
            </a:r>
          </a:p>
        </p:txBody>
      </p:sp>
    </p:spTree>
    <p:extLst>
      <p:ext uri="{BB962C8B-B14F-4D97-AF65-F5344CB8AC3E}">
        <p14:creationId xmlns:p14="http://schemas.microsoft.com/office/powerpoint/2010/main" val="243378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6E31-C6BC-4185-8154-D94D52A47769}"/>
              </a:ext>
            </a:extLst>
          </p:cNvPr>
          <p:cNvSpPr>
            <a:spLocks noGrp="1"/>
          </p:cNvSpPr>
          <p:nvPr>
            <p:ph type="title"/>
          </p:nvPr>
        </p:nvSpPr>
        <p:spPr>
          <a:xfrm>
            <a:off x="838200" y="365125"/>
            <a:ext cx="10515600" cy="1325563"/>
          </a:xfrm>
        </p:spPr>
        <p:txBody>
          <a:bodyPr/>
          <a:lstStyle/>
          <a:p>
            <a:r>
              <a:rPr lang="en-US" dirty="0"/>
              <a:t>Your website is growing steadily</a:t>
            </a:r>
          </a:p>
        </p:txBody>
      </p:sp>
      <p:sp>
        <p:nvSpPr>
          <p:cNvPr id="3" name="Content Placeholder 2">
            <a:extLst>
              <a:ext uri="{FF2B5EF4-FFF2-40B4-BE49-F238E27FC236}">
                <a16:creationId xmlns:a16="http://schemas.microsoft.com/office/drawing/2014/main" id="{B31050A6-C879-4E42-8016-DEBFC8BB9F56}"/>
              </a:ext>
            </a:extLst>
          </p:cNvPr>
          <p:cNvSpPr>
            <a:spLocks noGrp="1"/>
          </p:cNvSpPr>
          <p:nvPr>
            <p:ph idx="1"/>
          </p:nvPr>
        </p:nvSpPr>
        <p:spPr/>
        <p:txBody>
          <a:bodyPr/>
          <a:lstStyle/>
          <a:p>
            <a:r>
              <a:rPr lang="en-US" dirty="0"/>
              <a:t>This is great for business, but what problems might this cause?</a:t>
            </a:r>
          </a:p>
        </p:txBody>
      </p:sp>
    </p:spTree>
    <p:extLst>
      <p:ext uri="{BB962C8B-B14F-4D97-AF65-F5344CB8AC3E}">
        <p14:creationId xmlns:p14="http://schemas.microsoft.com/office/powerpoint/2010/main" val="425387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2C3E-ABB3-4DB3-ADFB-6F2D408698EF}"/>
              </a:ext>
            </a:extLst>
          </p:cNvPr>
          <p:cNvSpPr>
            <a:spLocks noGrp="1"/>
          </p:cNvSpPr>
          <p:nvPr>
            <p:ph type="title"/>
          </p:nvPr>
        </p:nvSpPr>
        <p:spPr/>
        <p:txBody>
          <a:bodyPr/>
          <a:lstStyle/>
          <a:p>
            <a:r>
              <a:rPr lang="en-US" dirty="0"/>
              <a:t>Replication</a:t>
            </a:r>
          </a:p>
        </p:txBody>
      </p:sp>
      <p:sp>
        <p:nvSpPr>
          <p:cNvPr id="3" name="Content Placeholder 2">
            <a:extLst>
              <a:ext uri="{FF2B5EF4-FFF2-40B4-BE49-F238E27FC236}">
                <a16:creationId xmlns:a16="http://schemas.microsoft.com/office/drawing/2014/main" id="{E2C022DB-5CC1-412A-93DD-211012F93634}"/>
              </a:ext>
            </a:extLst>
          </p:cNvPr>
          <p:cNvSpPr>
            <a:spLocks noGrp="1"/>
          </p:cNvSpPr>
          <p:nvPr>
            <p:ph idx="1"/>
          </p:nvPr>
        </p:nvSpPr>
        <p:spPr/>
        <p:txBody>
          <a:bodyPr/>
          <a:lstStyle/>
          <a:p>
            <a:r>
              <a:rPr lang="en-US" dirty="0"/>
              <a:t>Single-points of failure may be eliminated by replication.</a:t>
            </a:r>
          </a:p>
          <a:p>
            <a:r>
              <a:rPr lang="en-US" dirty="0"/>
              <a:t>Often, a master-slave configuration is used. Often the master will handle writes, while slaves may be handle reads.</a:t>
            </a:r>
          </a:p>
          <a:p>
            <a:r>
              <a:rPr lang="en-US" dirty="0"/>
              <a:t>What problem does this design introduce?</a:t>
            </a:r>
          </a:p>
        </p:txBody>
      </p:sp>
    </p:spTree>
    <p:extLst>
      <p:ext uri="{BB962C8B-B14F-4D97-AF65-F5344CB8AC3E}">
        <p14:creationId xmlns:p14="http://schemas.microsoft.com/office/powerpoint/2010/main" val="231268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660A-914B-48CA-99A9-F7D12CFD0A15}"/>
              </a:ext>
            </a:extLst>
          </p:cNvPr>
          <p:cNvSpPr>
            <a:spLocks noGrp="1"/>
          </p:cNvSpPr>
          <p:nvPr>
            <p:ph type="title"/>
          </p:nvPr>
        </p:nvSpPr>
        <p:spPr/>
        <p:txBody>
          <a:bodyPr/>
          <a:lstStyle/>
          <a:p>
            <a:r>
              <a:rPr lang="en-US" dirty="0"/>
              <a:t>Databases</a:t>
            </a:r>
          </a:p>
        </p:txBody>
      </p:sp>
      <p:sp>
        <p:nvSpPr>
          <p:cNvPr id="3" name="Content Placeholder 2">
            <a:extLst>
              <a:ext uri="{FF2B5EF4-FFF2-40B4-BE49-F238E27FC236}">
                <a16:creationId xmlns:a16="http://schemas.microsoft.com/office/drawing/2014/main" id="{FA89AE34-1DD5-444F-BB46-89A07AF4BABA}"/>
              </a:ext>
            </a:extLst>
          </p:cNvPr>
          <p:cNvSpPr>
            <a:spLocks noGrp="1"/>
          </p:cNvSpPr>
          <p:nvPr>
            <p:ph idx="1"/>
          </p:nvPr>
        </p:nvSpPr>
        <p:spPr/>
        <p:txBody>
          <a:bodyPr/>
          <a:lstStyle/>
          <a:p>
            <a:r>
              <a:rPr lang="en-US" dirty="0"/>
              <a:t>What is a database, anyway?</a:t>
            </a:r>
          </a:p>
          <a:p>
            <a:r>
              <a:rPr lang="en-US" dirty="0"/>
              <a:t>Based on the above definition, is a filesystem a database?</a:t>
            </a:r>
          </a:p>
          <a:p>
            <a:r>
              <a:rPr lang="en-US" dirty="0"/>
              <a:t>What is a relational database?</a:t>
            </a:r>
          </a:p>
          <a:p>
            <a:r>
              <a:rPr lang="en-US" dirty="0"/>
              <a:t>What is a NoSQL database?</a:t>
            </a:r>
          </a:p>
          <a:p>
            <a:r>
              <a:rPr lang="en-US" dirty="0"/>
              <a:t>What is </a:t>
            </a:r>
            <a:r>
              <a:rPr lang="en-US" dirty="0" err="1"/>
              <a:t>sharding</a:t>
            </a:r>
            <a:r>
              <a:rPr lang="en-US" dirty="0"/>
              <a:t>?</a:t>
            </a:r>
          </a:p>
          <a:p>
            <a:r>
              <a:rPr lang="en-US" dirty="0"/>
              <a:t>Why have NoSQL databases become popular?</a:t>
            </a:r>
          </a:p>
        </p:txBody>
      </p:sp>
    </p:spTree>
    <p:extLst>
      <p:ext uri="{BB962C8B-B14F-4D97-AF65-F5344CB8AC3E}">
        <p14:creationId xmlns:p14="http://schemas.microsoft.com/office/powerpoint/2010/main" val="1072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886B-3B9B-460A-9F0C-7535A68CD269}"/>
              </a:ext>
            </a:extLst>
          </p:cNvPr>
          <p:cNvSpPr>
            <a:spLocks noGrp="1"/>
          </p:cNvSpPr>
          <p:nvPr>
            <p:ph type="title"/>
          </p:nvPr>
        </p:nvSpPr>
        <p:spPr/>
        <p:txBody>
          <a:bodyPr/>
          <a:lstStyle/>
          <a:p>
            <a:r>
              <a:rPr lang="en-US" dirty="0"/>
              <a:t>Partitioning</a:t>
            </a:r>
          </a:p>
        </p:txBody>
      </p:sp>
      <p:sp>
        <p:nvSpPr>
          <p:cNvPr id="3" name="Content Placeholder 2">
            <a:extLst>
              <a:ext uri="{FF2B5EF4-FFF2-40B4-BE49-F238E27FC236}">
                <a16:creationId xmlns:a16="http://schemas.microsoft.com/office/drawing/2014/main" id="{004902A2-75B0-490A-A6EB-7A4DCF666230}"/>
              </a:ext>
            </a:extLst>
          </p:cNvPr>
          <p:cNvSpPr>
            <a:spLocks noGrp="1"/>
          </p:cNvSpPr>
          <p:nvPr>
            <p:ph idx="1"/>
          </p:nvPr>
        </p:nvSpPr>
        <p:spPr/>
        <p:txBody>
          <a:bodyPr/>
          <a:lstStyle/>
          <a:p>
            <a:r>
              <a:rPr lang="en-US" dirty="0"/>
              <a:t>Use a high-level characteristic to decide which server to use.</a:t>
            </a:r>
          </a:p>
          <a:p>
            <a:r>
              <a:rPr lang="en-US" dirty="0"/>
              <a:t>Early days of Facebook, they portioned based on school. Harvard versus MIT. </a:t>
            </a:r>
          </a:p>
        </p:txBody>
      </p:sp>
    </p:spTree>
    <p:extLst>
      <p:ext uri="{BB962C8B-B14F-4D97-AF65-F5344CB8AC3E}">
        <p14:creationId xmlns:p14="http://schemas.microsoft.com/office/powerpoint/2010/main" val="361587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FD70-B03F-4924-B692-0EC9A4C156FD}"/>
              </a:ext>
            </a:extLst>
          </p:cNvPr>
          <p:cNvSpPr>
            <a:spLocks noGrp="1"/>
          </p:cNvSpPr>
          <p:nvPr>
            <p:ph type="title"/>
          </p:nvPr>
        </p:nvSpPr>
        <p:spPr/>
        <p:txBody>
          <a:bodyPr/>
          <a:lstStyle/>
          <a:p>
            <a:r>
              <a:rPr lang="en-US" dirty="0"/>
              <a:t>High Availability</a:t>
            </a:r>
          </a:p>
        </p:txBody>
      </p:sp>
      <p:sp>
        <p:nvSpPr>
          <p:cNvPr id="3" name="Content Placeholder 2">
            <a:extLst>
              <a:ext uri="{FF2B5EF4-FFF2-40B4-BE49-F238E27FC236}">
                <a16:creationId xmlns:a16="http://schemas.microsoft.com/office/drawing/2014/main" id="{87735501-CD9E-4D6E-A9FA-2C934B8995E4}"/>
              </a:ext>
            </a:extLst>
          </p:cNvPr>
          <p:cNvSpPr>
            <a:spLocks noGrp="1"/>
          </p:cNvSpPr>
          <p:nvPr>
            <p:ph idx="1"/>
          </p:nvPr>
        </p:nvSpPr>
        <p:spPr/>
        <p:txBody>
          <a:bodyPr/>
          <a:lstStyle/>
          <a:p>
            <a:r>
              <a:rPr lang="en-US" dirty="0"/>
              <a:t>The ability to recover quickly (ideally automatically) from a failure.</a:t>
            </a:r>
          </a:p>
          <a:p>
            <a:endParaRPr lang="en-US" dirty="0"/>
          </a:p>
        </p:txBody>
      </p:sp>
    </p:spTree>
    <p:extLst>
      <p:ext uri="{BB962C8B-B14F-4D97-AF65-F5344CB8AC3E}">
        <p14:creationId xmlns:p14="http://schemas.microsoft.com/office/powerpoint/2010/main" val="91861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5E94-16A6-42F2-933C-923138FE616A}"/>
              </a:ext>
            </a:extLst>
          </p:cNvPr>
          <p:cNvSpPr>
            <a:spLocks noGrp="1"/>
          </p:cNvSpPr>
          <p:nvPr>
            <p:ph type="title"/>
          </p:nvPr>
        </p:nvSpPr>
        <p:spPr/>
        <p:txBody>
          <a:bodyPr/>
          <a:lstStyle/>
          <a:p>
            <a:r>
              <a:rPr lang="en-US" dirty="0"/>
              <a:t>Big Data: MapReduce</a:t>
            </a:r>
          </a:p>
        </p:txBody>
      </p:sp>
      <p:sp>
        <p:nvSpPr>
          <p:cNvPr id="3" name="Content Placeholder 2">
            <a:extLst>
              <a:ext uri="{FF2B5EF4-FFF2-40B4-BE49-F238E27FC236}">
                <a16:creationId xmlns:a16="http://schemas.microsoft.com/office/drawing/2014/main" id="{EDEAC76B-B410-4524-8730-B10EB1073187}"/>
              </a:ext>
            </a:extLst>
          </p:cNvPr>
          <p:cNvSpPr>
            <a:spLocks noGrp="1"/>
          </p:cNvSpPr>
          <p:nvPr>
            <p:ph idx="1"/>
          </p:nvPr>
        </p:nvSpPr>
        <p:spPr/>
        <p:txBody>
          <a:bodyPr/>
          <a:lstStyle/>
          <a:p>
            <a:r>
              <a:rPr lang="en-US" dirty="0"/>
              <a:t>Problem: How can we divide a large computation among many machines?</a:t>
            </a:r>
          </a:p>
          <a:p>
            <a:r>
              <a:rPr lang="en-US" dirty="0"/>
              <a:t>Algorithm developed by Google to rebuild its index of the web, basis for Hadoop and Spark. Google moved on from MapReduce to index the web due to the problem of stragglers and unsuitability for real-time processing.</a:t>
            </a:r>
          </a:p>
          <a:p>
            <a:r>
              <a:rPr lang="en-US" dirty="0"/>
              <a:t>Programmers focus on two steps. Map (basic work on many machines, done in parallel) and Reduce (combining answers, also done in parallel).</a:t>
            </a:r>
          </a:p>
        </p:txBody>
      </p:sp>
    </p:spTree>
    <p:extLst>
      <p:ext uri="{BB962C8B-B14F-4D97-AF65-F5344CB8AC3E}">
        <p14:creationId xmlns:p14="http://schemas.microsoft.com/office/powerpoint/2010/main" val="123583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84C8-CC06-4998-B35D-F1D8886D8D36}"/>
              </a:ext>
            </a:extLst>
          </p:cNvPr>
          <p:cNvSpPr>
            <a:spLocks noGrp="1"/>
          </p:cNvSpPr>
          <p:nvPr>
            <p:ph type="title"/>
          </p:nvPr>
        </p:nvSpPr>
        <p:spPr/>
        <p:txBody>
          <a:bodyPr/>
          <a:lstStyle/>
          <a:p>
            <a:r>
              <a:rPr lang="en-US" dirty="0"/>
              <a:t>The Cloud</a:t>
            </a:r>
          </a:p>
        </p:txBody>
      </p:sp>
      <p:sp>
        <p:nvSpPr>
          <p:cNvPr id="3" name="Content Placeholder 2">
            <a:extLst>
              <a:ext uri="{FF2B5EF4-FFF2-40B4-BE49-F238E27FC236}">
                <a16:creationId xmlns:a16="http://schemas.microsoft.com/office/drawing/2014/main" id="{690A9DB4-D2B3-40C1-B5CE-F1E91B562F26}"/>
              </a:ext>
            </a:extLst>
          </p:cNvPr>
          <p:cNvSpPr>
            <a:spLocks noGrp="1"/>
          </p:cNvSpPr>
          <p:nvPr>
            <p:ph idx="1"/>
          </p:nvPr>
        </p:nvSpPr>
        <p:spPr/>
        <p:txBody>
          <a:bodyPr/>
          <a:lstStyle/>
          <a:p>
            <a:r>
              <a:rPr lang="en-US" dirty="0"/>
              <a:t>Why own, when you can rent? </a:t>
            </a:r>
          </a:p>
          <a:p>
            <a:r>
              <a:rPr lang="en-US" dirty="0"/>
              <a:t>Use only what you need. Get better security, replication, stability, etc. than you would likely be able to produce on your own.</a:t>
            </a:r>
          </a:p>
          <a:p>
            <a:r>
              <a:rPr lang="en-US" dirty="0"/>
              <a:t>Automatically allocate resources when needed. Release those resources at other times. (If you own it yourself, you must buy enough for peak loads, but then experience idleness at other times.)</a:t>
            </a:r>
          </a:p>
          <a:p>
            <a:r>
              <a:rPr lang="en-US" dirty="0"/>
              <a:t>What are the downsides?</a:t>
            </a:r>
          </a:p>
        </p:txBody>
      </p:sp>
    </p:spTree>
    <p:extLst>
      <p:ext uri="{BB962C8B-B14F-4D97-AF65-F5344CB8AC3E}">
        <p14:creationId xmlns:p14="http://schemas.microsoft.com/office/powerpoint/2010/main" val="156098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7AAD-9728-4AD2-AF06-224A9B041D88}"/>
              </a:ext>
            </a:extLst>
          </p:cNvPr>
          <p:cNvSpPr>
            <a:spLocks noGrp="1"/>
          </p:cNvSpPr>
          <p:nvPr>
            <p:ph type="title"/>
          </p:nvPr>
        </p:nvSpPr>
        <p:spPr/>
        <p:txBody>
          <a:bodyPr/>
          <a:lstStyle/>
          <a:p>
            <a:r>
              <a:rPr lang="en-US" dirty="0"/>
              <a:t>Virtual Machines</a:t>
            </a:r>
          </a:p>
        </p:txBody>
      </p:sp>
      <p:sp>
        <p:nvSpPr>
          <p:cNvPr id="3" name="Content Placeholder 2">
            <a:extLst>
              <a:ext uri="{FF2B5EF4-FFF2-40B4-BE49-F238E27FC236}">
                <a16:creationId xmlns:a16="http://schemas.microsoft.com/office/drawing/2014/main" id="{49441550-877D-43F5-829E-4C6A135C6C2D}"/>
              </a:ext>
            </a:extLst>
          </p:cNvPr>
          <p:cNvSpPr>
            <a:spLocks noGrp="1"/>
          </p:cNvSpPr>
          <p:nvPr>
            <p:ph idx="1"/>
          </p:nvPr>
        </p:nvSpPr>
        <p:spPr/>
        <p:txBody>
          <a:bodyPr/>
          <a:lstStyle/>
          <a:p>
            <a:r>
              <a:rPr lang="en-US" dirty="0"/>
              <a:t>Also known as hypervisors.</a:t>
            </a:r>
          </a:p>
          <a:p>
            <a:r>
              <a:rPr lang="en-US" dirty="0"/>
              <a:t>What is a virtual machine?</a:t>
            </a:r>
          </a:p>
          <a:p>
            <a:r>
              <a:rPr lang="en-US" dirty="0"/>
              <a:t>How does a virtual machine work?</a:t>
            </a:r>
          </a:p>
          <a:p>
            <a:r>
              <a:rPr lang="en-US" dirty="0"/>
              <a:t>Why are virtual machines so useful in a cloud environment?</a:t>
            </a:r>
          </a:p>
          <a:p>
            <a:r>
              <a:rPr lang="en-US" dirty="0"/>
              <a:t>Types: Bare Metal versus Hosted.</a:t>
            </a:r>
          </a:p>
          <a:p>
            <a:r>
              <a:rPr lang="en-US" dirty="0"/>
              <a:t>Example Technologies: VMWare Fusion, Oracle VirtualBox </a:t>
            </a:r>
          </a:p>
        </p:txBody>
      </p:sp>
    </p:spTree>
    <p:extLst>
      <p:ext uri="{BB962C8B-B14F-4D97-AF65-F5344CB8AC3E}">
        <p14:creationId xmlns:p14="http://schemas.microsoft.com/office/powerpoint/2010/main" val="388579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8F4E-04AE-4F96-96D5-0E3C79FE741C}"/>
              </a:ext>
            </a:extLst>
          </p:cNvPr>
          <p:cNvSpPr>
            <a:spLocks noGrp="1"/>
          </p:cNvSpPr>
          <p:nvPr>
            <p:ph type="title"/>
          </p:nvPr>
        </p:nvSpPr>
        <p:spPr/>
        <p:txBody>
          <a:bodyPr/>
          <a:lstStyle/>
          <a:p>
            <a:r>
              <a:rPr lang="en-US" dirty="0"/>
              <a:t>Microservices</a:t>
            </a:r>
          </a:p>
        </p:txBody>
      </p:sp>
      <p:sp>
        <p:nvSpPr>
          <p:cNvPr id="3" name="Content Placeholder 2">
            <a:extLst>
              <a:ext uri="{FF2B5EF4-FFF2-40B4-BE49-F238E27FC236}">
                <a16:creationId xmlns:a16="http://schemas.microsoft.com/office/drawing/2014/main" id="{ABDF2C42-DDBD-41D8-A4F0-264423F430EA}"/>
              </a:ext>
            </a:extLst>
          </p:cNvPr>
          <p:cNvSpPr>
            <a:spLocks noGrp="1"/>
          </p:cNvSpPr>
          <p:nvPr>
            <p:ph idx="1"/>
          </p:nvPr>
        </p:nvSpPr>
        <p:spPr/>
        <p:txBody>
          <a:bodyPr/>
          <a:lstStyle/>
          <a:p>
            <a:r>
              <a:rPr lang="en-US" dirty="0"/>
              <a:t>What is a microservice?</a:t>
            </a:r>
          </a:p>
          <a:p>
            <a:r>
              <a:rPr lang="en-US" dirty="0"/>
              <a:t>What is a monolithic application?</a:t>
            </a:r>
          </a:p>
          <a:p>
            <a:r>
              <a:rPr lang="en-US" dirty="0"/>
              <a:t>What are some of the benefits of microservices?</a:t>
            </a:r>
          </a:p>
          <a:p>
            <a:r>
              <a:rPr lang="en-US" dirty="0"/>
              <a:t>What are some of the costs of microservices?</a:t>
            </a:r>
          </a:p>
        </p:txBody>
      </p:sp>
    </p:spTree>
    <p:extLst>
      <p:ext uri="{BB962C8B-B14F-4D97-AF65-F5344CB8AC3E}">
        <p14:creationId xmlns:p14="http://schemas.microsoft.com/office/powerpoint/2010/main" val="178516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774F-7AAC-4BAB-BFB1-916E2F38BDB0}"/>
              </a:ext>
            </a:extLst>
          </p:cNvPr>
          <p:cNvSpPr>
            <a:spLocks noGrp="1"/>
          </p:cNvSpPr>
          <p:nvPr>
            <p:ph type="title"/>
          </p:nvPr>
        </p:nvSpPr>
        <p:spPr/>
        <p:txBody>
          <a:bodyPr/>
          <a:lstStyle/>
          <a:p>
            <a:r>
              <a:rPr lang="en-US" dirty="0"/>
              <a:t>Containerization</a:t>
            </a:r>
          </a:p>
        </p:txBody>
      </p:sp>
      <p:sp>
        <p:nvSpPr>
          <p:cNvPr id="3" name="Content Placeholder 2">
            <a:extLst>
              <a:ext uri="{FF2B5EF4-FFF2-40B4-BE49-F238E27FC236}">
                <a16:creationId xmlns:a16="http://schemas.microsoft.com/office/drawing/2014/main" id="{57B5D970-F25E-43B2-AF51-5F5C100C236C}"/>
              </a:ext>
            </a:extLst>
          </p:cNvPr>
          <p:cNvSpPr>
            <a:spLocks noGrp="1"/>
          </p:cNvSpPr>
          <p:nvPr>
            <p:ph idx="1"/>
          </p:nvPr>
        </p:nvSpPr>
        <p:spPr/>
        <p:txBody>
          <a:bodyPr/>
          <a:lstStyle/>
          <a:p>
            <a:r>
              <a:rPr lang="en-US" dirty="0"/>
              <a:t>Defined as separation of applications from the environment in which they actually run.</a:t>
            </a:r>
          </a:p>
          <a:p>
            <a:r>
              <a:rPr lang="en-US" dirty="0"/>
              <a:t>Similar to virtual machines, but virtualize at the OS-level instead of the hardware level.</a:t>
            </a:r>
          </a:p>
          <a:p>
            <a:r>
              <a:rPr lang="en-US" dirty="0"/>
              <a:t>What are the benefits of this approach?</a:t>
            </a:r>
          </a:p>
          <a:p>
            <a:r>
              <a:rPr lang="en-US" dirty="0"/>
              <a:t>What are the costs to this approach?</a:t>
            </a:r>
          </a:p>
          <a:p>
            <a:r>
              <a:rPr lang="en-US" dirty="0"/>
              <a:t>Example Technology: Docker</a:t>
            </a:r>
          </a:p>
        </p:txBody>
      </p:sp>
    </p:spTree>
    <p:extLst>
      <p:ext uri="{BB962C8B-B14F-4D97-AF65-F5344CB8AC3E}">
        <p14:creationId xmlns:p14="http://schemas.microsoft.com/office/powerpoint/2010/main" val="242455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5C83-2B0A-4CE5-B9AC-F424FFB933FA}"/>
              </a:ext>
            </a:extLst>
          </p:cNvPr>
          <p:cNvSpPr>
            <a:spLocks noGrp="1"/>
          </p:cNvSpPr>
          <p:nvPr>
            <p:ph type="title"/>
          </p:nvPr>
        </p:nvSpPr>
        <p:spPr/>
        <p:txBody>
          <a:bodyPr/>
          <a:lstStyle/>
          <a:p>
            <a:r>
              <a:rPr lang="en-US" dirty="0"/>
              <a:t>Virtual Machines versus Containers</a:t>
            </a:r>
          </a:p>
        </p:txBody>
      </p:sp>
      <p:pic>
        <p:nvPicPr>
          <p:cNvPr id="4" name="Content Placeholder 3">
            <a:extLst>
              <a:ext uri="{FF2B5EF4-FFF2-40B4-BE49-F238E27FC236}">
                <a16:creationId xmlns:a16="http://schemas.microsoft.com/office/drawing/2014/main" id="{ED1C1337-3EE8-42BE-BECF-9F051836F27B}"/>
              </a:ext>
            </a:extLst>
          </p:cNvPr>
          <p:cNvPicPr>
            <a:picLocks noGrp="1" noChangeAspect="1"/>
          </p:cNvPicPr>
          <p:nvPr>
            <p:ph idx="1"/>
          </p:nvPr>
        </p:nvPicPr>
        <p:blipFill>
          <a:blip r:embed="rId2"/>
          <a:stretch>
            <a:fillRect/>
          </a:stretch>
        </p:blipFill>
        <p:spPr>
          <a:xfrm>
            <a:off x="2205037" y="2486625"/>
            <a:ext cx="7781925" cy="3048000"/>
          </a:xfrm>
          <a:prstGeom prst="rect">
            <a:avLst/>
          </a:prstGeom>
        </p:spPr>
      </p:pic>
    </p:spTree>
    <p:extLst>
      <p:ext uri="{BB962C8B-B14F-4D97-AF65-F5344CB8AC3E}">
        <p14:creationId xmlns:p14="http://schemas.microsoft.com/office/powerpoint/2010/main" val="6592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238E-0802-46DB-9728-83CD6A0C3DB4}"/>
              </a:ext>
            </a:extLst>
          </p:cNvPr>
          <p:cNvSpPr>
            <a:spLocks noGrp="1"/>
          </p:cNvSpPr>
          <p:nvPr>
            <p:ph type="title"/>
          </p:nvPr>
        </p:nvSpPr>
        <p:spPr/>
        <p:txBody>
          <a:bodyPr/>
          <a:lstStyle/>
          <a:p>
            <a:r>
              <a:rPr lang="en-US" dirty="0"/>
              <a:t>Shared Hosting</a:t>
            </a:r>
          </a:p>
        </p:txBody>
      </p:sp>
      <p:sp>
        <p:nvSpPr>
          <p:cNvPr id="3" name="Content Placeholder 2">
            <a:extLst>
              <a:ext uri="{FF2B5EF4-FFF2-40B4-BE49-F238E27FC236}">
                <a16:creationId xmlns:a16="http://schemas.microsoft.com/office/drawing/2014/main" id="{60D6C312-F37B-482B-902F-B781865AA947}"/>
              </a:ext>
            </a:extLst>
          </p:cNvPr>
          <p:cNvSpPr>
            <a:spLocks noGrp="1"/>
          </p:cNvSpPr>
          <p:nvPr>
            <p:ph idx="1"/>
          </p:nvPr>
        </p:nvSpPr>
        <p:spPr/>
        <p:txBody>
          <a:bodyPr/>
          <a:lstStyle/>
          <a:p>
            <a:r>
              <a:rPr lang="en-US" dirty="0"/>
              <a:t>$2.59 to $10.95 per month.</a:t>
            </a:r>
          </a:p>
          <a:p>
            <a:r>
              <a:rPr lang="en-US" dirty="0"/>
              <a:t>Unlimited Traffic.</a:t>
            </a:r>
          </a:p>
          <a:p>
            <a:r>
              <a:rPr lang="en-US" dirty="0"/>
              <a:t>Unlimited Traffic!</a:t>
            </a:r>
          </a:p>
          <a:p>
            <a:r>
              <a:rPr lang="en-US" dirty="0"/>
              <a:t>Unlimited Traffic!!</a:t>
            </a:r>
          </a:p>
          <a:p>
            <a:r>
              <a:rPr lang="en-US" dirty="0"/>
              <a:t>The fine print. “We don’t track bandwidth or traffic, so you never have to worry about pesky overage fees.”</a:t>
            </a:r>
          </a:p>
        </p:txBody>
      </p:sp>
    </p:spTree>
    <p:extLst>
      <p:ext uri="{BB962C8B-B14F-4D97-AF65-F5344CB8AC3E}">
        <p14:creationId xmlns:p14="http://schemas.microsoft.com/office/powerpoint/2010/main" val="188609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1C9D-5179-4C66-8336-D7F17A9562D7}"/>
              </a:ext>
            </a:extLst>
          </p:cNvPr>
          <p:cNvSpPr>
            <a:spLocks noGrp="1"/>
          </p:cNvSpPr>
          <p:nvPr>
            <p:ph type="title"/>
          </p:nvPr>
        </p:nvSpPr>
        <p:spPr/>
        <p:txBody>
          <a:bodyPr/>
          <a:lstStyle/>
          <a:p>
            <a:r>
              <a:rPr lang="en-US" dirty="0"/>
              <a:t>Container Orchestration</a:t>
            </a:r>
          </a:p>
        </p:txBody>
      </p:sp>
      <p:sp>
        <p:nvSpPr>
          <p:cNvPr id="3" name="Content Placeholder 2">
            <a:extLst>
              <a:ext uri="{FF2B5EF4-FFF2-40B4-BE49-F238E27FC236}">
                <a16:creationId xmlns:a16="http://schemas.microsoft.com/office/drawing/2014/main" id="{01C93FC1-802D-4F01-A304-57DB0853122C}"/>
              </a:ext>
            </a:extLst>
          </p:cNvPr>
          <p:cNvSpPr>
            <a:spLocks noGrp="1"/>
          </p:cNvSpPr>
          <p:nvPr>
            <p:ph idx="1"/>
          </p:nvPr>
        </p:nvSpPr>
        <p:spPr/>
        <p:txBody>
          <a:bodyPr/>
          <a:lstStyle/>
          <a:p>
            <a:r>
              <a:rPr lang="en-US" dirty="0"/>
              <a:t>Health checks for high availability.</a:t>
            </a:r>
          </a:p>
          <a:p>
            <a:r>
              <a:rPr lang="en-US" dirty="0"/>
              <a:t>Automatic rollout, and rollbacks.</a:t>
            </a:r>
          </a:p>
          <a:p>
            <a:r>
              <a:rPr lang="en-US" dirty="0"/>
              <a:t>Automatic scaling, allocate and deallocate resources based on demand.</a:t>
            </a:r>
          </a:p>
          <a:p>
            <a:r>
              <a:rPr lang="en-US" dirty="0"/>
              <a:t>Deploy to multiple clouds.</a:t>
            </a:r>
          </a:p>
          <a:p>
            <a:r>
              <a:rPr lang="en-US" dirty="0"/>
              <a:t>Example Technology: Kubernetes</a:t>
            </a:r>
          </a:p>
        </p:txBody>
      </p:sp>
    </p:spTree>
    <p:extLst>
      <p:ext uri="{BB962C8B-B14F-4D97-AF65-F5344CB8AC3E}">
        <p14:creationId xmlns:p14="http://schemas.microsoft.com/office/powerpoint/2010/main" val="216745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CFE7-7A4A-4D93-B13E-F431193DF994}"/>
              </a:ext>
            </a:extLst>
          </p:cNvPr>
          <p:cNvSpPr>
            <a:spLocks noGrp="1"/>
          </p:cNvSpPr>
          <p:nvPr>
            <p:ph type="title"/>
          </p:nvPr>
        </p:nvSpPr>
        <p:spPr/>
        <p:txBody>
          <a:bodyPr/>
          <a:lstStyle/>
          <a:p>
            <a:r>
              <a:rPr lang="en-US" dirty="0"/>
              <a:t>What if you need more than “unlimited”?</a:t>
            </a:r>
          </a:p>
        </p:txBody>
      </p:sp>
      <p:sp>
        <p:nvSpPr>
          <p:cNvPr id="3" name="Content Placeholder 2">
            <a:extLst>
              <a:ext uri="{FF2B5EF4-FFF2-40B4-BE49-F238E27FC236}">
                <a16:creationId xmlns:a16="http://schemas.microsoft.com/office/drawing/2014/main" id="{323C1639-D16F-4CF6-BFE8-5D1FE26C014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1406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3814-A298-4537-8FB1-12406C574BEF}"/>
              </a:ext>
            </a:extLst>
          </p:cNvPr>
          <p:cNvSpPr>
            <a:spLocks noGrp="1"/>
          </p:cNvSpPr>
          <p:nvPr>
            <p:ph type="title"/>
          </p:nvPr>
        </p:nvSpPr>
        <p:spPr/>
        <p:txBody>
          <a:bodyPr/>
          <a:lstStyle/>
          <a:p>
            <a:r>
              <a:rPr lang="en-US" dirty="0"/>
              <a:t>Owning your own server</a:t>
            </a:r>
          </a:p>
        </p:txBody>
      </p:sp>
      <p:sp>
        <p:nvSpPr>
          <p:cNvPr id="3" name="Content Placeholder 2">
            <a:extLst>
              <a:ext uri="{FF2B5EF4-FFF2-40B4-BE49-F238E27FC236}">
                <a16:creationId xmlns:a16="http://schemas.microsoft.com/office/drawing/2014/main" id="{CF8F4342-FAB6-4B1E-AA49-CED34D543EA7}"/>
              </a:ext>
            </a:extLst>
          </p:cNvPr>
          <p:cNvSpPr>
            <a:spLocks noGrp="1"/>
          </p:cNvSpPr>
          <p:nvPr>
            <p:ph idx="1"/>
          </p:nvPr>
        </p:nvSpPr>
        <p:spPr/>
        <p:txBody>
          <a:bodyPr/>
          <a:lstStyle/>
          <a:p>
            <a:r>
              <a:rPr lang="en-US" dirty="0"/>
              <a:t>What are the advantages?</a:t>
            </a:r>
          </a:p>
          <a:p>
            <a:r>
              <a:rPr lang="en-US" dirty="0"/>
              <a:t>What are the disadvantages?</a:t>
            </a:r>
          </a:p>
          <a:p>
            <a:r>
              <a:rPr lang="en-US" dirty="0"/>
              <a:t>How do you scale?</a:t>
            </a:r>
          </a:p>
        </p:txBody>
      </p:sp>
    </p:spTree>
    <p:extLst>
      <p:ext uri="{BB962C8B-B14F-4D97-AF65-F5344CB8AC3E}">
        <p14:creationId xmlns:p14="http://schemas.microsoft.com/office/powerpoint/2010/main" val="328726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69E7-71DC-489F-B2B0-E0E9B188AAAA}"/>
              </a:ext>
            </a:extLst>
          </p:cNvPr>
          <p:cNvSpPr>
            <a:spLocks noGrp="1"/>
          </p:cNvSpPr>
          <p:nvPr>
            <p:ph type="title"/>
          </p:nvPr>
        </p:nvSpPr>
        <p:spPr/>
        <p:txBody>
          <a:bodyPr/>
          <a:lstStyle/>
          <a:p>
            <a:r>
              <a:rPr lang="en-US" dirty="0"/>
              <a:t>Vertical Scaling</a:t>
            </a:r>
          </a:p>
        </p:txBody>
      </p:sp>
      <p:sp>
        <p:nvSpPr>
          <p:cNvPr id="3" name="Content Placeholder 2">
            <a:extLst>
              <a:ext uri="{FF2B5EF4-FFF2-40B4-BE49-F238E27FC236}">
                <a16:creationId xmlns:a16="http://schemas.microsoft.com/office/drawing/2014/main" id="{F2E03367-6103-42C0-AE83-386E74E791D3}"/>
              </a:ext>
            </a:extLst>
          </p:cNvPr>
          <p:cNvSpPr>
            <a:spLocks noGrp="1"/>
          </p:cNvSpPr>
          <p:nvPr>
            <p:ph idx="1"/>
          </p:nvPr>
        </p:nvSpPr>
        <p:spPr/>
        <p:txBody>
          <a:bodyPr/>
          <a:lstStyle/>
          <a:p>
            <a:r>
              <a:rPr lang="en-US" dirty="0"/>
              <a:t>Get a better machine.</a:t>
            </a:r>
          </a:p>
          <a:p>
            <a:pPr lvl="1"/>
            <a:r>
              <a:rPr lang="en-US" dirty="0"/>
              <a:t>More RAM.</a:t>
            </a:r>
          </a:p>
          <a:p>
            <a:pPr lvl="1"/>
            <a:r>
              <a:rPr lang="en-US" dirty="0"/>
              <a:t>More CPUs.</a:t>
            </a:r>
          </a:p>
          <a:p>
            <a:pPr lvl="1"/>
            <a:r>
              <a:rPr lang="en-US" dirty="0"/>
              <a:t>More Cores.</a:t>
            </a:r>
          </a:p>
          <a:p>
            <a:pPr lvl="1"/>
            <a:r>
              <a:rPr lang="en-US" dirty="0"/>
              <a:t>Bigger Disk.</a:t>
            </a:r>
          </a:p>
          <a:p>
            <a:pPr lvl="1"/>
            <a:r>
              <a:rPr lang="en-US" dirty="0"/>
              <a:t>Better Disk. (HDD versus SSD)</a:t>
            </a:r>
          </a:p>
          <a:p>
            <a:pPr lvl="1"/>
            <a:r>
              <a:rPr lang="en-US" dirty="0"/>
              <a:t>Etc.</a:t>
            </a:r>
          </a:p>
          <a:p>
            <a:r>
              <a:rPr lang="en-US" dirty="0"/>
              <a:t>Extreme example: A supercomputer.</a:t>
            </a:r>
          </a:p>
          <a:p>
            <a:pPr marL="0" indent="0">
              <a:buNone/>
            </a:pPr>
            <a:endParaRPr lang="en-US" dirty="0"/>
          </a:p>
        </p:txBody>
      </p:sp>
    </p:spTree>
    <p:extLst>
      <p:ext uri="{BB962C8B-B14F-4D97-AF65-F5344CB8AC3E}">
        <p14:creationId xmlns:p14="http://schemas.microsoft.com/office/powerpoint/2010/main" val="192706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1783-3F82-4FBA-96C2-49FF251739EE}"/>
              </a:ext>
            </a:extLst>
          </p:cNvPr>
          <p:cNvSpPr>
            <a:spLocks noGrp="1"/>
          </p:cNvSpPr>
          <p:nvPr>
            <p:ph type="title"/>
          </p:nvPr>
        </p:nvSpPr>
        <p:spPr/>
        <p:txBody>
          <a:bodyPr/>
          <a:lstStyle/>
          <a:p>
            <a:r>
              <a:rPr lang="en-US" dirty="0"/>
              <a:t>Thought Experiment: Buy a Supercomputer?</a:t>
            </a:r>
          </a:p>
        </p:txBody>
      </p:sp>
      <p:sp>
        <p:nvSpPr>
          <p:cNvPr id="3" name="Content Placeholder 2">
            <a:extLst>
              <a:ext uri="{FF2B5EF4-FFF2-40B4-BE49-F238E27FC236}">
                <a16:creationId xmlns:a16="http://schemas.microsoft.com/office/drawing/2014/main" id="{2C506A24-E8CA-4275-BD11-D21F36EF9D37}"/>
              </a:ext>
            </a:extLst>
          </p:cNvPr>
          <p:cNvSpPr>
            <a:spLocks noGrp="1"/>
          </p:cNvSpPr>
          <p:nvPr>
            <p:ph idx="1"/>
          </p:nvPr>
        </p:nvSpPr>
        <p:spPr/>
        <p:txBody>
          <a:bodyPr/>
          <a:lstStyle/>
          <a:p>
            <a:r>
              <a:rPr lang="en-US" dirty="0"/>
              <a:t>What limitations does this approach have?</a:t>
            </a:r>
          </a:p>
          <a:p>
            <a:endParaRPr lang="en-US" dirty="0"/>
          </a:p>
          <a:p>
            <a:endParaRPr lang="en-US" dirty="0"/>
          </a:p>
          <a:p>
            <a:endParaRPr lang="en-US" dirty="0"/>
          </a:p>
          <a:p>
            <a:r>
              <a:rPr lang="en-US" dirty="0"/>
              <a:t>What advantages does this approach have?</a:t>
            </a:r>
          </a:p>
          <a:p>
            <a:pPr marL="0" indent="0">
              <a:buNone/>
            </a:pPr>
            <a:endParaRPr lang="en-US" dirty="0"/>
          </a:p>
        </p:txBody>
      </p:sp>
    </p:spTree>
    <p:extLst>
      <p:ext uri="{BB962C8B-B14F-4D97-AF65-F5344CB8AC3E}">
        <p14:creationId xmlns:p14="http://schemas.microsoft.com/office/powerpoint/2010/main" val="408943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BBAC-3C6C-47AE-A8CC-BA77DDBB097E}"/>
              </a:ext>
            </a:extLst>
          </p:cNvPr>
          <p:cNvSpPr>
            <a:spLocks noGrp="1"/>
          </p:cNvSpPr>
          <p:nvPr>
            <p:ph type="title"/>
          </p:nvPr>
        </p:nvSpPr>
        <p:spPr/>
        <p:txBody>
          <a:bodyPr/>
          <a:lstStyle/>
          <a:p>
            <a:r>
              <a:rPr lang="en-US" dirty="0"/>
              <a:t>Any software issues due to vertical scaling?</a:t>
            </a:r>
          </a:p>
        </p:txBody>
      </p:sp>
      <p:sp>
        <p:nvSpPr>
          <p:cNvPr id="3" name="Content Placeholder 2">
            <a:extLst>
              <a:ext uri="{FF2B5EF4-FFF2-40B4-BE49-F238E27FC236}">
                <a16:creationId xmlns:a16="http://schemas.microsoft.com/office/drawing/2014/main" id="{DDA530C6-C49F-4938-BB31-B42554A0FBF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3576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C5E8-FE72-47FB-9A07-30ED1A7BF07E}"/>
              </a:ext>
            </a:extLst>
          </p:cNvPr>
          <p:cNvSpPr>
            <a:spLocks noGrp="1"/>
          </p:cNvSpPr>
          <p:nvPr>
            <p:ph type="title"/>
          </p:nvPr>
        </p:nvSpPr>
        <p:spPr/>
        <p:txBody>
          <a:bodyPr/>
          <a:lstStyle/>
          <a:p>
            <a:r>
              <a:rPr lang="en-US" dirty="0"/>
              <a:t>How do you recover from failures?</a:t>
            </a:r>
          </a:p>
        </p:txBody>
      </p:sp>
      <p:sp>
        <p:nvSpPr>
          <p:cNvPr id="3" name="Content Placeholder 2">
            <a:extLst>
              <a:ext uri="{FF2B5EF4-FFF2-40B4-BE49-F238E27FC236}">
                <a16:creationId xmlns:a16="http://schemas.microsoft.com/office/drawing/2014/main" id="{C7B72B1E-DD62-4F50-A0A1-A3A405962C16}"/>
              </a:ext>
            </a:extLst>
          </p:cNvPr>
          <p:cNvSpPr>
            <a:spLocks noGrp="1"/>
          </p:cNvSpPr>
          <p:nvPr>
            <p:ph idx="1"/>
          </p:nvPr>
        </p:nvSpPr>
        <p:spPr/>
        <p:txBody>
          <a:bodyPr/>
          <a:lstStyle/>
          <a:p>
            <a:r>
              <a:rPr lang="en-US" dirty="0"/>
              <a:t>Disk Failure</a:t>
            </a:r>
          </a:p>
          <a:p>
            <a:r>
              <a:rPr lang="en-US" dirty="0"/>
              <a:t>Power Failure</a:t>
            </a:r>
          </a:p>
          <a:p>
            <a:r>
              <a:rPr lang="en-US" dirty="0"/>
              <a:t>Fire</a:t>
            </a:r>
          </a:p>
        </p:txBody>
      </p:sp>
    </p:spTree>
    <p:extLst>
      <p:ext uri="{BB962C8B-B14F-4D97-AF65-F5344CB8AC3E}">
        <p14:creationId xmlns:p14="http://schemas.microsoft.com/office/powerpoint/2010/main" val="5256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C86C917B09E8478CF8B121C50C3A13" ma:contentTypeVersion="10" ma:contentTypeDescription="Create a new document." ma:contentTypeScope="" ma:versionID="ae3bcbc7771895485821fc451e7e38dc">
  <xsd:schema xmlns:xsd="http://www.w3.org/2001/XMLSchema" xmlns:xs="http://www.w3.org/2001/XMLSchema" xmlns:p="http://schemas.microsoft.com/office/2006/metadata/properties" xmlns:ns3="1ad4b6c5-8ee3-48f7-a9fd-7428dd629dad" targetNamespace="http://schemas.microsoft.com/office/2006/metadata/properties" ma:root="true" ma:fieldsID="6ab74f188458641b5650c6bd5da061c9" ns3:_="">
    <xsd:import namespace="1ad4b6c5-8ee3-48f7-a9fd-7428dd629da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d4b6c5-8ee3-48f7-a9fd-7428dd629d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9B23A2-4BC4-4377-B5F1-B71505869B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d4b6c5-8ee3-48f7-a9fd-7428dd629d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4FD42C-E4B5-48A8-8E5E-676AABDD2757}">
  <ds:schemaRefs>
    <ds:schemaRef ds:uri="http://schemas.microsoft.com/sharepoint/v3/contenttype/forms"/>
  </ds:schemaRefs>
</ds:datastoreItem>
</file>

<file path=customXml/itemProps3.xml><?xml version="1.0" encoding="utf-8"?>
<ds:datastoreItem xmlns:ds="http://schemas.openxmlformats.org/officeDocument/2006/customXml" ds:itemID="{6D2CBAA1-8BBD-4ECB-9B2B-E2A4DDFEE69A}">
  <ds:schemaRefs>
    <ds:schemaRef ds:uri="http://www.w3.org/XML/1998/namespace"/>
    <ds:schemaRef ds:uri="http://schemas.openxmlformats.org/package/2006/metadata/core-properties"/>
    <ds:schemaRef ds:uri="http://purl.org/dc/terms/"/>
    <ds:schemaRef ds:uri="http://schemas.microsoft.com/office/infopath/2007/PartnerControls"/>
    <ds:schemaRef ds:uri="http://purl.org/dc/dcmitype/"/>
    <ds:schemaRef ds:uri="http://schemas.microsoft.com/office/2006/documentManagement/types"/>
    <ds:schemaRef ds:uri="1ad4b6c5-8ee3-48f7-a9fd-7428dd629dad"/>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1177</TotalTime>
  <Words>922</Words>
  <Application>Microsoft Office PowerPoint</Application>
  <PresentationFormat>Widescreen</PresentationFormat>
  <Paragraphs>135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Introduction to Scalability</vt:lpstr>
      <vt:lpstr>Your website is growing steadily</vt:lpstr>
      <vt:lpstr>Shared Hosting</vt:lpstr>
      <vt:lpstr>What if you need more than “unlimited”?</vt:lpstr>
      <vt:lpstr>Owning your own server</vt:lpstr>
      <vt:lpstr>Vertical Scaling</vt:lpstr>
      <vt:lpstr>Thought Experiment: Buy a Supercomputer?</vt:lpstr>
      <vt:lpstr>Any software issues due to vertical scaling?</vt:lpstr>
      <vt:lpstr>How do you recover from failures?</vt:lpstr>
      <vt:lpstr>What is the alternative to vertical scaling?</vt:lpstr>
      <vt:lpstr>Horizontal Scaling</vt:lpstr>
      <vt:lpstr>Networking: Basic Vocabulary</vt:lpstr>
      <vt:lpstr>Websites: Basic Vocabulary</vt:lpstr>
      <vt:lpstr>Simplified Systems Interview</vt:lpstr>
      <vt:lpstr>Why is horizontal scaling hard?</vt:lpstr>
      <vt:lpstr>Caching</vt:lpstr>
      <vt:lpstr>Student Systems Design Mini-Interview</vt:lpstr>
      <vt:lpstr>Problem: What About Failure?</vt:lpstr>
      <vt:lpstr>Student Systems Design Mini-Interview</vt:lpstr>
      <vt:lpstr>Replication</vt:lpstr>
      <vt:lpstr>Databases</vt:lpstr>
      <vt:lpstr>Partitioning</vt:lpstr>
      <vt:lpstr>High Availability</vt:lpstr>
      <vt:lpstr>Big Data: MapReduce</vt:lpstr>
      <vt:lpstr>The Cloud</vt:lpstr>
      <vt:lpstr>Virtual Machines</vt:lpstr>
      <vt:lpstr>Microservices</vt:lpstr>
      <vt:lpstr>Containerization</vt:lpstr>
      <vt:lpstr>Virtual Machines versus Containers</vt:lpstr>
      <vt:lpstr>Container Orchestration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Scalability</dc:title>
  <dc:creator>David Welker</dc:creator>
  <cp:lastModifiedBy>David Welker</cp:lastModifiedBy>
  <cp:revision>35</cp:revision>
  <dcterms:created xsi:type="dcterms:W3CDTF">2019-11-12T01:53:53Z</dcterms:created>
  <dcterms:modified xsi:type="dcterms:W3CDTF">2019-11-12T21:31:30Z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0x01010055C86C917B09E8478CF8B121C50C3A13</vt:lpwstr>
  </property>
</Properties>
</file>