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2" Type="http://schemas.openxmlformats.org/officeDocument/2006/relationships/font" Target="fonts/Caveat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1b9f0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1b9f0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18a69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18a69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598dc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598dc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598dc9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598dc9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jHJW2DdyVTFxsn2MMiw0o7jyHyGCD2Jcxy_SDnZeM9Q" TargetMode="External"/><Relationship Id="rId4" Type="http://schemas.openxmlformats.org/officeDocument/2006/relationships/hyperlink" Target="https://drive.google.com/open?id=1eKqh1xklp9RxO9D6SKQJ1KEfq1XyZRpbLOLQynLW6P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pByibDu4SpHqIzPygU2Qoeu82sSQiAKFLEN8us_xE7E" TargetMode="External"/><Relationship Id="rId4" Type="http://schemas.openxmlformats.org/officeDocument/2006/relationships/hyperlink" Target="https://drive.google.com/open?id=1pByibDu4SpHqIzPygU2Qoeu82sSQiAKFLEN8us_xE7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jHJW2DdyVTFxsn2MMiw0o7jyHyGCD2Jcxy_SDnZeM9Q" TargetMode="External"/><Relationship Id="rId4" Type="http://schemas.openxmlformats.org/officeDocument/2006/relationships/hyperlink" Target="https://drive.google.com/open?id=1pByibDu4SpHqIzPygU2Qoeu82sSQiAKFLEN8us_xE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Lab 10</a:t>
            </a:r>
            <a:endParaRPr sz="720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(Final Problem)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 (Due </a:t>
            </a:r>
            <a:r>
              <a:rPr lang="en"/>
              <a:t>Friday, March 13, 11:59pm</a:t>
            </a:r>
            <a:r>
              <a:rPr lang="en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CC0000"/>
                </a:solidFill>
              </a:rPr>
              <a:t>INDIVIDUALLY </a:t>
            </a:r>
            <a:r>
              <a:rPr lang="en" sz="2000">
                <a:solidFill>
                  <a:schemeClr val="dk1"/>
                </a:solidFill>
              </a:rPr>
              <a:t>complete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Activity Template</a:t>
            </a:r>
            <a:r>
              <a:rPr lang="en" sz="2000">
                <a:solidFill>
                  <a:schemeClr val="dk1"/>
                </a:solidFill>
              </a:rPr>
              <a:t> for the </a:t>
            </a:r>
            <a:r>
              <a:rPr b="1" lang="en" sz="2000">
                <a:solidFill>
                  <a:schemeClr val="dk1"/>
                </a:solidFill>
              </a:rPr>
              <a:t>first objective</a:t>
            </a:r>
            <a:r>
              <a:rPr lang="en" sz="2000">
                <a:solidFill>
                  <a:schemeClr val="dk1"/>
                </a:solidFill>
              </a:rPr>
              <a:t> of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Lab 10 Programming Problem</a:t>
            </a:r>
            <a:r>
              <a:rPr lang="en" sz="2000">
                <a:solidFill>
                  <a:schemeClr val="dk1"/>
                </a:solidFill>
              </a:rPr>
              <a:t> (determining the number of designs). </a:t>
            </a:r>
            <a:endParaRPr sz="2000">
              <a:solidFill>
                <a:schemeClr val="dk1"/>
              </a:solidFill>
            </a:endParaRPr>
          </a:p>
          <a:p>
            <a:pPr indent="-34290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i="1" lang="en">
                <a:solidFill>
                  <a:srgbClr val="C300C3"/>
                </a:solidFill>
              </a:rPr>
              <a:t>you will not be judged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by how good your solution is, so don’t worry! ...it is important for you to try </a:t>
            </a:r>
            <a:r>
              <a:rPr b="1" i="1" lang="en">
                <a:solidFill>
                  <a:schemeClr val="dk1"/>
                </a:solidFill>
              </a:rPr>
              <a:t>on your own first</a:t>
            </a:r>
            <a:r>
              <a:rPr lang="en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Finish </a:t>
            </a:r>
            <a:r>
              <a:rPr b="1" i="1"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</a:rPr>
              <a:t>of the sections of the activity template.</a:t>
            </a:r>
            <a:endParaRPr sz="2000">
              <a:solidFill>
                <a:schemeClr val="dk1"/>
              </a:solidFill>
            </a:endParaRPr>
          </a:p>
          <a:p>
            <a:pPr indent="-34290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please write the code </a:t>
            </a:r>
            <a:r>
              <a:rPr i="1" lang="en">
                <a:solidFill>
                  <a:schemeClr val="dk1"/>
                </a:solidFill>
              </a:rPr>
              <a:t>without </a:t>
            </a:r>
            <a:r>
              <a:rPr lang="en">
                <a:solidFill>
                  <a:schemeClr val="dk1"/>
                </a:solidFill>
              </a:rPr>
              <a:t>using an IDE!!!  (you can fix it later!)</a:t>
            </a:r>
            <a:endParaRPr>
              <a:solidFill>
                <a:schemeClr val="dk1"/>
              </a:solidFill>
            </a:endParaRPr>
          </a:p>
          <a:p>
            <a:pPr indent="-342900" lvl="0" marL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of the main algorithm (and any auxiliary functions) is enough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If you are stuck, formulate a brute force method :)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 (Due Saturday, March 21, 11:59pm)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Group Work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form groups of 3-4 by Saturday, March 14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contact your group members (you will be discussing potential solutions to the lab problem with each other)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arrange a method of communication (it can be remote)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plan on when to meet to work on the problem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meet and discuss possible solutions, making sure each member feels confident in one of the discussed solutions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 (Due Saturday, March 21, 11:59pm)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65825"/>
            <a:ext cx="85206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2"/>
            </a:pPr>
            <a:r>
              <a:rPr lang="en" sz="2200">
                <a:solidFill>
                  <a:schemeClr val="dk1"/>
                </a:solidFill>
              </a:rPr>
              <a:t>Individual Work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based on the discussions with your group…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implement what you believe is the best solution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compose a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Lab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Report</a:t>
            </a:r>
            <a:r>
              <a:rPr lang="en" sz="2200">
                <a:solidFill>
                  <a:schemeClr val="dk1"/>
                </a:solidFill>
              </a:rPr>
              <a:t> (the test input is given with the problem description)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 (Due Saturday, March 21, 11:59pm)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306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 startAt="2"/>
            </a:pPr>
            <a:r>
              <a:rPr lang="en" sz="2200">
                <a:solidFill>
                  <a:schemeClr val="dk1"/>
                </a:solidFill>
              </a:rPr>
              <a:t>Individual Work (cont’d)</a:t>
            </a:r>
            <a:endParaRPr sz="2200">
              <a:solidFill>
                <a:schemeClr val="dk1"/>
              </a:solidFill>
            </a:endParaRPr>
          </a:p>
          <a:p>
            <a:pPr indent="-368300" lvl="1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report your progress daily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starting Saturday, March 14 you will see piazza posts titled as:  [day, date] Progress Report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b="1" i="1" lang="en" sz="2200" u="sng">
                <a:solidFill>
                  <a:srgbClr val="FF0000"/>
                </a:solidFill>
              </a:rPr>
              <a:t>EACH DAY</a:t>
            </a:r>
            <a:r>
              <a:rPr b="1" i="1" lang="en" sz="2200" u="sng">
                <a:solidFill>
                  <a:srgbClr val="CC0000"/>
                </a:solidFill>
              </a:rPr>
              <a:t>, until you turn in your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 Template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b="1" i="1" lang="en" sz="2200" u="sng">
                <a:solidFill>
                  <a:srgbClr val="CC0000"/>
                </a:solidFill>
              </a:rPr>
              <a:t>and</a:t>
            </a:r>
            <a:r>
              <a:rPr lang="en" sz="2200" u="sng">
                <a:solidFill>
                  <a:schemeClr val="dk1"/>
                </a:solidFill>
              </a:rPr>
              <a:t> </a:t>
            </a:r>
            <a:r>
              <a:rPr lang="en" sz="2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 Report</a:t>
            </a:r>
            <a:r>
              <a:rPr lang="en" sz="2200">
                <a:solidFill>
                  <a:schemeClr val="dk1"/>
                </a:solidFill>
              </a:rPr>
              <a:t>, reply to the post with an update of your progress that day (similar to how Yanay described).</a:t>
            </a:r>
            <a:endParaRPr sz="2200">
              <a:solidFill>
                <a:schemeClr val="dk1"/>
              </a:solidFill>
            </a:endParaRPr>
          </a:p>
          <a:p>
            <a:pPr indent="-3683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keep it short, </a:t>
            </a:r>
            <a:r>
              <a:rPr b="1" i="1" lang="en" sz="2200">
                <a:solidFill>
                  <a:srgbClr val="CC0000"/>
                </a:solidFill>
              </a:rPr>
              <a:t>specific</a:t>
            </a:r>
            <a:r>
              <a:rPr lang="en" sz="2200">
                <a:solidFill>
                  <a:schemeClr val="dk1"/>
                </a:solidFill>
              </a:rPr>
              <a:t>, and to the point</a:t>
            </a:r>
            <a:endParaRPr sz="2200">
              <a:solidFill>
                <a:schemeClr val="dk1"/>
              </a:solidFill>
            </a:endParaRPr>
          </a:p>
          <a:p>
            <a:pPr indent="-3683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if you did not work on 253P that day, explain why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