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4ce0c5f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4ce0c5f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f6b0d7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f6b0d7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f6b0d78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6b0d78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f6b0d78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6b0d78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f6b0d78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6b0d78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c8cd9ec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c8cd9ec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f98f0c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f98f0c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1" name="Google Shape;11;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1" name="Google Shape;51;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1600"/>
              </a:spcBef>
              <a:spcAft>
                <a:spcPts val="0"/>
              </a:spcAft>
              <a:buSzPts val="18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cxnSp>
        <p:nvCxnSpPr>
          <p:cNvPr id="14" name="Google Shape;14;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5" name="Google Shape;15;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87900" y="154325"/>
            <a:ext cx="8368200" cy="9774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87900" y="1053125"/>
            <a:ext cx="8368200" cy="3718800"/>
          </a:xfrm>
          <a:prstGeom prst="rect">
            <a:avLst/>
          </a:prstGeom>
        </p:spPr>
        <p:txBody>
          <a:bodyPr anchorCtr="0" anchor="t" bIns="91425" lIns="91425" spcFirstLastPara="1" rIns="91425" wrap="square" tIns="91425">
            <a:noAutofit/>
          </a:bodyPr>
          <a:lstStyle>
            <a:lvl1pPr indent="-381000" lvl="0" marL="457200">
              <a:lnSpc>
                <a:spcPct val="100000"/>
              </a:lnSpc>
              <a:spcBef>
                <a:spcPts val="0"/>
              </a:spcBef>
              <a:spcAft>
                <a:spcPts val="0"/>
              </a:spcAft>
              <a:buSzPts val="2400"/>
              <a:buChar char="●"/>
              <a:defRPr/>
            </a:lvl1pPr>
            <a:lvl2pPr indent="-342900" lvl="1" marL="914400">
              <a:lnSpc>
                <a:spcPct val="100000"/>
              </a:lnSpc>
              <a:spcBef>
                <a:spcPts val="1000"/>
              </a:spcBef>
              <a:spcAft>
                <a:spcPts val="0"/>
              </a:spcAft>
              <a:buSzPts val="1800"/>
              <a:buChar char="○"/>
              <a:defRPr/>
            </a:lvl2pPr>
            <a:lvl3pPr indent="-317500" lvl="2" marL="1371600">
              <a:lnSpc>
                <a:spcPct val="100000"/>
              </a:lnSpc>
              <a:spcBef>
                <a:spcPts val="1000"/>
              </a:spcBef>
              <a:spcAft>
                <a:spcPts val="0"/>
              </a:spcAft>
              <a:buSzPts val="1400"/>
              <a:buChar char="■"/>
              <a:defRPr/>
            </a:lvl3pPr>
            <a:lvl4pPr indent="-317500" lvl="3" marL="1828800">
              <a:lnSpc>
                <a:spcPct val="100000"/>
              </a:lnSpc>
              <a:spcBef>
                <a:spcPts val="1000"/>
              </a:spcBef>
              <a:spcAft>
                <a:spcPts val="0"/>
              </a:spcAft>
              <a:buSzPts val="1400"/>
              <a:buChar char="●"/>
              <a:defRPr/>
            </a:lvl4pPr>
            <a:lvl5pPr indent="-317500" lvl="4" marL="2286000">
              <a:lnSpc>
                <a:spcPct val="100000"/>
              </a:lnSpc>
              <a:spcBef>
                <a:spcPts val="1000"/>
              </a:spcBef>
              <a:spcAft>
                <a:spcPts val="0"/>
              </a:spcAft>
              <a:buSzPts val="1400"/>
              <a:buChar char="○"/>
              <a:defRPr/>
            </a:lvl5pPr>
            <a:lvl6pPr indent="-317500" lvl="5" marL="2743200">
              <a:lnSpc>
                <a:spcPct val="100000"/>
              </a:lnSpc>
              <a:spcBef>
                <a:spcPts val="1000"/>
              </a:spcBef>
              <a:spcAft>
                <a:spcPts val="0"/>
              </a:spcAft>
              <a:buSzPts val="1400"/>
              <a:buChar char="■"/>
              <a:defRPr/>
            </a:lvl6pPr>
            <a:lvl7pPr indent="-317500" lvl="6" marL="3200400">
              <a:lnSpc>
                <a:spcPct val="100000"/>
              </a:lnSpc>
              <a:spcBef>
                <a:spcPts val="1000"/>
              </a:spcBef>
              <a:spcAft>
                <a:spcPts val="0"/>
              </a:spcAft>
              <a:buSzPts val="1400"/>
              <a:buChar char="●"/>
              <a:defRPr/>
            </a:lvl7pPr>
            <a:lvl8pPr indent="-317500" lvl="7" marL="3657600">
              <a:lnSpc>
                <a:spcPct val="100000"/>
              </a:lnSpc>
              <a:spcBef>
                <a:spcPts val="1000"/>
              </a:spcBef>
              <a:spcAft>
                <a:spcPts val="0"/>
              </a:spcAft>
              <a:buSzPts val="1400"/>
              <a:buChar char="○"/>
              <a:defRPr/>
            </a:lvl8pPr>
            <a:lvl9pPr indent="-317500" lvl="8" marL="4114800">
              <a:spcBef>
                <a:spcPts val="10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cxnSp>
        <p:nvCxnSpPr>
          <p:cNvPr id="22" name="Google Shape;22;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5"/>
          <p:cNvSpPr txBox="1"/>
          <p:nvPr>
            <p:ph type="title"/>
          </p:nvPr>
        </p:nvSpPr>
        <p:spPr>
          <a:xfrm>
            <a:off x="387900" y="154325"/>
            <a:ext cx="8368200" cy="9774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87900" y="154325"/>
            <a:ext cx="8368200" cy="9774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cxnSp>
        <p:nvCxnSpPr>
          <p:cNvPr id="31" name="Google Shape;31;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1" name="Google Shape;41;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1600"/>
              </a:spcBef>
              <a:spcAft>
                <a:spcPts val="0"/>
              </a:spcAft>
              <a:buSzPts val="18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154325"/>
            <a:ext cx="8368200" cy="97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F1C232"/>
              </a:buClr>
              <a:buSzPts val="4800"/>
              <a:buNone/>
              <a:defRPr sz="4800">
                <a:solidFill>
                  <a:srgbClr val="F1C232"/>
                </a:solidFill>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108824"/>
            <a:ext cx="8368200" cy="3078900"/>
          </a:xfrm>
          <a:prstGeom prst="rect">
            <a:avLst/>
          </a:prstGeom>
          <a:noFill/>
          <a:ln>
            <a:noFill/>
          </a:ln>
        </p:spPr>
        <p:txBody>
          <a:bodyPr anchorCtr="0" anchor="t" bIns="91425" lIns="91425" spcFirstLastPara="1" rIns="91425" wrap="square" tIns="91425">
            <a:noAutofit/>
          </a:bodyPr>
          <a:lstStyle>
            <a:lvl1pPr indent="-381000" lvl="0" marL="457200">
              <a:lnSpc>
                <a:spcPct val="100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2900" lvl="1" marL="914400">
              <a:lnSpc>
                <a:spcPct val="100000"/>
              </a:lnSpc>
              <a:spcBef>
                <a:spcPts val="1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Exponentiation" TargetMode="External"/><Relationship Id="rId4" Type="http://schemas.openxmlformats.org/officeDocument/2006/relationships/hyperlink" Target="https://en.wikipedia.org/wiki/Exponentiation_by_squ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swlh/the-prime-number-test-a-brute-force-approach-a25b9d6b231" TargetMode="External"/><Relationship Id="rId4" Type="http://schemas.openxmlformats.org/officeDocument/2006/relationships/hyperlink" Target="https://en.wikipedia.org/wiki/Primality_te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Trial_division" TargetMode="External"/><Relationship Id="rId4" Type="http://schemas.openxmlformats.org/officeDocument/2006/relationships/hyperlink" Target="https://en.wikipedia.org/wiki/Integer_factoriz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8.cs.umu.se/kurser/TDBA77/VT06/algorithms/BOOK/BOOK3/NODE135.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401375" y="1188925"/>
            <a:ext cx="62238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Numerical Problems</a:t>
            </a:r>
            <a:endParaRPr/>
          </a:p>
        </p:txBody>
      </p:sp>
      <p:sp>
        <p:nvSpPr>
          <p:cNvPr id="60" name="Google Shape;60;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Raymond Klefstad, Ph.D.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87900" y="154325"/>
            <a:ext cx="8368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387900" y="748325"/>
            <a:ext cx="8368200" cy="3718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Numerical problems involve doing some computation to solve the problem</a:t>
            </a:r>
            <a:endParaRPr/>
          </a:p>
          <a:p>
            <a:pPr indent="-381000" lvl="0" marL="457200" rtl="0" algn="l">
              <a:lnSpc>
                <a:spcPct val="115000"/>
              </a:lnSpc>
              <a:spcBef>
                <a:spcPts val="0"/>
              </a:spcBef>
              <a:spcAft>
                <a:spcPts val="0"/>
              </a:spcAft>
              <a:buSzPts val="2400"/>
              <a:buChar char="●"/>
            </a:pPr>
            <a:r>
              <a:rPr lang="en"/>
              <a:t>Usually require knowing some math</a:t>
            </a:r>
            <a:endParaRPr/>
          </a:p>
          <a:p>
            <a:pPr indent="-381000" lvl="0" marL="457200" rtl="0" algn="l">
              <a:lnSpc>
                <a:spcPct val="115000"/>
              </a:lnSpc>
              <a:spcBef>
                <a:spcPts val="0"/>
              </a:spcBef>
              <a:spcAft>
                <a:spcPts val="0"/>
              </a:spcAft>
              <a:buSzPts val="2400"/>
              <a:buChar char="●"/>
            </a:pPr>
            <a:r>
              <a:rPr lang="en"/>
              <a:t>Obvious solution is “Brute Force” and expensive</a:t>
            </a:r>
            <a:endParaRPr/>
          </a:p>
          <a:p>
            <a:pPr indent="-381000" lvl="0" marL="457200" rtl="0" algn="l">
              <a:lnSpc>
                <a:spcPct val="115000"/>
              </a:lnSpc>
              <a:spcBef>
                <a:spcPts val="0"/>
              </a:spcBef>
              <a:spcAft>
                <a:spcPts val="0"/>
              </a:spcAft>
              <a:buSzPts val="2400"/>
              <a:buChar char="●"/>
            </a:pPr>
            <a:r>
              <a:rPr lang="en"/>
              <a:t>Clever algorithm may be much faster</a:t>
            </a:r>
            <a:endParaRPr/>
          </a:p>
          <a:p>
            <a:pPr indent="-342900" lvl="1" marL="914400" rtl="0" algn="l">
              <a:lnSpc>
                <a:spcPct val="115000"/>
              </a:lnSpc>
              <a:spcBef>
                <a:spcPts val="0"/>
              </a:spcBef>
              <a:spcAft>
                <a:spcPts val="0"/>
              </a:spcAft>
              <a:buSzPts val="1800"/>
              <a:buChar char="○"/>
            </a:pPr>
            <a:r>
              <a:rPr lang="en"/>
              <a:t>but requires some study/thinking in advance</a:t>
            </a:r>
            <a:endParaRPr/>
          </a:p>
          <a:p>
            <a:pPr indent="-381000" lvl="0" marL="457200" rtl="0" algn="l">
              <a:lnSpc>
                <a:spcPct val="115000"/>
              </a:lnSpc>
              <a:spcBef>
                <a:spcPts val="0"/>
              </a:spcBef>
              <a:spcAft>
                <a:spcPts val="0"/>
              </a:spcAft>
              <a:buSzPts val="2400"/>
              <a:buChar char="●"/>
            </a:pPr>
            <a:r>
              <a:rPr lang="en"/>
              <a:t>Let’s look at a few classic problems</a:t>
            </a:r>
            <a:endParaRPr/>
          </a:p>
          <a:p>
            <a:pPr indent="-342900" lvl="1" marL="914400" rtl="0" algn="l">
              <a:lnSpc>
                <a:spcPct val="115000"/>
              </a:lnSpc>
              <a:spcBef>
                <a:spcPts val="0"/>
              </a:spcBef>
              <a:spcAft>
                <a:spcPts val="0"/>
              </a:spcAft>
              <a:buSzPts val="1800"/>
              <a:buChar char="○"/>
            </a:pPr>
            <a:r>
              <a:rPr lang="en"/>
              <a:t>and always consider the time complexity</a:t>
            </a:r>
            <a:endParaRPr/>
          </a:p>
          <a:p>
            <a:pPr indent="0" lvl="0" marL="0" marR="0" rtl="0" algn="l">
              <a:lnSpc>
                <a:spcPct val="100000"/>
              </a:lnSpc>
              <a:spcBef>
                <a:spcPts val="0"/>
              </a:spcBef>
              <a:spcAft>
                <a:spcPts val="100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87900" y="154325"/>
            <a:ext cx="8368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Classic Problems</a:t>
            </a:r>
            <a:endParaRPr/>
          </a:p>
        </p:txBody>
      </p:sp>
      <p:sp>
        <p:nvSpPr>
          <p:cNvPr id="72" name="Google Shape;72;p15"/>
          <p:cNvSpPr txBox="1"/>
          <p:nvPr>
            <p:ph idx="1" type="body"/>
          </p:nvPr>
        </p:nvSpPr>
        <p:spPr>
          <a:xfrm>
            <a:off x="387900" y="748325"/>
            <a:ext cx="8368200" cy="3718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Exponentiation</a:t>
            </a:r>
            <a:endParaRPr/>
          </a:p>
          <a:p>
            <a:pPr indent="-342900" lvl="1" marL="914400" rtl="0" algn="l">
              <a:lnSpc>
                <a:spcPct val="115000"/>
              </a:lnSpc>
              <a:spcBef>
                <a:spcPts val="0"/>
              </a:spcBef>
              <a:spcAft>
                <a:spcPts val="0"/>
              </a:spcAft>
              <a:buSzPts val="1800"/>
              <a:buChar char="○"/>
            </a:pPr>
            <a:r>
              <a:rPr lang="en"/>
              <a:t>What is X ** N?</a:t>
            </a:r>
            <a:endParaRPr/>
          </a:p>
          <a:p>
            <a:pPr indent="-342900" lvl="1" marL="914400" rtl="0" algn="l">
              <a:lnSpc>
                <a:spcPct val="115000"/>
              </a:lnSpc>
              <a:spcBef>
                <a:spcPts val="0"/>
              </a:spcBef>
              <a:spcAft>
                <a:spcPts val="0"/>
              </a:spcAft>
              <a:buSzPts val="1800"/>
              <a:buChar char="○"/>
            </a:pPr>
            <a:r>
              <a:rPr lang="en"/>
              <a:t>int exp(int X, int N)</a:t>
            </a:r>
            <a:endParaRPr/>
          </a:p>
          <a:p>
            <a:pPr indent="-381000" lvl="0" marL="457200" rtl="0" algn="l">
              <a:lnSpc>
                <a:spcPct val="115000"/>
              </a:lnSpc>
              <a:spcBef>
                <a:spcPts val="0"/>
              </a:spcBef>
              <a:spcAft>
                <a:spcPts val="0"/>
              </a:spcAft>
              <a:buClr>
                <a:srgbClr val="FFFFFF"/>
              </a:buClr>
              <a:buSzPts val="2400"/>
              <a:buChar char="●"/>
            </a:pPr>
            <a:r>
              <a:rPr lang="en">
                <a:solidFill>
                  <a:srgbClr val="FFFFFF"/>
                </a:solidFill>
              </a:rPr>
              <a:t>Primality Testing</a:t>
            </a:r>
            <a:endParaRPr>
              <a:solidFill>
                <a:srgbClr val="FFFFFF"/>
              </a:solidFill>
            </a:endParaRPr>
          </a:p>
          <a:p>
            <a:pPr indent="-342900" lvl="1" marL="914400" rtl="0" algn="l">
              <a:lnSpc>
                <a:spcPct val="115000"/>
              </a:lnSpc>
              <a:spcBef>
                <a:spcPts val="0"/>
              </a:spcBef>
              <a:spcAft>
                <a:spcPts val="0"/>
              </a:spcAft>
              <a:buClr>
                <a:srgbClr val="FFFFFF"/>
              </a:buClr>
              <a:buSzPts val="1800"/>
              <a:buChar char="○"/>
            </a:pPr>
            <a:r>
              <a:rPr lang="en">
                <a:solidFill>
                  <a:srgbClr val="FFFFFF"/>
                </a:solidFill>
              </a:rPr>
              <a:t>Is integer N a prime number?</a:t>
            </a:r>
            <a:endParaRPr>
              <a:solidFill>
                <a:srgbClr val="FFFFFF"/>
              </a:solidFill>
            </a:endParaRPr>
          </a:p>
          <a:p>
            <a:pPr indent="-342900" lvl="1" marL="914400" rtl="0" algn="l">
              <a:lnSpc>
                <a:spcPct val="115000"/>
              </a:lnSpc>
              <a:spcBef>
                <a:spcPts val="0"/>
              </a:spcBef>
              <a:spcAft>
                <a:spcPts val="0"/>
              </a:spcAft>
              <a:buClr>
                <a:srgbClr val="FFFFFF"/>
              </a:buClr>
              <a:buSzPts val="1800"/>
              <a:buChar char="○"/>
            </a:pPr>
            <a:r>
              <a:rPr lang="en">
                <a:solidFill>
                  <a:srgbClr val="FFFFFF"/>
                </a:solidFill>
              </a:rPr>
              <a:t>bool isPrime(int N)</a:t>
            </a:r>
            <a:endParaRPr>
              <a:solidFill>
                <a:srgbClr val="FFFFFF"/>
              </a:solidFill>
            </a:endParaRPr>
          </a:p>
          <a:p>
            <a:pPr indent="-381000" lvl="0" marL="457200" rtl="0" algn="l">
              <a:lnSpc>
                <a:spcPct val="115000"/>
              </a:lnSpc>
              <a:spcBef>
                <a:spcPts val="0"/>
              </a:spcBef>
              <a:spcAft>
                <a:spcPts val="0"/>
              </a:spcAft>
              <a:buSzPts val="2400"/>
              <a:buChar char="●"/>
            </a:pPr>
            <a:r>
              <a:rPr lang="en"/>
              <a:t>Factoring</a:t>
            </a:r>
            <a:endParaRPr/>
          </a:p>
          <a:p>
            <a:pPr indent="-342900" lvl="1" marL="914400" rtl="0" algn="l">
              <a:lnSpc>
                <a:spcPct val="115000"/>
              </a:lnSpc>
              <a:spcBef>
                <a:spcPts val="0"/>
              </a:spcBef>
              <a:spcAft>
                <a:spcPts val="0"/>
              </a:spcAft>
              <a:buSzPts val="1800"/>
              <a:buChar char="○"/>
            </a:pPr>
            <a:r>
              <a:rPr lang="en"/>
              <a:t>What are the prime factors of an integer N?</a:t>
            </a:r>
            <a:endParaRPr/>
          </a:p>
          <a:p>
            <a:pPr indent="-342900" lvl="1" marL="914400" rtl="0" algn="l">
              <a:lnSpc>
                <a:spcPct val="115000"/>
              </a:lnSpc>
              <a:spcBef>
                <a:spcPts val="0"/>
              </a:spcBef>
              <a:spcAft>
                <a:spcPts val="0"/>
              </a:spcAft>
              <a:buSzPts val="1800"/>
              <a:buChar char="○"/>
            </a:pPr>
            <a:r>
              <a:rPr lang="en"/>
              <a:t>List&lt;int&gt; primeFactors(int N)</a:t>
            </a:r>
            <a:endParaRPr/>
          </a:p>
          <a:p>
            <a:pPr indent="0" lvl="0" marL="0" marR="0" rtl="0" algn="l">
              <a:lnSpc>
                <a:spcPct val="100000"/>
              </a:lnSpc>
              <a:spcBef>
                <a:spcPts val="0"/>
              </a:spcBef>
              <a:spcAft>
                <a:spcPts val="100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87900" y="154325"/>
            <a:ext cx="8368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Exponentiation</a:t>
            </a:r>
            <a:endParaRPr/>
          </a:p>
        </p:txBody>
      </p:sp>
      <p:sp>
        <p:nvSpPr>
          <p:cNvPr id="78" name="Google Shape;78;p16"/>
          <p:cNvSpPr txBox="1"/>
          <p:nvPr>
            <p:ph idx="1" type="body"/>
          </p:nvPr>
        </p:nvSpPr>
        <p:spPr>
          <a:xfrm>
            <a:off x="387900" y="748325"/>
            <a:ext cx="8368200" cy="3718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What is X ** N?</a:t>
            </a:r>
            <a:endParaRPr/>
          </a:p>
          <a:p>
            <a:pPr indent="-342900" lvl="1" marL="914400" rtl="0" algn="l">
              <a:lnSpc>
                <a:spcPct val="115000"/>
              </a:lnSpc>
              <a:spcBef>
                <a:spcPts val="0"/>
              </a:spcBef>
              <a:spcAft>
                <a:spcPts val="0"/>
              </a:spcAft>
              <a:buSzPts val="1800"/>
              <a:buChar char="○"/>
            </a:pPr>
            <a:r>
              <a:rPr lang="en"/>
              <a:t>int exp(int X, int N)</a:t>
            </a:r>
            <a:endParaRPr/>
          </a:p>
          <a:p>
            <a:pPr indent="-381000" lvl="0" marL="457200" rtl="0" algn="l">
              <a:lnSpc>
                <a:spcPct val="115000"/>
              </a:lnSpc>
              <a:spcBef>
                <a:spcPts val="0"/>
              </a:spcBef>
              <a:spcAft>
                <a:spcPts val="0"/>
              </a:spcAft>
              <a:buSzPts val="2400"/>
              <a:buChar char="●"/>
            </a:pPr>
            <a:r>
              <a:rPr lang="en"/>
              <a:t>Simple approach?</a:t>
            </a:r>
            <a:endParaRPr/>
          </a:p>
          <a:p>
            <a:pPr indent="-342900" lvl="1" marL="914400" rtl="0" algn="l">
              <a:lnSpc>
                <a:spcPct val="115000"/>
              </a:lnSpc>
              <a:spcBef>
                <a:spcPts val="0"/>
              </a:spcBef>
              <a:spcAft>
                <a:spcPts val="0"/>
              </a:spcAft>
              <a:buSzPts val="1800"/>
              <a:buChar char="○"/>
            </a:pPr>
            <a:r>
              <a:rPr lang="en" u="sng">
                <a:solidFill>
                  <a:schemeClr val="hlink"/>
                </a:solidFill>
                <a:hlinkClick r:id="rId3"/>
              </a:rPr>
              <a:t>Simple algorithm</a:t>
            </a:r>
            <a:endParaRPr/>
          </a:p>
          <a:p>
            <a:pPr indent="-381000" lvl="0" marL="457200" rtl="0" algn="l">
              <a:lnSpc>
                <a:spcPct val="115000"/>
              </a:lnSpc>
              <a:spcBef>
                <a:spcPts val="0"/>
              </a:spcBef>
              <a:spcAft>
                <a:spcPts val="0"/>
              </a:spcAft>
              <a:buSzPts val="2400"/>
              <a:buChar char="●"/>
            </a:pPr>
            <a:r>
              <a:rPr lang="en"/>
              <a:t>Better approach?</a:t>
            </a:r>
            <a:endParaRPr/>
          </a:p>
          <a:p>
            <a:pPr indent="-342900" lvl="1" marL="914400" rtl="0" algn="l">
              <a:lnSpc>
                <a:spcPct val="115000"/>
              </a:lnSpc>
              <a:spcBef>
                <a:spcPts val="0"/>
              </a:spcBef>
              <a:spcAft>
                <a:spcPts val="0"/>
              </a:spcAft>
              <a:buSzPts val="1800"/>
              <a:buChar char="○"/>
            </a:pPr>
            <a:r>
              <a:rPr lang="en" sz="1800" u="sng">
                <a:solidFill>
                  <a:schemeClr val="accent5"/>
                </a:solidFill>
                <a:hlinkClick r:id="rId4">
                  <a:extLst>
                    <a:ext uri="{A12FA001-AC4F-418D-AE19-62706E023703}">
                      <ahyp:hlinkClr val="tx"/>
                    </a:ext>
                  </a:extLst>
                </a:hlinkClick>
              </a:rPr>
              <a:t>Exp by Squaring</a:t>
            </a:r>
            <a:endParaRPr sz="1800"/>
          </a:p>
          <a:p>
            <a:pPr indent="0" lvl="0" marL="914400" rtl="0" algn="l">
              <a:lnSpc>
                <a:spcPct val="115000"/>
              </a:lnSpc>
              <a:spcBef>
                <a:spcPts val="0"/>
              </a:spcBef>
              <a:spcAft>
                <a:spcPts val="0"/>
              </a:spcAft>
              <a:buNone/>
            </a:pPr>
            <a:r>
              <a:t/>
            </a:r>
            <a:endParaRPr/>
          </a:p>
          <a:p>
            <a:pPr indent="0" lvl="0" marL="0" marR="0" rtl="0" algn="l">
              <a:lnSpc>
                <a:spcPct val="100000"/>
              </a:lnSpc>
              <a:spcBef>
                <a:spcPts val="0"/>
              </a:spcBef>
              <a:spcAft>
                <a:spcPts val="100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87900" y="154325"/>
            <a:ext cx="8368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Primality Testing</a:t>
            </a:r>
            <a:endParaRPr/>
          </a:p>
        </p:txBody>
      </p:sp>
      <p:sp>
        <p:nvSpPr>
          <p:cNvPr id="84" name="Google Shape;84;p17"/>
          <p:cNvSpPr txBox="1"/>
          <p:nvPr>
            <p:ph idx="1" type="body"/>
          </p:nvPr>
        </p:nvSpPr>
        <p:spPr>
          <a:xfrm>
            <a:off x="387900" y="748325"/>
            <a:ext cx="8368200" cy="3718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Char char="●"/>
            </a:pPr>
            <a:r>
              <a:rPr lang="en">
                <a:solidFill>
                  <a:srgbClr val="FFFFFF"/>
                </a:solidFill>
              </a:rPr>
              <a:t>Is integer N a prime number?</a:t>
            </a:r>
            <a:endParaRPr>
              <a:solidFill>
                <a:srgbClr val="FFFFFF"/>
              </a:solidFill>
            </a:endParaRPr>
          </a:p>
          <a:p>
            <a:pPr indent="-342900" lvl="1" marL="914400" rtl="0" algn="l">
              <a:lnSpc>
                <a:spcPct val="115000"/>
              </a:lnSpc>
              <a:spcBef>
                <a:spcPts val="0"/>
              </a:spcBef>
              <a:spcAft>
                <a:spcPts val="0"/>
              </a:spcAft>
              <a:buClr>
                <a:srgbClr val="FFFFFF"/>
              </a:buClr>
              <a:buSzPts val="1800"/>
              <a:buChar char="○"/>
            </a:pPr>
            <a:r>
              <a:rPr lang="en">
                <a:solidFill>
                  <a:srgbClr val="FFFFFF"/>
                </a:solidFill>
              </a:rPr>
              <a:t>bool isPrime(int N)</a:t>
            </a:r>
            <a:endParaRPr>
              <a:solidFill>
                <a:srgbClr val="FFFFFF"/>
              </a:solidFill>
            </a:endParaRPr>
          </a:p>
          <a:p>
            <a:pPr indent="-381000" lvl="0" marL="457200" rtl="0" algn="l">
              <a:lnSpc>
                <a:spcPct val="115000"/>
              </a:lnSpc>
              <a:spcBef>
                <a:spcPts val="0"/>
              </a:spcBef>
              <a:spcAft>
                <a:spcPts val="0"/>
              </a:spcAft>
              <a:buSzPts val="2400"/>
              <a:buChar char="●"/>
            </a:pPr>
            <a:r>
              <a:rPr lang="en"/>
              <a:t>Simple approach?</a:t>
            </a:r>
            <a:endParaRPr/>
          </a:p>
          <a:p>
            <a:pPr indent="0" lvl="0" marL="457200" rtl="0" algn="l">
              <a:lnSpc>
                <a:spcPct val="115000"/>
              </a:lnSpc>
              <a:spcBef>
                <a:spcPts val="0"/>
              </a:spcBef>
              <a:spcAft>
                <a:spcPts val="0"/>
              </a:spcAft>
              <a:buNone/>
            </a:pPr>
            <a:r>
              <a:rPr lang="en" u="sng">
                <a:solidFill>
                  <a:schemeClr val="hlink"/>
                </a:solidFill>
                <a:hlinkClick r:id="rId3"/>
              </a:rPr>
              <a:t>brute force</a:t>
            </a:r>
            <a:endParaRPr/>
          </a:p>
          <a:p>
            <a:pPr indent="-381000" lvl="0" marL="457200" rtl="0" algn="l">
              <a:lnSpc>
                <a:spcPct val="115000"/>
              </a:lnSpc>
              <a:spcBef>
                <a:spcPts val="0"/>
              </a:spcBef>
              <a:spcAft>
                <a:spcPts val="0"/>
              </a:spcAft>
              <a:buSzPts val="2400"/>
              <a:buChar char="●"/>
            </a:pPr>
            <a:r>
              <a:rPr lang="en"/>
              <a:t>Better approach? (to sqrn(N), N&gt;3 only try odd numbers) </a:t>
            </a:r>
            <a:endParaRPr/>
          </a:p>
          <a:p>
            <a:pPr indent="0" lvl="0" marL="457200" rtl="0" algn="l">
              <a:lnSpc>
                <a:spcPct val="115000"/>
              </a:lnSpc>
              <a:spcBef>
                <a:spcPts val="0"/>
              </a:spcBef>
              <a:spcAft>
                <a:spcPts val="0"/>
              </a:spcAft>
              <a:buNone/>
            </a:pPr>
            <a:r>
              <a:rPr lang="en" u="sng">
                <a:solidFill>
                  <a:schemeClr val="accent5"/>
                </a:solidFill>
                <a:hlinkClick r:id="rId4">
                  <a:extLst>
                    <a:ext uri="{A12FA001-AC4F-418D-AE19-62706E023703}">
                      <ahyp:hlinkClr val="tx"/>
                    </a:ext>
                  </a:extLst>
                </a:hlinkClick>
              </a:rPr>
              <a:t>Simple algorithm</a:t>
            </a:r>
            <a:endParaRPr/>
          </a:p>
          <a:p>
            <a:pPr indent="0" lvl="0" marL="457200" rtl="0" algn="l">
              <a:lnSpc>
                <a:spcPct val="115000"/>
              </a:lnSpc>
              <a:spcBef>
                <a:spcPts val="0"/>
              </a:spcBef>
              <a:spcAft>
                <a:spcPts val="0"/>
              </a:spcAft>
              <a:buNone/>
            </a:pPr>
            <a:r>
              <a:t/>
            </a:r>
            <a:endParaRPr>
              <a:solidFill>
                <a:srgbClr val="FFFFFF"/>
              </a:solidFill>
            </a:endParaRPr>
          </a:p>
          <a:p>
            <a:pPr indent="0" lvl="0" marL="0" marR="0" rtl="0" algn="l">
              <a:lnSpc>
                <a:spcPct val="100000"/>
              </a:lnSpc>
              <a:spcBef>
                <a:spcPts val="0"/>
              </a:spcBef>
              <a:spcAft>
                <a:spcPts val="100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87900" y="154325"/>
            <a:ext cx="8368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t>
            </a:r>
            <a:r>
              <a:rPr lang="en"/>
              <a:t>opular Interview Problem</a:t>
            </a:r>
            <a:endParaRPr/>
          </a:p>
        </p:txBody>
      </p:sp>
      <p:sp>
        <p:nvSpPr>
          <p:cNvPr id="90" name="Google Shape;90;p18"/>
          <p:cNvSpPr txBox="1"/>
          <p:nvPr>
            <p:ph idx="1" type="body"/>
          </p:nvPr>
        </p:nvSpPr>
        <p:spPr>
          <a:xfrm>
            <a:off x="387900" y="748325"/>
            <a:ext cx="8368200" cy="3718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Given an array input[] of n (where n &gt;= 3) integers, construct an array output[] (of same size) such that output[i] is equal to the product of all the elements of input[] except input[i]. </a:t>
            </a:r>
            <a:endParaRPr sz="2000"/>
          </a:p>
          <a:p>
            <a:pPr indent="-355600" lvl="0" marL="457200" rtl="0" algn="l">
              <a:lnSpc>
                <a:spcPct val="115000"/>
              </a:lnSpc>
              <a:spcBef>
                <a:spcPts val="0"/>
              </a:spcBef>
              <a:spcAft>
                <a:spcPts val="0"/>
              </a:spcAft>
              <a:buSzPts val="2000"/>
              <a:buChar char="●"/>
            </a:pPr>
            <a:r>
              <a:rPr lang="en" sz="2000"/>
              <a:t>Solve it without division operator and in O(N) time and space. (Note the simple and obvious solution is O(N^2) or uses division to remove the ith element or multiplication by the inverse which is the same as division</a:t>
            </a:r>
            <a:endParaRPr sz="2000"/>
          </a:p>
          <a:p>
            <a:pPr indent="0" lvl="0" marL="457200" rtl="0" algn="l">
              <a:lnSpc>
                <a:spcPct val="115000"/>
              </a:lnSpc>
              <a:spcBef>
                <a:spcPts val="0"/>
              </a:spcBef>
              <a:spcAft>
                <a:spcPts val="0"/>
              </a:spcAft>
              <a:buNone/>
            </a:pPr>
            <a:r>
              <a:rPr lang="en" sz="2000"/>
              <a:t>Example: input = {10, 3, 5, 6, 2} output = {180, 600, 360, 300, 900}</a:t>
            </a:r>
            <a:endParaRPr sz="2700"/>
          </a:p>
          <a:p>
            <a:pPr indent="0" lvl="0" marL="457200" rtl="0" algn="l">
              <a:lnSpc>
                <a:spcPct val="115000"/>
              </a:lnSpc>
              <a:spcBef>
                <a:spcPts val="0"/>
              </a:spcBef>
              <a:spcAft>
                <a:spcPts val="0"/>
              </a:spcAft>
              <a:buNone/>
            </a:pPr>
            <a:r>
              <a:rPr lang="en" sz="1700"/>
              <a:t>SOLUTION: </a:t>
            </a:r>
            <a:r>
              <a:rPr lang="en" sz="1700">
                <a:solidFill>
                  <a:srgbClr val="000000"/>
                </a:solidFill>
                <a:latin typeface="Arial"/>
                <a:ea typeface="Arial"/>
                <a:cs typeface="Arial"/>
                <a:sym typeface="Arial"/>
              </a:rPr>
              <a:t> </a:t>
            </a:r>
            <a:r>
              <a:rPr lang="en" sz="1700">
                <a:solidFill>
                  <a:srgbClr val="FFFFFF"/>
                </a:solidFill>
                <a:latin typeface="Arial"/>
                <a:ea typeface="Arial"/>
                <a:cs typeface="Arial"/>
                <a:sym typeface="Arial"/>
              </a:rPr>
              <a:t>you will need one vector to store the input numbers, one to store the product of numbers below the ith, one to store the product of numbers above the ith.  Then you can compute (and print) the answers by combining the values from above and below in a separate pass.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87900" y="154325"/>
            <a:ext cx="8368200" cy="69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Factoring</a:t>
            </a:r>
            <a:endParaRPr/>
          </a:p>
        </p:txBody>
      </p:sp>
      <p:sp>
        <p:nvSpPr>
          <p:cNvPr id="96" name="Google Shape;96;p19"/>
          <p:cNvSpPr txBox="1"/>
          <p:nvPr>
            <p:ph idx="1" type="body"/>
          </p:nvPr>
        </p:nvSpPr>
        <p:spPr>
          <a:xfrm>
            <a:off x="387900" y="748325"/>
            <a:ext cx="8368200" cy="3718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What are the prime factors of an integer N?</a:t>
            </a:r>
            <a:endParaRPr/>
          </a:p>
          <a:p>
            <a:pPr indent="-342900" lvl="1" marL="914400" rtl="0" algn="l">
              <a:lnSpc>
                <a:spcPct val="115000"/>
              </a:lnSpc>
              <a:spcBef>
                <a:spcPts val="0"/>
              </a:spcBef>
              <a:spcAft>
                <a:spcPts val="0"/>
              </a:spcAft>
              <a:buSzPts val="1800"/>
              <a:buChar char="○"/>
            </a:pPr>
            <a:r>
              <a:rPr lang="en"/>
              <a:t>List&lt;int&gt; primeFactors(int N)</a:t>
            </a:r>
            <a:endParaRPr/>
          </a:p>
          <a:p>
            <a:pPr indent="-381000" lvl="0" marL="457200" rtl="0" algn="l">
              <a:lnSpc>
                <a:spcPct val="115000"/>
              </a:lnSpc>
              <a:spcBef>
                <a:spcPts val="0"/>
              </a:spcBef>
              <a:spcAft>
                <a:spcPts val="0"/>
              </a:spcAft>
              <a:buSzPts val="2400"/>
              <a:buChar char="●"/>
            </a:pPr>
            <a:r>
              <a:rPr lang="en"/>
              <a:t>Simple approach?</a:t>
            </a:r>
            <a:endParaRPr/>
          </a:p>
          <a:p>
            <a:pPr indent="0" lvl="0" marL="457200" rtl="0" algn="l">
              <a:lnSpc>
                <a:spcPct val="115000"/>
              </a:lnSpc>
              <a:spcBef>
                <a:spcPts val="0"/>
              </a:spcBef>
              <a:spcAft>
                <a:spcPts val="0"/>
              </a:spcAft>
              <a:buNone/>
            </a:pPr>
            <a:r>
              <a:rPr lang="en" u="sng">
                <a:solidFill>
                  <a:schemeClr val="hlink"/>
                </a:solidFill>
                <a:hlinkClick r:id="rId3"/>
              </a:rPr>
              <a:t>Brute Force</a:t>
            </a:r>
            <a:endParaRPr/>
          </a:p>
          <a:p>
            <a:pPr indent="-381000" lvl="0" marL="457200" rtl="0" algn="l">
              <a:lnSpc>
                <a:spcPct val="115000"/>
              </a:lnSpc>
              <a:spcBef>
                <a:spcPts val="0"/>
              </a:spcBef>
              <a:spcAft>
                <a:spcPts val="0"/>
              </a:spcAft>
              <a:buSzPts val="2400"/>
              <a:buChar char="●"/>
            </a:pPr>
            <a:r>
              <a:rPr lang="en"/>
              <a:t>Better approach?</a:t>
            </a:r>
            <a:endParaRPr/>
          </a:p>
          <a:p>
            <a:pPr indent="0" lvl="0" marL="457200" rtl="0" algn="l">
              <a:lnSpc>
                <a:spcPct val="115000"/>
              </a:lnSpc>
              <a:spcBef>
                <a:spcPts val="0"/>
              </a:spcBef>
              <a:spcAft>
                <a:spcPts val="0"/>
              </a:spcAft>
              <a:buNone/>
            </a:pPr>
            <a:r>
              <a:rPr lang="en" u="sng">
                <a:solidFill>
                  <a:schemeClr val="accent5"/>
                </a:solidFill>
                <a:hlinkClick r:id="rId4">
                  <a:extLst>
                    <a:ext uri="{A12FA001-AC4F-418D-AE19-62706E023703}">
                      <ahyp:hlinkClr val="tx"/>
                    </a:ext>
                  </a:extLst>
                </a:hlinkClick>
              </a:rPr>
              <a:t>Discussion</a:t>
            </a:r>
            <a:endParaRPr sz="18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87900" y="154325"/>
            <a:ext cx="8368200" cy="9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20"/>
          <p:cNvSpPr txBox="1"/>
          <p:nvPr>
            <p:ph idx="1" type="body"/>
          </p:nvPr>
        </p:nvSpPr>
        <p:spPr>
          <a:xfrm>
            <a:off x="387900" y="1053125"/>
            <a:ext cx="8368200" cy="3718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u="sng">
                <a:solidFill>
                  <a:schemeClr val="hlink"/>
                </a:solidFill>
                <a:hlinkClick r:id="rId3"/>
              </a:rPr>
              <a:t>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