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4" r:id="rId1"/>
  </p:sldMasterIdLst>
  <p:notesMasterIdLst>
    <p:notesMasterId r:id="rId9"/>
  </p:notesMasterIdLst>
  <p:sldIdLst>
    <p:sldId id="256" r:id="rId2"/>
    <p:sldId id="257" r:id="rId3"/>
    <p:sldId id="258" r:id="rId4"/>
    <p:sldId id="259" r:id="rId5"/>
    <p:sldId id="262" r:id="rId6"/>
    <p:sldId id="261" r:id="rId7"/>
    <p:sldId id="263"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06" autoAdjust="0"/>
  </p:normalViewPr>
  <p:slideViewPr>
    <p:cSldViewPr snapToGrid="0">
      <p:cViewPr varScale="1">
        <p:scale>
          <a:sx n="125" d="100"/>
          <a:sy n="125" d="100"/>
        </p:scale>
        <p:origin x="119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hyperlink" Target="https://en.wikipedia.org/wiki/Web_crawler" TargetMode="External"/><Relationship Id="rId7" Type="http://schemas.openxmlformats.org/officeDocument/2006/relationships/hyperlink" Target="https://aws.amazon.com/codedeploy/" TargetMode="External"/><Relationship Id="rId2" Type="http://schemas.openxmlformats.org/officeDocument/2006/relationships/hyperlink" Target="https://github.com/jonbakerfish/TweetScraper" TargetMode="External"/><Relationship Id="rId1" Type="http://schemas.openxmlformats.org/officeDocument/2006/relationships/hyperlink" Target="https://github.com/vnt-github/TweetScraper/tree/deploy" TargetMode="External"/><Relationship Id="rId6" Type="http://schemas.openxmlformats.org/officeDocument/2006/relationships/hyperlink" Target="https://boto3.amazonaws.com/v1/documentation/api/latest/index.html" TargetMode="External"/><Relationship Id="rId5" Type="http://schemas.openxmlformats.org/officeDocument/2006/relationships/hyperlink" Target="https://docs.scrapy.org/en/latest/" TargetMode="External"/><Relationship Id="rId4" Type="http://schemas.openxmlformats.org/officeDocument/2006/relationships/hyperlink" Target="https://developer.twitter.com/en/docs/twitter-api/v1/tweets/search/overview"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hyperlink" Target="https://en.wikipedia.org/wiki/Web_crawler" TargetMode="External"/><Relationship Id="rId7" Type="http://schemas.openxmlformats.org/officeDocument/2006/relationships/hyperlink" Target="https://aws.amazon.com/codedeploy/" TargetMode="External"/><Relationship Id="rId2" Type="http://schemas.openxmlformats.org/officeDocument/2006/relationships/hyperlink" Target="https://github.com/jonbakerfish/TweetScraper" TargetMode="External"/><Relationship Id="rId1" Type="http://schemas.openxmlformats.org/officeDocument/2006/relationships/hyperlink" Target="https://github.com/vnt-github/TweetScraper/tree/deploy" TargetMode="External"/><Relationship Id="rId6" Type="http://schemas.openxmlformats.org/officeDocument/2006/relationships/hyperlink" Target="https://boto3.amazonaws.com/v1/documentation/api/latest/index.html" TargetMode="External"/><Relationship Id="rId5" Type="http://schemas.openxmlformats.org/officeDocument/2006/relationships/hyperlink" Target="https://docs.scrapy.org/en/latest/" TargetMode="External"/><Relationship Id="rId4" Type="http://schemas.openxmlformats.org/officeDocument/2006/relationships/hyperlink" Target="https://developer.twitter.com/en/docs/twitter-api/v1/tweets/search/overview"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89300C-7964-4146-83F2-2F8F36FE032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0218551-A061-4EBB-9C63-1914EC3556AF}">
      <dgm:prSet/>
      <dgm:spPr/>
      <dgm:t>
        <a:bodyPr/>
        <a:lstStyle/>
        <a:p>
          <a:pPr>
            <a:lnSpc>
              <a:spcPct val="100000"/>
            </a:lnSpc>
          </a:pPr>
          <a:r>
            <a:rPr lang="en-US" b="0" i="0" dirty="0"/>
            <a:t>We aim to develop a distributed system of scalable web crawling solution which searches the internet for specific keyword guided information and saves it in a persistent storage which can be processed later.</a:t>
          </a:r>
          <a:endParaRPr lang="en-US" dirty="0"/>
        </a:p>
      </dgm:t>
    </dgm:pt>
    <dgm:pt modelId="{E49DA47F-08D9-42BB-B9B2-1FDA074501DB}" type="parTrans" cxnId="{AD7D93FC-5B42-4DB3-9911-C7C27A27AEF0}">
      <dgm:prSet/>
      <dgm:spPr/>
      <dgm:t>
        <a:bodyPr/>
        <a:lstStyle/>
        <a:p>
          <a:endParaRPr lang="en-US"/>
        </a:p>
      </dgm:t>
    </dgm:pt>
    <dgm:pt modelId="{35D6934D-B87A-408D-A0BC-1B17B622E1BC}" type="sibTrans" cxnId="{AD7D93FC-5B42-4DB3-9911-C7C27A27AEF0}">
      <dgm:prSet/>
      <dgm:spPr/>
      <dgm:t>
        <a:bodyPr/>
        <a:lstStyle/>
        <a:p>
          <a:pPr>
            <a:lnSpc>
              <a:spcPct val="100000"/>
            </a:lnSpc>
          </a:pPr>
          <a:endParaRPr lang="en-US"/>
        </a:p>
      </dgm:t>
    </dgm:pt>
    <dgm:pt modelId="{CAD75ACC-8A04-4DA4-913F-3B2D2B405898}">
      <dgm:prSet/>
      <dgm:spPr/>
      <dgm:t>
        <a:bodyPr/>
        <a:lstStyle/>
        <a:p>
          <a:pPr>
            <a:lnSpc>
              <a:spcPct val="100000"/>
            </a:lnSpc>
          </a:pPr>
          <a:r>
            <a:rPr lang="en-US" b="0" i="0" dirty="0"/>
            <a:t>Our system should be able to scale in order to fulfill the need of either the web crawling or data processing pipelines.</a:t>
          </a:r>
          <a:endParaRPr lang="en-US" dirty="0"/>
        </a:p>
      </dgm:t>
    </dgm:pt>
    <dgm:pt modelId="{624F6383-7FEC-4D04-B430-D1F2184DD08B}" type="parTrans" cxnId="{BED77A09-4D2B-4405-8662-1BF373855189}">
      <dgm:prSet/>
      <dgm:spPr/>
      <dgm:t>
        <a:bodyPr/>
        <a:lstStyle/>
        <a:p>
          <a:endParaRPr lang="en-US"/>
        </a:p>
      </dgm:t>
    </dgm:pt>
    <dgm:pt modelId="{CFE52097-8583-44BF-885F-5DA061A7004D}" type="sibTrans" cxnId="{BED77A09-4D2B-4405-8662-1BF373855189}">
      <dgm:prSet/>
      <dgm:spPr/>
      <dgm:t>
        <a:bodyPr/>
        <a:lstStyle/>
        <a:p>
          <a:pPr>
            <a:lnSpc>
              <a:spcPct val="100000"/>
            </a:lnSpc>
          </a:pPr>
          <a:endParaRPr lang="en-US"/>
        </a:p>
      </dgm:t>
    </dgm:pt>
    <dgm:pt modelId="{F59283B1-40CB-453A-8D7A-C83485326E26}">
      <dgm:prSet/>
      <dgm:spPr/>
      <dgm:t>
        <a:bodyPr/>
        <a:lstStyle/>
        <a:p>
          <a:pPr>
            <a:lnSpc>
              <a:spcPct val="100000"/>
            </a:lnSpc>
          </a:pPr>
          <a:endParaRPr lang="en-US" b="0" i="0" dirty="0"/>
        </a:p>
        <a:p>
          <a:pPr>
            <a:lnSpc>
              <a:spcPct val="100000"/>
            </a:lnSpc>
          </a:pPr>
          <a:r>
            <a:rPr lang="en-US" b="0" i="0" dirty="0"/>
            <a:t>We are using this data for real-time sentiment analysis. It gives you a window into what the masses are expressing about the topic “right now”. It provides for a targeted, minute-by-minute analysis which is useful for feedbacks, campaign success analysis and market predictions. </a:t>
          </a:r>
          <a:endParaRPr lang="en-US" dirty="0"/>
        </a:p>
      </dgm:t>
    </dgm:pt>
    <dgm:pt modelId="{B398B03A-9A74-4D67-A209-6E8B2DACD5B7}" type="parTrans" cxnId="{5757E34E-8952-42D1-A533-CE3A964A4903}">
      <dgm:prSet/>
      <dgm:spPr/>
      <dgm:t>
        <a:bodyPr/>
        <a:lstStyle/>
        <a:p>
          <a:endParaRPr lang="en-US"/>
        </a:p>
      </dgm:t>
    </dgm:pt>
    <dgm:pt modelId="{ECBA5737-50F1-434A-9D52-533CAB42E55D}" type="sibTrans" cxnId="{5757E34E-8952-42D1-A533-CE3A964A4903}">
      <dgm:prSet/>
      <dgm:spPr/>
      <dgm:t>
        <a:bodyPr/>
        <a:lstStyle/>
        <a:p>
          <a:endParaRPr lang="en-US"/>
        </a:p>
      </dgm:t>
    </dgm:pt>
    <dgm:pt modelId="{4B3D72D9-E494-4CBE-8F8C-FD2A59712451}" type="pres">
      <dgm:prSet presAssocID="{4A89300C-7964-4146-83F2-2F8F36FE0322}" presName="root" presStyleCnt="0">
        <dgm:presLayoutVars>
          <dgm:dir/>
          <dgm:resizeHandles val="exact"/>
        </dgm:presLayoutVars>
      </dgm:prSet>
      <dgm:spPr/>
    </dgm:pt>
    <dgm:pt modelId="{5B4C087F-1A0C-4897-B960-D0761B9F48DE}" type="pres">
      <dgm:prSet presAssocID="{4A89300C-7964-4146-83F2-2F8F36FE0322}" presName="container" presStyleCnt="0">
        <dgm:presLayoutVars>
          <dgm:dir/>
          <dgm:resizeHandles val="exact"/>
        </dgm:presLayoutVars>
      </dgm:prSet>
      <dgm:spPr/>
    </dgm:pt>
    <dgm:pt modelId="{66F35997-7CA0-474A-8B68-8B063326C4A7}" type="pres">
      <dgm:prSet presAssocID="{F0218551-A061-4EBB-9C63-1914EC3556AF}" presName="compNode" presStyleCnt="0"/>
      <dgm:spPr/>
    </dgm:pt>
    <dgm:pt modelId="{B8F74D6A-E401-4691-9698-32C24C78FDFE}" type="pres">
      <dgm:prSet presAssocID="{F0218551-A061-4EBB-9C63-1914EC3556AF}" presName="iconBgRect" presStyleLbl="bgShp" presStyleIdx="0" presStyleCnt="3"/>
      <dgm:spPr/>
    </dgm:pt>
    <dgm:pt modelId="{BED2EE86-493C-4E99-8588-691B4F45D85A}" type="pres">
      <dgm:prSet presAssocID="{F0218551-A061-4EBB-9C63-1914EC3556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B3C68F35-0C8D-416A-B9ED-DE39792F67B9}" type="pres">
      <dgm:prSet presAssocID="{F0218551-A061-4EBB-9C63-1914EC3556AF}" presName="spaceRect" presStyleCnt="0"/>
      <dgm:spPr/>
    </dgm:pt>
    <dgm:pt modelId="{7111EB27-EAB4-4412-9E77-6BD5D3FDE053}" type="pres">
      <dgm:prSet presAssocID="{F0218551-A061-4EBB-9C63-1914EC3556AF}" presName="textRect" presStyleLbl="revTx" presStyleIdx="0" presStyleCnt="3">
        <dgm:presLayoutVars>
          <dgm:chMax val="1"/>
          <dgm:chPref val="1"/>
        </dgm:presLayoutVars>
      </dgm:prSet>
      <dgm:spPr/>
    </dgm:pt>
    <dgm:pt modelId="{ACE8CB78-6F6F-4450-83AD-EF03D3DAA437}" type="pres">
      <dgm:prSet presAssocID="{35D6934D-B87A-408D-A0BC-1B17B622E1BC}" presName="sibTrans" presStyleLbl="sibTrans2D1" presStyleIdx="0" presStyleCnt="0"/>
      <dgm:spPr/>
    </dgm:pt>
    <dgm:pt modelId="{B03D6E57-9D7A-4EF3-AB65-D67FD564DA14}" type="pres">
      <dgm:prSet presAssocID="{CAD75ACC-8A04-4DA4-913F-3B2D2B405898}" presName="compNode" presStyleCnt="0"/>
      <dgm:spPr/>
    </dgm:pt>
    <dgm:pt modelId="{48AED2A2-D03F-4BB5-A910-7B50793EE407}" type="pres">
      <dgm:prSet presAssocID="{CAD75ACC-8A04-4DA4-913F-3B2D2B405898}" presName="iconBgRect" presStyleLbl="bgShp" presStyleIdx="1" presStyleCnt="3"/>
      <dgm:spPr/>
    </dgm:pt>
    <dgm:pt modelId="{4B432A42-BCFD-4091-8422-80BFD5C07995}" type="pres">
      <dgm:prSet presAssocID="{CAD75ACC-8A04-4DA4-913F-3B2D2B4058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88C6D1FA-99F9-43C6-8E92-A6D69FCC107A}" type="pres">
      <dgm:prSet presAssocID="{CAD75ACC-8A04-4DA4-913F-3B2D2B405898}" presName="spaceRect" presStyleCnt="0"/>
      <dgm:spPr/>
    </dgm:pt>
    <dgm:pt modelId="{17745F09-D167-4204-A516-F2FBA2A52F39}" type="pres">
      <dgm:prSet presAssocID="{CAD75ACC-8A04-4DA4-913F-3B2D2B405898}" presName="textRect" presStyleLbl="revTx" presStyleIdx="1" presStyleCnt="3">
        <dgm:presLayoutVars>
          <dgm:chMax val="1"/>
          <dgm:chPref val="1"/>
        </dgm:presLayoutVars>
      </dgm:prSet>
      <dgm:spPr/>
    </dgm:pt>
    <dgm:pt modelId="{8EF8F455-04E3-4112-A11C-7C4BF9763953}" type="pres">
      <dgm:prSet presAssocID="{CFE52097-8583-44BF-885F-5DA061A7004D}" presName="sibTrans" presStyleLbl="sibTrans2D1" presStyleIdx="0" presStyleCnt="0"/>
      <dgm:spPr/>
    </dgm:pt>
    <dgm:pt modelId="{D812F39F-F2AD-4D4B-8DCD-4AB85FF721A6}" type="pres">
      <dgm:prSet presAssocID="{F59283B1-40CB-453A-8D7A-C83485326E26}" presName="compNode" presStyleCnt="0"/>
      <dgm:spPr/>
    </dgm:pt>
    <dgm:pt modelId="{E6B8655A-7E61-4715-85A4-BDC66493196D}" type="pres">
      <dgm:prSet presAssocID="{F59283B1-40CB-453A-8D7A-C83485326E26}" presName="iconBgRect" presStyleLbl="bgShp" presStyleIdx="2" presStyleCnt="3"/>
      <dgm:spPr/>
    </dgm:pt>
    <dgm:pt modelId="{1EAD2867-8FCC-4B4C-9CFD-86E00F35EBFE}" type="pres">
      <dgm:prSet presAssocID="{F59283B1-40CB-453A-8D7A-C83485326E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78F15B3E-5119-45B0-8724-5CDCEAA80130}" type="pres">
      <dgm:prSet presAssocID="{F59283B1-40CB-453A-8D7A-C83485326E26}" presName="spaceRect" presStyleCnt="0"/>
      <dgm:spPr/>
    </dgm:pt>
    <dgm:pt modelId="{8EE5EC8C-6454-43BB-AF13-852F818734DD}" type="pres">
      <dgm:prSet presAssocID="{F59283B1-40CB-453A-8D7A-C83485326E26}" presName="textRect" presStyleLbl="revTx" presStyleIdx="2" presStyleCnt="3">
        <dgm:presLayoutVars>
          <dgm:chMax val="1"/>
          <dgm:chPref val="1"/>
        </dgm:presLayoutVars>
      </dgm:prSet>
      <dgm:spPr/>
    </dgm:pt>
  </dgm:ptLst>
  <dgm:cxnLst>
    <dgm:cxn modelId="{BED77A09-4D2B-4405-8662-1BF373855189}" srcId="{4A89300C-7964-4146-83F2-2F8F36FE0322}" destId="{CAD75ACC-8A04-4DA4-913F-3B2D2B405898}" srcOrd="1" destOrd="0" parTransId="{624F6383-7FEC-4D04-B430-D1F2184DD08B}" sibTransId="{CFE52097-8583-44BF-885F-5DA061A7004D}"/>
    <dgm:cxn modelId="{9D11FA63-4370-43DE-948A-1868FA1F3820}" type="presOf" srcId="{F0218551-A061-4EBB-9C63-1914EC3556AF}" destId="{7111EB27-EAB4-4412-9E77-6BD5D3FDE053}" srcOrd="0" destOrd="0" presId="urn:microsoft.com/office/officeart/2018/2/layout/IconCircleList"/>
    <dgm:cxn modelId="{5757E34E-8952-42D1-A533-CE3A964A4903}" srcId="{4A89300C-7964-4146-83F2-2F8F36FE0322}" destId="{F59283B1-40CB-453A-8D7A-C83485326E26}" srcOrd="2" destOrd="0" parTransId="{B398B03A-9A74-4D67-A209-6E8B2DACD5B7}" sibTransId="{ECBA5737-50F1-434A-9D52-533CAB42E55D}"/>
    <dgm:cxn modelId="{4BFD329F-F1A0-4A6C-9E28-09B084881E65}" type="presOf" srcId="{F59283B1-40CB-453A-8D7A-C83485326E26}" destId="{8EE5EC8C-6454-43BB-AF13-852F818734DD}" srcOrd="0" destOrd="0" presId="urn:microsoft.com/office/officeart/2018/2/layout/IconCircleList"/>
    <dgm:cxn modelId="{62C3E3B6-E117-414B-978E-AF3699CC3BB2}" type="presOf" srcId="{CAD75ACC-8A04-4DA4-913F-3B2D2B405898}" destId="{17745F09-D167-4204-A516-F2FBA2A52F39}" srcOrd="0" destOrd="0" presId="urn:microsoft.com/office/officeart/2018/2/layout/IconCircleList"/>
    <dgm:cxn modelId="{D1E23FC6-2B1D-461D-BA0D-B6F4190DA70C}" type="presOf" srcId="{4A89300C-7964-4146-83F2-2F8F36FE0322}" destId="{4B3D72D9-E494-4CBE-8F8C-FD2A59712451}" srcOrd="0" destOrd="0" presId="urn:microsoft.com/office/officeart/2018/2/layout/IconCircleList"/>
    <dgm:cxn modelId="{C36185E0-4078-4497-9F11-A020CC4BD2FF}" type="presOf" srcId="{35D6934D-B87A-408D-A0BC-1B17B622E1BC}" destId="{ACE8CB78-6F6F-4450-83AD-EF03D3DAA437}" srcOrd="0" destOrd="0" presId="urn:microsoft.com/office/officeart/2018/2/layout/IconCircleList"/>
    <dgm:cxn modelId="{604E75F8-BFCF-42E5-BFC8-A5CC834B0996}" type="presOf" srcId="{CFE52097-8583-44BF-885F-5DA061A7004D}" destId="{8EF8F455-04E3-4112-A11C-7C4BF9763953}" srcOrd="0" destOrd="0" presId="urn:microsoft.com/office/officeart/2018/2/layout/IconCircleList"/>
    <dgm:cxn modelId="{AD7D93FC-5B42-4DB3-9911-C7C27A27AEF0}" srcId="{4A89300C-7964-4146-83F2-2F8F36FE0322}" destId="{F0218551-A061-4EBB-9C63-1914EC3556AF}" srcOrd="0" destOrd="0" parTransId="{E49DA47F-08D9-42BB-B9B2-1FDA074501DB}" sibTransId="{35D6934D-B87A-408D-A0BC-1B17B622E1BC}"/>
    <dgm:cxn modelId="{C028D52A-ED25-4FF4-934E-48FCC37CC4A1}" type="presParOf" srcId="{4B3D72D9-E494-4CBE-8F8C-FD2A59712451}" destId="{5B4C087F-1A0C-4897-B960-D0761B9F48DE}" srcOrd="0" destOrd="0" presId="urn:microsoft.com/office/officeart/2018/2/layout/IconCircleList"/>
    <dgm:cxn modelId="{DF047E5A-C09F-47E5-8405-B50C00BEF9D9}" type="presParOf" srcId="{5B4C087F-1A0C-4897-B960-D0761B9F48DE}" destId="{66F35997-7CA0-474A-8B68-8B063326C4A7}" srcOrd="0" destOrd="0" presId="urn:microsoft.com/office/officeart/2018/2/layout/IconCircleList"/>
    <dgm:cxn modelId="{837F9A7F-6B32-43A9-96AA-8069F3C7EF74}" type="presParOf" srcId="{66F35997-7CA0-474A-8B68-8B063326C4A7}" destId="{B8F74D6A-E401-4691-9698-32C24C78FDFE}" srcOrd="0" destOrd="0" presId="urn:microsoft.com/office/officeart/2018/2/layout/IconCircleList"/>
    <dgm:cxn modelId="{6F3ADBC9-4FA2-4CC4-BEA9-103C6F9B4AB0}" type="presParOf" srcId="{66F35997-7CA0-474A-8B68-8B063326C4A7}" destId="{BED2EE86-493C-4E99-8588-691B4F45D85A}" srcOrd="1" destOrd="0" presId="urn:microsoft.com/office/officeart/2018/2/layout/IconCircleList"/>
    <dgm:cxn modelId="{10F720D3-0E4C-4C1E-AB46-EDA6AB43C5C6}" type="presParOf" srcId="{66F35997-7CA0-474A-8B68-8B063326C4A7}" destId="{B3C68F35-0C8D-416A-B9ED-DE39792F67B9}" srcOrd="2" destOrd="0" presId="urn:microsoft.com/office/officeart/2018/2/layout/IconCircleList"/>
    <dgm:cxn modelId="{D41DD1B2-66FB-4180-89E4-02BE6F65F19C}" type="presParOf" srcId="{66F35997-7CA0-474A-8B68-8B063326C4A7}" destId="{7111EB27-EAB4-4412-9E77-6BD5D3FDE053}" srcOrd="3" destOrd="0" presId="urn:microsoft.com/office/officeart/2018/2/layout/IconCircleList"/>
    <dgm:cxn modelId="{559898F1-35A6-4570-AF3A-B676F800C3C4}" type="presParOf" srcId="{5B4C087F-1A0C-4897-B960-D0761B9F48DE}" destId="{ACE8CB78-6F6F-4450-83AD-EF03D3DAA437}" srcOrd="1" destOrd="0" presId="urn:microsoft.com/office/officeart/2018/2/layout/IconCircleList"/>
    <dgm:cxn modelId="{EA5E1B1E-DFA1-4E4D-BCB7-48C0D30BDA7D}" type="presParOf" srcId="{5B4C087F-1A0C-4897-B960-D0761B9F48DE}" destId="{B03D6E57-9D7A-4EF3-AB65-D67FD564DA14}" srcOrd="2" destOrd="0" presId="urn:microsoft.com/office/officeart/2018/2/layout/IconCircleList"/>
    <dgm:cxn modelId="{13899EA5-1DAC-44C6-8F79-918D30D8280B}" type="presParOf" srcId="{B03D6E57-9D7A-4EF3-AB65-D67FD564DA14}" destId="{48AED2A2-D03F-4BB5-A910-7B50793EE407}" srcOrd="0" destOrd="0" presId="urn:microsoft.com/office/officeart/2018/2/layout/IconCircleList"/>
    <dgm:cxn modelId="{E6C7007F-880D-499C-AF6C-36B25E73C00C}" type="presParOf" srcId="{B03D6E57-9D7A-4EF3-AB65-D67FD564DA14}" destId="{4B432A42-BCFD-4091-8422-80BFD5C07995}" srcOrd="1" destOrd="0" presId="urn:microsoft.com/office/officeart/2018/2/layout/IconCircleList"/>
    <dgm:cxn modelId="{89E9523D-FFF2-4E5A-A2BC-939C34F99201}" type="presParOf" srcId="{B03D6E57-9D7A-4EF3-AB65-D67FD564DA14}" destId="{88C6D1FA-99F9-43C6-8E92-A6D69FCC107A}" srcOrd="2" destOrd="0" presId="urn:microsoft.com/office/officeart/2018/2/layout/IconCircleList"/>
    <dgm:cxn modelId="{677FC851-D652-4727-BA8B-2DB2A4D30B26}" type="presParOf" srcId="{B03D6E57-9D7A-4EF3-AB65-D67FD564DA14}" destId="{17745F09-D167-4204-A516-F2FBA2A52F39}" srcOrd="3" destOrd="0" presId="urn:microsoft.com/office/officeart/2018/2/layout/IconCircleList"/>
    <dgm:cxn modelId="{D2874EA5-6CFE-4506-9016-D34445515089}" type="presParOf" srcId="{5B4C087F-1A0C-4897-B960-D0761B9F48DE}" destId="{8EF8F455-04E3-4112-A11C-7C4BF9763953}" srcOrd="3" destOrd="0" presId="urn:microsoft.com/office/officeart/2018/2/layout/IconCircleList"/>
    <dgm:cxn modelId="{EC077193-8176-4EEA-B96F-68BB93A9F225}" type="presParOf" srcId="{5B4C087F-1A0C-4897-B960-D0761B9F48DE}" destId="{D812F39F-F2AD-4D4B-8DCD-4AB85FF721A6}" srcOrd="4" destOrd="0" presId="urn:microsoft.com/office/officeart/2018/2/layout/IconCircleList"/>
    <dgm:cxn modelId="{BC10F2A7-CE8A-4D0E-984D-2FDC9653A274}" type="presParOf" srcId="{D812F39F-F2AD-4D4B-8DCD-4AB85FF721A6}" destId="{E6B8655A-7E61-4715-85A4-BDC66493196D}" srcOrd="0" destOrd="0" presId="urn:microsoft.com/office/officeart/2018/2/layout/IconCircleList"/>
    <dgm:cxn modelId="{9EEF2155-E654-4D83-B80C-93218CD93009}" type="presParOf" srcId="{D812F39F-F2AD-4D4B-8DCD-4AB85FF721A6}" destId="{1EAD2867-8FCC-4B4C-9CFD-86E00F35EBFE}" srcOrd="1" destOrd="0" presId="urn:microsoft.com/office/officeart/2018/2/layout/IconCircleList"/>
    <dgm:cxn modelId="{CE710B53-EAC5-4913-BFEE-45F743AC8C15}" type="presParOf" srcId="{D812F39F-F2AD-4D4B-8DCD-4AB85FF721A6}" destId="{78F15B3E-5119-45B0-8724-5CDCEAA80130}" srcOrd="2" destOrd="0" presId="urn:microsoft.com/office/officeart/2018/2/layout/IconCircleList"/>
    <dgm:cxn modelId="{7959D6A4-84D7-4F32-8C98-349227C38E95}" type="presParOf" srcId="{D812F39F-F2AD-4D4B-8DCD-4AB85FF721A6}" destId="{8EE5EC8C-6454-43BB-AF13-852F818734D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CC4817-F338-412B-86AC-75862A79882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8D7FA49-B1E8-44A1-AD90-931F8BD7DE54}">
      <dgm:prSet/>
      <dgm:spPr/>
      <dgm:t>
        <a:bodyPr/>
        <a:lstStyle/>
        <a:p>
          <a:r>
            <a:rPr lang="en-US" b="0" i="0" u="sng"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TweetScraper</a:t>
          </a:r>
          <a:r>
            <a:rPr lang="en-US" b="0" i="0" dirty="0">
              <a:solidFill>
                <a:schemeClr val="tx1"/>
              </a:solidFill>
            </a:rPr>
            <a:t>: </a:t>
          </a:r>
          <a:r>
            <a:rPr lang="en-US" b="0" i="0" dirty="0"/>
            <a:t>Scrapped Twitter as it is the best source of Sentiment Analysis. Modified the fork on </a:t>
          </a:r>
          <a:r>
            <a:rPr lang="en-US" b="0" i="0" dirty="0">
              <a:hlinkClick xmlns:r="http://schemas.openxmlformats.org/officeDocument/2006/relationships" r:id="rId2"/>
            </a:rPr>
            <a:t>jonbakerfish/TweetScraper</a:t>
          </a:r>
          <a:r>
            <a:rPr lang="en-US" b="0" i="0" dirty="0"/>
            <a:t> build using </a:t>
          </a:r>
          <a:r>
            <a:rPr lang="en-US" b="1" i="0" u="sng" dirty="0"/>
            <a:t>Scrapy because:</a:t>
          </a:r>
          <a:endParaRPr lang="en-US" dirty="0"/>
        </a:p>
      </dgm:t>
    </dgm:pt>
    <dgm:pt modelId="{DF212070-1E9D-4F3C-9973-DE9941D867D0}" type="parTrans" cxnId="{47FD403D-F9E0-4007-844D-030C758802ED}">
      <dgm:prSet/>
      <dgm:spPr/>
      <dgm:t>
        <a:bodyPr/>
        <a:lstStyle/>
        <a:p>
          <a:endParaRPr lang="en-US"/>
        </a:p>
      </dgm:t>
    </dgm:pt>
    <dgm:pt modelId="{AE12849E-6694-43A9-99E2-7D398571DBA1}" type="sibTrans" cxnId="{47FD403D-F9E0-4007-844D-030C758802ED}">
      <dgm:prSet/>
      <dgm:spPr/>
      <dgm:t>
        <a:bodyPr/>
        <a:lstStyle/>
        <a:p>
          <a:endParaRPr lang="en-US"/>
        </a:p>
      </dgm:t>
    </dgm:pt>
    <dgm:pt modelId="{DFF6081F-E252-4BF2-BB5F-52951D0847F3}">
      <dgm:prSet/>
      <dgm:spPr/>
      <dgm:t>
        <a:bodyPr/>
        <a:lstStyle/>
        <a:p>
          <a:r>
            <a:rPr lang="en-US" b="0" i="0" dirty="0"/>
            <a:t>Scraping through Twitter API is very rate limiting. With Scrapy we can scrape if we don’t violate </a:t>
          </a:r>
          <a:r>
            <a:rPr lang="en-US" b="0" i="0" u="sng" dirty="0">
              <a:hlinkClick xmlns:r="http://schemas.openxmlformats.org/officeDocument/2006/relationships" r:id="rId3"/>
            </a:rPr>
            <a:t>crawler's politeness policy</a:t>
          </a:r>
          <a:r>
            <a:rPr lang="en-US" b="0" i="0" dirty="0"/>
            <a:t>.</a:t>
          </a:r>
          <a:endParaRPr lang="en-US" dirty="0"/>
        </a:p>
      </dgm:t>
    </dgm:pt>
    <dgm:pt modelId="{EF7EA399-FC44-41CD-8FB4-610D4AE9D0BF}" type="parTrans" cxnId="{E652E02B-2AF9-410E-8BDC-AF2F01775D00}">
      <dgm:prSet/>
      <dgm:spPr/>
      <dgm:t>
        <a:bodyPr/>
        <a:lstStyle/>
        <a:p>
          <a:endParaRPr lang="en-US"/>
        </a:p>
      </dgm:t>
    </dgm:pt>
    <dgm:pt modelId="{4F82AE0C-69A4-4CA1-A774-0BDC6DC57A0E}" type="sibTrans" cxnId="{E652E02B-2AF9-410E-8BDC-AF2F01775D00}">
      <dgm:prSet/>
      <dgm:spPr/>
      <dgm:t>
        <a:bodyPr/>
        <a:lstStyle/>
        <a:p>
          <a:endParaRPr lang="en-US"/>
        </a:p>
      </dgm:t>
    </dgm:pt>
    <dgm:pt modelId="{D7595687-6C5D-4243-9126-3FD99AEBF52C}">
      <dgm:prSet/>
      <dgm:spPr/>
      <dgm:t>
        <a:bodyPr/>
        <a:lstStyle/>
        <a:p>
          <a:r>
            <a:rPr lang="en-US" b="0" i="0" dirty="0"/>
            <a:t>We can not scrape and </a:t>
          </a:r>
          <a:r>
            <a:rPr lang="en-US" b="0" i="0" u="sng" dirty="0">
              <a:hlinkClick xmlns:r="http://schemas.openxmlformats.org/officeDocument/2006/relationships" r:id="rId4"/>
            </a:rPr>
            <a:t>search past 7 days for any topic</a:t>
          </a:r>
          <a:r>
            <a:rPr lang="en-US" b="0" i="0" dirty="0"/>
            <a:t>. Scraping the explore page with full support for queries with timestamp we can also overcome this limitation.</a:t>
          </a:r>
          <a:endParaRPr lang="en-US" dirty="0"/>
        </a:p>
      </dgm:t>
    </dgm:pt>
    <dgm:pt modelId="{BDF20DBA-7A35-4AEB-A07A-357C2E06D54F}" type="parTrans" cxnId="{37648D3D-F17A-4CCD-BF84-5CD38BC5B928}">
      <dgm:prSet/>
      <dgm:spPr/>
      <dgm:t>
        <a:bodyPr/>
        <a:lstStyle/>
        <a:p>
          <a:endParaRPr lang="en-US"/>
        </a:p>
      </dgm:t>
    </dgm:pt>
    <dgm:pt modelId="{7AF6D719-9E84-4346-B1A0-6CEBAB3DF43D}" type="sibTrans" cxnId="{37648D3D-F17A-4CCD-BF84-5CD38BC5B928}">
      <dgm:prSet/>
      <dgm:spPr/>
      <dgm:t>
        <a:bodyPr/>
        <a:lstStyle/>
        <a:p>
          <a:endParaRPr lang="en-US"/>
        </a:p>
      </dgm:t>
    </dgm:pt>
    <dgm:pt modelId="{6DF665CE-0EA2-4C5F-9E5B-B7C98B3EF316}">
      <dgm:prSet/>
      <dgm:spPr/>
      <dgm:t>
        <a:bodyPr/>
        <a:lstStyle/>
        <a:p>
          <a:r>
            <a:rPr lang="en-US" b="0" i="0" dirty="0"/>
            <a:t>Other alternatives are blocked by Twitter and are no longer supported.</a:t>
          </a:r>
          <a:endParaRPr lang="en-US" dirty="0"/>
        </a:p>
      </dgm:t>
    </dgm:pt>
    <dgm:pt modelId="{3B2505F1-B016-4365-84F9-34B5104BB128}" type="parTrans" cxnId="{46EB442D-C718-4CC9-BCA0-FB996D920CA3}">
      <dgm:prSet/>
      <dgm:spPr/>
      <dgm:t>
        <a:bodyPr/>
        <a:lstStyle/>
        <a:p>
          <a:endParaRPr lang="en-US"/>
        </a:p>
      </dgm:t>
    </dgm:pt>
    <dgm:pt modelId="{A300984D-A80C-4781-8786-D3E8925973A9}" type="sibTrans" cxnId="{46EB442D-C718-4CC9-BCA0-FB996D920CA3}">
      <dgm:prSet/>
      <dgm:spPr/>
      <dgm:t>
        <a:bodyPr/>
        <a:lstStyle/>
        <a:p>
          <a:endParaRPr lang="en-US"/>
        </a:p>
      </dgm:t>
    </dgm:pt>
    <dgm:pt modelId="{96385A54-D793-4F6C-9508-7B1BEF062526}">
      <dgm:prSet/>
      <dgm:spPr/>
      <dgm:t>
        <a:bodyPr/>
        <a:lstStyle/>
        <a:p>
          <a:r>
            <a:rPr lang="en-US" b="0" i="0" u="sng"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Scrapy</a:t>
          </a:r>
          <a:r>
            <a:rPr lang="en-US" b="0" i="0" dirty="0">
              <a:solidFill>
                <a:schemeClr val="tx1"/>
              </a:solidFill>
            </a:rPr>
            <a:t>: </a:t>
          </a:r>
          <a:r>
            <a:rPr lang="en-US" b="0" i="0" dirty="0"/>
            <a:t>A working knowledge of Scrapy is a must as this is the framework on which the TweetScraper is built. We modified the code to suit our project needs.</a:t>
          </a:r>
          <a:endParaRPr lang="en-US" dirty="0"/>
        </a:p>
      </dgm:t>
    </dgm:pt>
    <dgm:pt modelId="{DCB1A147-7BB2-4812-A4F8-269D681F0D6D}" type="parTrans" cxnId="{F38D9A16-6FEF-4727-9CCF-C9B2DA3060A4}">
      <dgm:prSet/>
      <dgm:spPr/>
      <dgm:t>
        <a:bodyPr/>
        <a:lstStyle/>
        <a:p>
          <a:endParaRPr lang="en-US"/>
        </a:p>
      </dgm:t>
    </dgm:pt>
    <dgm:pt modelId="{E52E545B-4436-48EB-AF69-E71F6BA4ABD3}" type="sibTrans" cxnId="{F38D9A16-6FEF-4727-9CCF-C9B2DA3060A4}">
      <dgm:prSet/>
      <dgm:spPr/>
      <dgm:t>
        <a:bodyPr/>
        <a:lstStyle/>
        <a:p>
          <a:endParaRPr lang="en-US"/>
        </a:p>
      </dgm:t>
    </dgm:pt>
    <dgm:pt modelId="{2B910ABA-2BF3-467F-AE74-F3EA8B021CF3}">
      <dgm:prSet/>
      <dgm:spPr/>
      <dgm:t>
        <a:bodyPr/>
        <a:lstStyle/>
        <a:p>
          <a:r>
            <a:rPr lang="en-US" b="0" i="0" u="sng" dirty="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BOTO3</a:t>
          </a:r>
          <a:r>
            <a:rPr lang="en-US" b="0" i="0" dirty="0">
              <a:solidFill>
                <a:schemeClr val="tx1"/>
              </a:solidFill>
            </a:rPr>
            <a:t>: </a:t>
          </a:r>
          <a:r>
            <a:rPr lang="en-US" b="0" i="0" dirty="0"/>
            <a:t>Boto3 Library is required to interact with the AWS systems and subsystems like S3, SQS and EMR via a Python environment.</a:t>
          </a:r>
          <a:endParaRPr lang="en-US" dirty="0"/>
        </a:p>
      </dgm:t>
    </dgm:pt>
    <dgm:pt modelId="{F0BC43A2-6130-4C4A-9416-37718847E03E}" type="parTrans" cxnId="{70E69EEF-E55E-48EB-AB81-F317F8F9B23E}">
      <dgm:prSet/>
      <dgm:spPr/>
      <dgm:t>
        <a:bodyPr/>
        <a:lstStyle/>
        <a:p>
          <a:endParaRPr lang="en-US"/>
        </a:p>
      </dgm:t>
    </dgm:pt>
    <dgm:pt modelId="{E24714BC-D0D2-4C27-B8A5-84FC44D16117}" type="sibTrans" cxnId="{70E69EEF-E55E-48EB-AB81-F317F8F9B23E}">
      <dgm:prSet/>
      <dgm:spPr/>
      <dgm:t>
        <a:bodyPr/>
        <a:lstStyle/>
        <a:p>
          <a:endParaRPr lang="en-US"/>
        </a:p>
      </dgm:t>
    </dgm:pt>
    <dgm:pt modelId="{28AAB68E-41E5-4440-B428-3AF2243F7957}">
      <dgm:prSet/>
      <dgm:spPr/>
      <dgm:t>
        <a:bodyPr/>
        <a:lstStyle/>
        <a:p>
          <a:r>
            <a:rPr lang="en-US" b="0" i="0" u="sng" dirty="0">
              <a:solidFill>
                <a:schemeClr val="tx1"/>
              </a:solidFill>
              <a:hlinkClick xmlns:r="http://schemas.openxmlformats.org/officeDocument/2006/relationships" r:id="rId7">
                <a:extLst>
                  <a:ext uri="{A12FA001-AC4F-418D-AE19-62706E023703}">
                    <ahyp:hlinkClr xmlns:ahyp="http://schemas.microsoft.com/office/drawing/2018/hyperlinkcolor" val="tx"/>
                  </a:ext>
                </a:extLst>
              </a:hlinkClick>
            </a:rPr>
            <a:t>AWS CodeDeploy</a:t>
          </a:r>
          <a:r>
            <a:rPr lang="en-US" b="0" i="0" dirty="0">
              <a:solidFill>
                <a:schemeClr val="tx1"/>
              </a:solidFill>
            </a:rPr>
            <a:t>: </a:t>
          </a:r>
          <a:r>
            <a:rPr lang="en-US" b="0" i="0" dirty="0"/>
            <a:t>Required in order to rapidly develop and deploy our whole solution a GIT integrated CodeDeploy CI/CD pipeline.</a:t>
          </a:r>
          <a:endParaRPr lang="en-US" dirty="0"/>
        </a:p>
      </dgm:t>
    </dgm:pt>
    <dgm:pt modelId="{4ADF995A-172E-4F87-B7A0-EC7668FF329E}" type="parTrans" cxnId="{FFA970C8-B8A5-4058-A227-5A8434BDA03A}">
      <dgm:prSet/>
      <dgm:spPr/>
      <dgm:t>
        <a:bodyPr/>
        <a:lstStyle/>
        <a:p>
          <a:endParaRPr lang="en-US"/>
        </a:p>
      </dgm:t>
    </dgm:pt>
    <dgm:pt modelId="{DB089AD2-A459-4352-A8EE-0DDD1F53BF4A}" type="sibTrans" cxnId="{FFA970C8-B8A5-4058-A227-5A8434BDA03A}">
      <dgm:prSet/>
      <dgm:spPr/>
      <dgm:t>
        <a:bodyPr/>
        <a:lstStyle/>
        <a:p>
          <a:endParaRPr lang="en-US"/>
        </a:p>
      </dgm:t>
    </dgm:pt>
    <dgm:pt modelId="{114406B4-75B5-44E6-8030-FC328822633D}">
      <dgm:prSet/>
      <dgm:spPr/>
      <dgm:t>
        <a:bodyPr/>
        <a:lstStyle/>
        <a:p>
          <a:r>
            <a:rPr lang="en-US" b="0" i="0" dirty="0"/>
            <a:t>EMR: We use Amazon EMR to facilitate concurrent processing of tweet sentiment classification.</a:t>
          </a:r>
          <a:endParaRPr lang="en-US" dirty="0"/>
        </a:p>
      </dgm:t>
    </dgm:pt>
    <dgm:pt modelId="{A82DC7E5-FA49-439A-8932-4D6E501DA18D}" type="parTrans" cxnId="{130F63F4-5377-4ED8-9D78-E6E7322B79BD}">
      <dgm:prSet/>
      <dgm:spPr/>
      <dgm:t>
        <a:bodyPr/>
        <a:lstStyle/>
        <a:p>
          <a:endParaRPr lang="en-US"/>
        </a:p>
      </dgm:t>
    </dgm:pt>
    <dgm:pt modelId="{FB06D14D-4AF1-406A-8C47-8CBC3445353F}" type="sibTrans" cxnId="{130F63F4-5377-4ED8-9D78-E6E7322B79BD}">
      <dgm:prSet/>
      <dgm:spPr/>
      <dgm:t>
        <a:bodyPr/>
        <a:lstStyle/>
        <a:p>
          <a:endParaRPr lang="en-US"/>
        </a:p>
      </dgm:t>
    </dgm:pt>
    <dgm:pt modelId="{8E745C8E-1793-40E2-BE85-FCF8ED9517F1}">
      <dgm:prSet/>
      <dgm:spPr/>
      <dgm:t>
        <a:bodyPr/>
        <a:lstStyle/>
        <a:p>
          <a:r>
            <a:rPr lang="en-US" b="0" i="0" dirty="0"/>
            <a:t>NLTK: A Naive Bayes Binary Classifier model was trained with the help of NLTK library and stored in pickle file. It classifies input string into positive and negative sentiments. The pickle file is uploaded to S3 to be used for classification in our cloud system.</a:t>
          </a:r>
          <a:endParaRPr lang="en-US" dirty="0"/>
        </a:p>
      </dgm:t>
    </dgm:pt>
    <dgm:pt modelId="{C2E66756-706C-462A-93BE-87D59067F055}" type="parTrans" cxnId="{79B5B85A-C329-42B0-B94F-FFBB395A7832}">
      <dgm:prSet/>
      <dgm:spPr/>
      <dgm:t>
        <a:bodyPr/>
        <a:lstStyle/>
        <a:p>
          <a:endParaRPr lang="en-US"/>
        </a:p>
      </dgm:t>
    </dgm:pt>
    <dgm:pt modelId="{209711E2-9542-40A9-B16A-477820DB4907}" type="sibTrans" cxnId="{79B5B85A-C329-42B0-B94F-FFBB395A7832}">
      <dgm:prSet/>
      <dgm:spPr/>
      <dgm:t>
        <a:bodyPr/>
        <a:lstStyle/>
        <a:p>
          <a:endParaRPr lang="en-US"/>
        </a:p>
      </dgm:t>
    </dgm:pt>
    <dgm:pt modelId="{E83507BD-9DC1-4E5C-9F52-904585275835}" type="pres">
      <dgm:prSet presAssocID="{3FCC4817-F338-412B-86AC-75862A79882B}" presName="linear" presStyleCnt="0">
        <dgm:presLayoutVars>
          <dgm:animLvl val="lvl"/>
          <dgm:resizeHandles val="exact"/>
        </dgm:presLayoutVars>
      </dgm:prSet>
      <dgm:spPr/>
    </dgm:pt>
    <dgm:pt modelId="{0DB06BD3-9509-4315-A0E1-344BB7999372}" type="pres">
      <dgm:prSet presAssocID="{98D7FA49-B1E8-44A1-AD90-931F8BD7DE54}" presName="parentText" presStyleLbl="node1" presStyleIdx="0" presStyleCnt="6">
        <dgm:presLayoutVars>
          <dgm:chMax val="0"/>
          <dgm:bulletEnabled val="1"/>
        </dgm:presLayoutVars>
      </dgm:prSet>
      <dgm:spPr/>
    </dgm:pt>
    <dgm:pt modelId="{5894B431-6B72-4323-A8F4-78485BF1BF52}" type="pres">
      <dgm:prSet presAssocID="{98D7FA49-B1E8-44A1-AD90-931F8BD7DE54}" presName="childText" presStyleLbl="revTx" presStyleIdx="0" presStyleCnt="1">
        <dgm:presLayoutVars>
          <dgm:bulletEnabled val="1"/>
        </dgm:presLayoutVars>
      </dgm:prSet>
      <dgm:spPr/>
    </dgm:pt>
    <dgm:pt modelId="{DBC47EE9-3869-41DE-8A3C-D3DBB61DFD34}" type="pres">
      <dgm:prSet presAssocID="{96385A54-D793-4F6C-9508-7B1BEF062526}" presName="parentText" presStyleLbl="node1" presStyleIdx="1" presStyleCnt="6">
        <dgm:presLayoutVars>
          <dgm:chMax val="0"/>
          <dgm:bulletEnabled val="1"/>
        </dgm:presLayoutVars>
      </dgm:prSet>
      <dgm:spPr/>
    </dgm:pt>
    <dgm:pt modelId="{E91F8825-31F6-413A-954A-E13C6ED52690}" type="pres">
      <dgm:prSet presAssocID="{E52E545B-4436-48EB-AF69-E71F6BA4ABD3}" presName="spacer" presStyleCnt="0"/>
      <dgm:spPr/>
    </dgm:pt>
    <dgm:pt modelId="{81D4E3AC-0879-44A3-8756-7BD147A84C59}" type="pres">
      <dgm:prSet presAssocID="{2B910ABA-2BF3-467F-AE74-F3EA8B021CF3}" presName="parentText" presStyleLbl="node1" presStyleIdx="2" presStyleCnt="6">
        <dgm:presLayoutVars>
          <dgm:chMax val="0"/>
          <dgm:bulletEnabled val="1"/>
        </dgm:presLayoutVars>
      </dgm:prSet>
      <dgm:spPr/>
    </dgm:pt>
    <dgm:pt modelId="{214BFA69-E984-48BB-9877-CCABB67E6C82}" type="pres">
      <dgm:prSet presAssocID="{E24714BC-D0D2-4C27-B8A5-84FC44D16117}" presName="spacer" presStyleCnt="0"/>
      <dgm:spPr/>
    </dgm:pt>
    <dgm:pt modelId="{B7ED8653-0FE8-41BE-90F0-39A15F53871C}" type="pres">
      <dgm:prSet presAssocID="{28AAB68E-41E5-4440-B428-3AF2243F7957}" presName="parentText" presStyleLbl="node1" presStyleIdx="3" presStyleCnt="6">
        <dgm:presLayoutVars>
          <dgm:chMax val="0"/>
          <dgm:bulletEnabled val="1"/>
        </dgm:presLayoutVars>
      </dgm:prSet>
      <dgm:spPr/>
    </dgm:pt>
    <dgm:pt modelId="{93BD6292-64BB-4299-B36B-5E58B6D387C9}" type="pres">
      <dgm:prSet presAssocID="{DB089AD2-A459-4352-A8EE-0DDD1F53BF4A}" presName="spacer" presStyleCnt="0"/>
      <dgm:spPr/>
    </dgm:pt>
    <dgm:pt modelId="{4BB61DA6-1B11-4D5E-92AD-E4B768E683BC}" type="pres">
      <dgm:prSet presAssocID="{114406B4-75B5-44E6-8030-FC328822633D}" presName="parentText" presStyleLbl="node1" presStyleIdx="4" presStyleCnt="6">
        <dgm:presLayoutVars>
          <dgm:chMax val="0"/>
          <dgm:bulletEnabled val="1"/>
        </dgm:presLayoutVars>
      </dgm:prSet>
      <dgm:spPr/>
    </dgm:pt>
    <dgm:pt modelId="{5BC76087-2B4F-4BF5-AEB9-A265DA1A0F42}" type="pres">
      <dgm:prSet presAssocID="{FB06D14D-4AF1-406A-8C47-8CBC3445353F}" presName="spacer" presStyleCnt="0"/>
      <dgm:spPr/>
    </dgm:pt>
    <dgm:pt modelId="{2D70AF67-25B4-435B-9196-31C3FB63287B}" type="pres">
      <dgm:prSet presAssocID="{8E745C8E-1793-40E2-BE85-FCF8ED9517F1}" presName="parentText" presStyleLbl="node1" presStyleIdx="5" presStyleCnt="6">
        <dgm:presLayoutVars>
          <dgm:chMax val="0"/>
          <dgm:bulletEnabled val="1"/>
        </dgm:presLayoutVars>
      </dgm:prSet>
      <dgm:spPr/>
    </dgm:pt>
  </dgm:ptLst>
  <dgm:cxnLst>
    <dgm:cxn modelId="{F38D9A16-6FEF-4727-9CCF-C9B2DA3060A4}" srcId="{3FCC4817-F338-412B-86AC-75862A79882B}" destId="{96385A54-D793-4F6C-9508-7B1BEF062526}" srcOrd="1" destOrd="0" parTransId="{DCB1A147-7BB2-4812-A4F8-269D681F0D6D}" sibTransId="{E52E545B-4436-48EB-AF69-E71F6BA4ABD3}"/>
    <dgm:cxn modelId="{E652E02B-2AF9-410E-8BDC-AF2F01775D00}" srcId="{98D7FA49-B1E8-44A1-AD90-931F8BD7DE54}" destId="{DFF6081F-E252-4BF2-BB5F-52951D0847F3}" srcOrd="0" destOrd="0" parTransId="{EF7EA399-FC44-41CD-8FB4-610D4AE9D0BF}" sibTransId="{4F82AE0C-69A4-4CA1-A774-0BDC6DC57A0E}"/>
    <dgm:cxn modelId="{46EB442D-C718-4CC9-BCA0-FB996D920CA3}" srcId="{98D7FA49-B1E8-44A1-AD90-931F8BD7DE54}" destId="{6DF665CE-0EA2-4C5F-9E5B-B7C98B3EF316}" srcOrd="2" destOrd="0" parTransId="{3B2505F1-B016-4365-84F9-34B5104BB128}" sibTransId="{A300984D-A80C-4781-8786-D3E8925973A9}"/>
    <dgm:cxn modelId="{651F1234-5CF7-4699-ADC0-2D2845428F7C}" type="presOf" srcId="{96385A54-D793-4F6C-9508-7B1BEF062526}" destId="{DBC47EE9-3869-41DE-8A3C-D3DBB61DFD34}" srcOrd="0" destOrd="0" presId="urn:microsoft.com/office/officeart/2005/8/layout/vList2"/>
    <dgm:cxn modelId="{47FD403D-F9E0-4007-844D-030C758802ED}" srcId="{3FCC4817-F338-412B-86AC-75862A79882B}" destId="{98D7FA49-B1E8-44A1-AD90-931F8BD7DE54}" srcOrd="0" destOrd="0" parTransId="{DF212070-1E9D-4F3C-9973-DE9941D867D0}" sibTransId="{AE12849E-6694-43A9-99E2-7D398571DBA1}"/>
    <dgm:cxn modelId="{37648D3D-F17A-4CCD-BF84-5CD38BC5B928}" srcId="{98D7FA49-B1E8-44A1-AD90-931F8BD7DE54}" destId="{D7595687-6C5D-4243-9126-3FD99AEBF52C}" srcOrd="1" destOrd="0" parTransId="{BDF20DBA-7A35-4AEB-A07A-357C2E06D54F}" sibTransId="{7AF6D719-9E84-4346-B1A0-6CEBAB3DF43D}"/>
    <dgm:cxn modelId="{39082844-3613-4DDB-9BE4-265BD2C20AF1}" type="presOf" srcId="{2B910ABA-2BF3-467F-AE74-F3EA8B021CF3}" destId="{81D4E3AC-0879-44A3-8756-7BD147A84C59}" srcOrd="0" destOrd="0" presId="urn:microsoft.com/office/officeart/2005/8/layout/vList2"/>
    <dgm:cxn modelId="{84C5C367-EFB5-4848-A641-E4081613E3B6}" type="presOf" srcId="{D7595687-6C5D-4243-9126-3FD99AEBF52C}" destId="{5894B431-6B72-4323-A8F4-78485BF1BF52}" srcOrd="0" destOrd="1" presId="urn:microsoft.com/office/officeart/2005/8/layout/vList2"/>
    <dgm:cxn modelId="{1C969D6B-2C56-46EB-90D1-F4759FCF87A3}" type="presOf" srcId="{98D7FA49-B1E8-44A1-AD90-931F8BD7DE54}" destId="{0DB06BD3-9509-4315-A0E1-344BB7999372}" srcOrd="0" destOrd="0" presId="urn:microsoft.com/office/officeart/2005/8/layout/vList2"/>
    <dgm:cxn modelId="{2BA0D84D-C142-4F5B-8FB8-5612AAC7137A}" type="presOf" srcId="{8E745C8E-1793-40E2-BE85-FCF8ED9517F1}" destId="{2D70AF67-25B4-435B-9196-31C3FB63287B}" srcOrd="0" destOrd="0" presId="urn:microsoft.com/office/officeart/2005/8/layout/vList2"/>
    <dgm:cxn modelId="{5FD1CF6F-0846-4DE8-85C2-1CD6A4D3D486}" type="presOf" srcId="{DFF6081F-E252-4BF2-BB5F-52951D0847F3}" destId="{5894B431-6B72-4323-A8F4-78485BF1BF52}" srcOrd="0" destOrd="0" presId="urn:microsoft.com/office/officeart/2005/8/layout/vList2"/>
    <dgm:cxn modelId="{A7A8ED51-FC77-4539-AE6B-2FBC61AA945C}" type="presOf" srcId="{114406B4-75B5-44E6-8030-FC328822633D}" destId="{4BB61DA6-1B11-4D5E-92AD-E4B768E683BC}" srcOrd="0" destOrd="0" presId="urn:microsoft.com/office/officeart/2005/8/layout/vList2"/>
    <dgm:cxn modelId="{B594F354-CD95-4190-9953-4C325C087A4B}" type="presOf" srcId="{6DF665CE-0EA2-4C5F-9E5B-B7C98B3EF316}" destId="{5894B431-6B72-4323-A8F4-78485BF1BF52}" srcOrd="0" destOrd="2" presId="urn:microsoft.com/office/officeart/2005/8/layout/vList2"/>
    <dgm:cxn modelId="{79B5B85A-C329-42B0-B94F-FFBB395A7832}" srcId="{3FCC4817-F338-412B-86AC-75862A79882B}" destId="{8E745C8E-1793-40E2-BE85-FCF8ED9517F1}" srcOrd="5" destOrd="0" parTransId="{C2E66756-706C-462A-93BE-87D59067F055}" sibTransId="{209711E2-9542-40A9-B16A-477820DB4907}"/>
    <dgm:cxn modelId="{24E5A995-E6F5-4C04-9210-786DDCD61D04}" type="presOf" srcId="{3FCC4817-F338-412B-86AC-75862A79882B}" destId="{E83507BD-9DC1-4E5C-9F52-904585275835}" srcOrd="0" destOrd="0" presId="urn:microsoft.com/office/officeart/2005/8/layout/vList2"/>
    <dgm:cxn modelId="{FFA970C8-B8A5-4058-A227-5A8434BDA03A}" srcId="{3FCC4817-F338-412B-86AC-75862A79882B}" destId="{28AAB68E-41E5-4440-B428-3AF2243F7957}" srcOrd="3" destOrd="0" parTransId="{4ADF995A-172E-4F87-B7A0-EC7668FF329E}" sibTransId="{DB089AD2-A459-4352-A8EE-0DDD1F53BF4A}"/>
    <dgm:cxn modelId="{70E69EEF-E55E-48EB-AB81-F317F8F9B23E}" srcId="{3FCC4817-F338-412B-86AC-75862A79882B}" destId="{2B910ABA-2BF3-467F-AE74-F3EA8B021CF3}" srcOrd="2" destOrd="0" parTransId="{F0BC43A2-6130-4C4A-9416-37718847E03E}" sibTransId="{E24714BC-D0D2-4C27-B8A5-84FC44D16117}"/>
    <dgm:cxn modelId="{130F63F4-5377-4ED8-9D78-E6E7322B79BD}" srcId="{3FCC4817-F338-412B-86AC-75862A79882B}" destId="{114406B4-75B5-44E6-8030-FC328822633D}" srcOrd="4" destOrd="0" parTransId="{A82DC7E5-FA49-439A-8932-4D6E501DA18D}" sibTransId="{FB06D14D-4AF1-406A-8C47-8CBC3445353F}"/>
    <dgm:cxn modelId="{4C09B9F5-589B-4212-995A-D9CEB8E7FA77}" type="presOf" srcId="{28AAB68E-41E5-4440-B428-3AF2243F7957}" destId="{B7ED8653-0FE8-41BE-90F0-39A15F53871C}" srcOrd="0" destOrd="0" presId="urn:microsoft.com/office/officeart/2005/8/layout/vList2"/>
    <dgm:cxn modelId="{EB0826C9-A9BE-4DAB-B87F-0A2A8EECBF5B}" type="presParOf" srcId="{E83507BD-9DC1-4E5C-9F52-904585275835}" destId="{0DB06BD3-9509-4315-A0E1-344BB7999372}" srcOrd="0" destOrd="0" presId="urn:microsoft.com/office/officeart/2005/8/layout/vList2"/>
    <dgm:cxn modelId="{5118142E-7F9F-4D19-9016-6E35C8EA6C53}" type="presParOf" srcId="{E83507BD-9DC1-4E5C-9F52-904585275835}" destId="{5894B431-6B72-4323-A8F4-78485BF1BF52}" srcOrd="1" destOrd="0" presId="urn:microsoft.com/office/officeart/2005/8/layout/vList2"/>
    <dgm:cxn modelId="{C92FE972-3F3F-4819-90F4-281187D4641C}" type="presParOf" srcId="{E83507BD-9DC1-4E5C-9F52-904585275835}" destId="{DBC47EE9-3869-41DE-8A3C-D3DBB61DFD34}" srcOrd="2" destOrd="0" presId="urn:microsoft.com/office/officeart/2005/8/layout/vList2"/>
    <dgm:cxn modelId="{1D0E6D38-7741-4182-A581-23651AFCD302}" type="presParOf" srcId="{E83507BD-9DC1-4E5C-9F52-904585275835}" destId="{E91F8825-31F6-413A-954A-E13C6ED52690}" srcOrd="3" destOrd="0" presId="urn:microsoft.com/office/officeart/2005/8/layout/vList2"/>
    <dgm:cxn modelId="{BC0BA975-00A7-4593-93D3-04FEB759D58A}" type="presParOf" srcId="{E83507BD-9DC1-4E5C-9F52-904585275835}" destId="{81D4E3AC-0879-44A3-8756-7BD147A84C59}" srcOrd="4" destOrd="0" presId="urn:microsoft.com/office/officeart/2005/8/layout/vList2"/>
    <dgm:cxn modelId="{7B4A06AE-9740-4DE1-93D5-7262CC179AE6}" type="presParOf" srcId="{E83507BD-9DC1-4E5C-9F52-904585275835}" destId="{214BFA69-E984-48BB-9877-CCABB67E6C82}" srcOrd="5" destOrd="0" presId="urn:microsoft.com/office/officeart/2005/8/layout/vList2"/>
    <dgm:cxn modelId="{3F62809C-9E25-4837-B78C-927008E5497E}" type="presParOf" srcId="{E83507BD-9DC1-4E5C-9F52-904585275835}" destId="{B7ED8653-0FE8-41BE-90F0-39A15F53871C}" srcOrd="6" destOrd="0" presId="urn:microsoft.com/office/officeart/2005/8/layout/vList2"/>
    <dgm:cxn modelId="{43DB9926-B6C6-4249-8B0A-76E88C7F730B}" type="presParOf" srcId="{E83507BD-9DC1-4E5C-9F52-904585275835}" destId="{93BD6292-64BB-4299-B36B-5E58B6D387C9}" srcOrd="7" destOrd="0" presId="urn:microsoft.com/office/officeart/2005/8/layout/vList2"/>
    <dgm:cxn modelId="{A02FC8DC-5508-4B63-905D-86A23EA13FC2}" type="presParOf" srcId="{E83507BD-9DC1-4E5C-9F52-904585275835}" destId="{4BB61DA6-1B11-4D5E-92AD-E4B768E683BC}" srcOrd="8" destOrd="0" presId="urn:microsoft.com/office/officeart/2005/8/layout/vList2"/>
    <dgm:cxn modelId="{69E1D973-DAB0-4AB2-9986-5916928A8181}" type="presParOf" srcId="{E83507BD-9DC1-4E5C-9F52-904585275835}" destId="{5BC76087-2B4F-4BF5-AEB9-A265DA1A0F42}" srcOrd="9" destOrd="0" presId="urn:microsoft.com/office/officeart/2005/8/layout/vList2"/>
    <dgm:cxn modelId="{C5B6983B-E6D7-4116-9471-7D22C6E9A138}" type="presParOf" srcId="{E83507BD-9DC1-4E5C-9F52-904585275835}" destId="{2D70AF67-25B4-435B-9196-31C3FB63287B}"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74D6A-E401-4691-9698-32C24C78FDFE}">
      <dsp:nvSpPr>
        <dsp:cNvPr id="0" name=""/>
        <dsp:cNvSpPr/>
      </dsp:nvSpPr>
      <dsp:spPr>
        <a:xfrm>
          <a:off x="129876" y="1350144"/>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D2EE86-493C-4E99-8588-691B4F45D85A}">
      <dsp:nvSpPr>
        <dsp:cNvPr id="0" name=""/>
        <dsp:cNvSpPr/>
      </dsp:nvSpPr>
      <dsp:spPr>
        <a:xfrm>
          <a:off x="280260" y="1500527"/>
          <a:ext cx="415344" cy="415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1EB27-EAB4-4412-9E77-6BD5D3FDE053}">
      <dsp:nvSpPr>
        <dsp:cNvPr id="0" name=""/>
        <dsp:cNvSpPr/>
      </dsp:nvSpPr>
      <dsp:spPr>
        <a:xfrm>
          <a:off x="999439" y="1350144"/>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We aim to develop a distributed system of scalable web crawling solution which searches the internet for specific keyword guided information and saves it in a persistent storage which can be processed later.</a:t>
          </a:r>
          <a:endParaRPr lang="en-US" sz="1100" kern="1200" dirty="0"/>
        </a:p>
      </dsp:txBody>
      <dsp:txXfrm>
        <a:off x="999439" y="1350144"/>
        <a:ext cx="1687974" cy="716110"/>
      </dsp:txXfrm>
    </dsp:sp>
    <dsp:sp modelId="{48AED2A2-D03F-4BB5-A910-7B50793EE407}">
      <dsp:nvSpPr>
        <dsp:cNvPr id="0" name=""/>
        <dsp:cNvSpPr/>
      </dsp:nvSpPr>
      <dsp:spPr>
        <a:xfrm>
          <a:off x="2981531" y="1350144"/>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32A42-BCFD-4091-8422-80BFD5C07995}">
      <dsp:nvSpPr>
        <dsp:cNvPr id="0" name=""/>
        <dsp:cNvSpPr/>
      </dsp:nvSpPr>
      <dsp:spPr>
        <a:xfrm>
          <a:off x="3131914" y="1500527"/>
          <a:ext cx="415344" cy="415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45F09-D167-4204-A516-F2FBA2A52F39}">
      <dsp:nvSpPr>
        <dsp:cNvPr id="0" name=""/>
        <dsp:cNvSpPr/>
      </dsp:nvSpPr>
      <dsp:spPr>
        <a:xfrm>
          <a:off x="3851094" y="1350144"/>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Our system should be able to scale in order to fulfill the need of either the web crawling or data processing pipelines.</a:t>
          </a:r>
          <a:endParaRPr lang="en-US" sz="1100" kern="1200" dirty="0"/>
        </a:p>
      </dsp:txBody>
      <dsp:txXfrm>
        <a:off x="3851094" y="1350144"/>
        <a:ext cx="1687974" cy="716110"/>
      </dsp:txXfrm>
    </dsp:sp>
    <dsp:sp modelId="{E6B8655A-7E61-4715-85A4-BDC66493196D}">
      <dsp:nvSpPr>
        <dsp:cNvPr id="0" name=""/>
        <dsp:cNvSpPr/>
      </dsp:nvSpPr>
      <dsp:spPr>
        <a:xfrm>
          <a:off x="5833185" y="1350144"/>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D2867-8FCC-4B4C-9CFD-86E00F35EBFE}">
      <dsp:nvSpPr>
        <dsp:cNvPr id="0" name=""/>
        <dsp:cNvSpPr/>
      </dsp:nvSpPr>
      <dsp:spPr>
        <a:xfrm>
          <a:off x="5983568" y="1500527"/>
          <a:ext cx="415344" cy="4153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E5EC8C-6454-43BB-AF13-852F818734DD}">
      <dsp:nvSpPr>
        <dsp:cNvPr id="0" name=""/>
        <dsp:cNvSpPr/>
      </dsp:nvSpPr>
      <dsp:spPr>
        <a:xfrm>
          <a:off x="6702748" y="1350144"/>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b="0" i="0" kern="1200" dirty="0"/>
        </a:p>
        <a:p>
          <a:pPr marL="0" lvl="0" indent="0" algn="l" defTabSz="488950">
            <a:lnSpc>
              <a:spcPct val="100000"/>
            </a:lnSpc>
            <a:spcBef>
              <a:spcPct val="0"/>
            </a:spcBef>
            <a:spcAft>
              <a:spcPct val="35000"/>
            </a:spcAft>
            <a:buNone/>
          </a:pPr>
          <a:r>
            <a:rPr lang="en-US" sz="1100" b="0" i="0" kern="1200" dirty="0"/>
            <a:t>We are using this data for real-time sentiment analysis. It gives you a window into what the masses are expressing about the topic “right now”. It provides for a targeted, minute-by-minute analysis which is useful for feedbacks, campaign success analysis and market predictions. </a:t>
          </a:r>
          <a:endParaRPr lang="en-US" sz="1100" kern="1200" dirty="0"/>
        </a:p>
      </dsp:txBody>
      <dsp:txXfrm>
        <a:off x="6702748" y="1350144"/>
        <a:ext cx="1687974" cy="716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06BD3-9509-4315-A0E1-344BB7999372}">
      <dsp:nvSpPr>
        <dsp:cNvPr id="0" name=""/>
        <dsp:cNvSpPr/>
      </dsp:nvSpPr>
      <dsp:spPr>
        <a:xfrm>
          <a:off x="0" y="210151"/>
          <a:ext cx="5230525" cy="5034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u="sng"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TweetScraper</a:t>
          </a:r>
          <a:r>
            <a:rPr lang="en-US" sz="900" b="0" i="0" kern="1200" dirty="0">
              <a:solidFill>
                <a:schemeClr val="tx1"/>
              </a:solidFill>
            </a:rPr>
            <a:t>: </a:t>
          </a:r>
          <a:r>
            <a:rPr lang="en-US" sz="900" b="0" i="0" kern="1200" dirty="0"/>
            <a:t>Scrapped Twitter as it is the best source of Sentiment Analysis. Modified the fork on </a:t>
          </a:r>
          <a:r>
            <a:rPr lang="en-US" sz="900" b="0" i="0" kern="1200" dirty="0">
              <a:hlinkClick xmlns:r="http://schemas.openxmlformats.org/officeDocument/2006/relationships" r:id="rId2"/>
            </a:rPr>
            <a:t>jonbakerfish/TweetScraper</a:t>
          </a:r>
          <a:r>
            <a:rPr lang="en-US" sz="900" b="0" i="0" kern="1200" dirty="0"/>
            <a:t> build using </a:t>
          </a:r>
          <a:r>
            <a:rPr lang="en-US" sz="900" b="1" i="0" u="sng" kern="1200" dirty="0"/>
            <a:t>Scrapy because:</a:t>
          </a:r>
          <a:endParaRPr lang="en-US" sz="900" kern="1200" dirty="0"/>
        </a:p>
      </dsp:txBody>
      <dsp:txXfrm>
        <a:off x="24577" y="234728"/>
        <a:ext cx="5181371" cy="454311"/>
      </dsp:txXfrm>
    </dsp:sp>
    <dsp:sp modelId="{5894B431-6B72-4323-A8F4-78485BF1BF52}">
      <dsp:nvSpPr>
        <dsp:cNvPr id="0" name=""/>
        <dsp:cNvSpPr/>
      </dsp:nvSpPr>
      <dsp:spPr>
        <a:xfrm>
          <a:off x="0" y="713616"/>
          <a:ext cx="5230525" cy="465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69" tIns="11430" rIns="64008" bIns="11430" numCol="1" spcCol="1270" anchor="t" anchorCtr="0">
          <a:noAutofit/>
        </a:bodyPr>
        <a:lstStyle/>
        <a:p>
          <a:pPr marL="57150" lvl="1" indent="-57150" algn="l" defTabSz="311150">
            <a:lnSpc>
              <a:spcPct val="90000"/>
            </a:lnSpc>
            <a:spcBef>
              <a:spcPct val="0"/>
            </a:spcBef>
            <a:spcAft>
              <a:spcPct val="20000"/>
            </a:spcAft>
            <a:buChar char="•"/>
          </a:pPr>
          <a:r>
            <a:rPr lang="en-US" sz="700" b="0" i="0" kern="1200" dirty="0"/>
            <a:t>Scraping through Twitter API is very rate limiting. With Scrapy we can scrape if we don’t violate </a:t>
          </a:r>
          <a:r>
            <a:rPr lang="en-US" sz="700" b="0" i="0" u="sng" kern="1200" dirty="0">
              <a:hlinkClick xmlns:r="http://schemas.openxmlformats.org/officeDocument/2006/relationships" r:id="rId3"/>
            </a:rPr>
            <a:t>crawler's politeness policy</a:t>
          </a:r>
          <a:r>
            <a:rPr lang="en-US" sz="700" b="0" i="0" kern="1200" dirty="0"/>
            <a:t>.</a:t>
          </a:r>
          <a:endParaRPr lang="en-US" sz="700" kern="1200" dirty="0"/>
        </a:p>
        <a:p>
          <a:pPr marL="57150" lvl="1" indent="-57150" algn="l" defTabSz="311150">
            <a:lnSpc>
              <a:spcPct val="90000"/>
            </a:lnSpc>
            <a:spcBef>
              <a:spcPct val="0"/>
            </a:spcBef>
            <a:spcAft>
              <a:spcPct val="20000"/>
            </a:spcAft>
            <a:buChar char="•"/>
          </a:pPr>
          <a:r>
            <a:rPr lang="en-US" sz="700" b="0" i="0" kern="1200" dirty="0"/>
            <a:t>We can not scrape and </a:t>
          </a:r>
          <a:r>
            <a:rPr lang="en-US" sz="700" b="0" i="0" u="sng" kern="1200" dirty="0">
              <a:hlinkClick xmlns:r="http://schemas.openxmlformats.org/officeDocument/2006/relationships" r:id="rId4"/>
            </a:rPr>
            <a:t>search past 7 days for any topic</a:t>
          </a:r>
          <a:r>
            <a:rPr lang="en-US" sz="700" b="0" i="0" kern="1200" dirty="0"/>
            <a:t>. Scraping the explore page with full support for queries with timestamp we can also overcome this limitation.</a:t>
          </a:r>
          <a:endParaRPr lang="en-US" sz="700" kern="1200" dirty="0"/>
        </a:p>
        <a:p>
          <a:pPr marL="57150" lvl="1" indent="-57150" algn="l" defTabSz="311150">
            <a:lnSpc>
              <a:spcPct val="90000"/>
            </a:lnSpc>
            <a:spcBef>
              <a:spcPct val="0"/>
            </a:spcBef>
            <a:spcAft>
              <a:spcPct val="20000"/>
            </a:spcAft>
            <a:buChar char="•"/>
          </a:pPr>
          <a:r>
            <a:rPr lang="en-US" sz="700" b="0" i="0" kern="1200" dirty="0"/>
            <a:t>Other alternatives are blocked by Twitter and are no longer supported.</a:t>
          </a:r>
          <a:endParaRPr lang="en-US" sz="700" kern="1200" dirty="0"/>
        </a:p>
      </dsp:txBody>
      <dsp:txXfrm>
        <a:off x="0" y="713616"/>
        <a:ext cx="5230525" cy="465750"/>
      </dsp:txXfrm>
    </dsp:sp>
    <dsp:sp modelId="{DBC47EE9-3869-41DE-8A3C-D3DBB61DFD34}">
      <dsp:nvSpPr>
        <dsp:cNvPr id="0" name=""/>
        <dsp:cNvSpPr/>
      </dsp:nvSpPr>
      <dsp:spPr>
        <a:xfrm>
          <a:off x="0" y="1179366"/>
          <a:ext cx="5230525" cy="503465"/>
        </a:xfrm>
        <a:prstGeom prst="roundRect">
          <a:avLst/>
        </a:prstGeom>
        <a:solidFill>
          <a:schemeClr val="accent2">
            <a:hueOff val="-32638"/>
            <a:satOff val="-1886"/>
            <a:lumOff val="2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u="sng" kern="1200"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Scrapy</a:t>
          </a:r>
          <a:r>
            <a:rPr lang="en-US" sz="900" b="0" i="0" kern="1200" dirty="0">
              <a:solidFill>
                <a:schemeClr val="tx1"/>
              </a:solidFill>
            </a:rPr>
            <a:t>: </a:t>
          </a:r>
          <a:r>
            <a:rPr lang="en-US" sz="900" b="0" i="0" kern="1200" dirty="0"/>
            <a:t>A working knowledge of Scrapy is a must as this is the framework on which the TweetScraper is built. We modified the code to suit our project needs.</a:t>
          </a:r>
          <a:endParaRPr lang="en-US" sz="900" kern="1200" dirty="0"/>
        </a:p>
      </dsp:txBody>
      <dsp:txXfrm>
        <a:off x="24577" y="1203943"/>
        <a:ext cx="5181371" cy="454311"/>
      </dsp:txXfrm>
    </dsp:sp>
    <dsp:sp modelId="{81D4E3AC-0879-44A3-8756-7BD147A84C59}">
      <dsp:nvSpPr>
        <dsp:cNvPr id="0" name=""/>
        <dsp:cNvSpPr/>
      </dsp:nvSpPr>
      <dsp:spPr>
        <a:xfrm>
          <a:off x="0" y="1708752"/>
          <a:ext cx="5230525" cy="503465"/>
        </a:xfrm>
        <a:prstGeom prst="roundRect">
          <a:avLst/>
        </a:prstGeom>
        <a:solidFill>
          <a:schemeClr val="accent2">
            <a:hueOff val="-65276"/>
            <a:satOff val="-3773"/>
            <a:lumOff val="5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u="sng" kern="1200" dirty="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BOTO3</a:t>
          </a:r>
          <a:r>
            <a:rPr lang="en-US" sz="900" b="0" i="0" kern="1200" dirty="0">
              <a:solidFill>
                <a:schemeClr val="tx1"/>
              </a:solidFill>
            </a:rPr>
            <a:t>: </a:t>
          </a:r>
          <a:r>
            <a:rPr lang="en-US" sz="900" b="0" i="0" kern="1200" dirty="0"/>
            <a:t>Boto3 Library is required to interact with the AWS systems and subsystems like S3, SQS and EMR via a Python environment.</a:t>
          </a:r>
          <a:endParaRPr lang="en-US" sz="900" kern="1200" dirty="0"/>
        </a:p>
      </dsp:txBody>
      <dsp:txXfrm>
        <a:off x="24577" y="1733329"/>
        <a:ext cx="5181371" cy="454311"/>
      </dsp:txXfrm>
    </dsp:sp>
    <dsp:sp modelId="{B7ED8653-0FE8-41BE-90F0-39A15F53871C}">
      <dsp:nvSpPr>
        <dsp:cNvPr id="0" name=""/>
        <dsp:cNvSpPr/>
      </dsp:nvSpPr>
      <dsp:spPr>
        <a:xfrm>
          <a:off x="0" y="2238138"/>
          <a:ext cx="5230525" cy="503465"/>
        </a:xfrm>
        <a:prstGeom prst="roundRect">
          <a:avLst/>
        </a:prstGeom>
        <a:solidFill>
          <a:schemeClr val="accent2">
            <a:hueOff val="-97914"/>
            <a:satOff val="-5659"/>
            <a:lumOff val="7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u="sng" kern="1200" dirty="0">
              <a:solidFill>
                <a:schemeClr val="tx1"/>
              </a:solidFill>
              <a:hlinkClick xmlns:r="http://schemas.openxmlformats.org/officeDocument/2006/relationships" r:id="rId7">
                <a:extLst>
                  <a:ext uri="{A12FA001-AC4F-418D-AE19-62706E023703}">
                    <ahyp:hlinkClr xmlns:ahyp="http://schemas.microsoft.com/office/drawing/2018/hyperlinkcolor" val="tx"/>
                  </a:ext>
                </a:extLst>
              </a:hlinkClick>
            </a:rPr>
            <a:t>AWS CodeDeploy</a:t>
          </a:r>
          <a:r>
            <a:rPr lang="en-US" sz="900" b="0" i="0" kern="1200" dirty="0">
              <a:solidFill>
                <a:schemeClr val="tx1"/>
              </a:solidFill>
            </a:rPr>
            <a:t>: </a:t>
          </a:r>
          <a:r>
            <a:rPr lang="en-US" sz="900" b="0" i="0" kern="1200" dirty="0"/>
            <a:t>Required in order to rapidly develop and deploy our whole solution a GIT integrated CodeDeploy CI/CD pipeline.</a:t>
          </a:r>
          <a:endParaRPr lang="en-US" sz="900" kern="1200" dirty="0"/>
        </a:p>
      </dsp:txBody>
      <dsp:txXfrm>
        <a:off x="24577" y="2262715"/>
        <a:ext cx="5181371" cy="454311"/>
      </dsp:txXfrm>
    </dsp:sp>
    <dsp:sp modelId="{4BB61DA6-1B11-4D5E-92AD-E4B768E683BC}">
      <dsp:nvSpPr>
        <dsp:cNvPr id="0" name=""/>
        <dsp:cNvSpPr/>
      </dsp:nvSpPr>
      <dsp:spPr>
        <a:xfrm>
          <a:off x="0" y="2767523"/>
          <a:ext cx="5230525" cy="503465"/>
        </a:xfrm>
        <a:prstGeom prst="roundRect">
          <a:avLst/>
        </a:prstGeom>
        <a:solidFill>
          <a:schemeClr val="accent2">
            <a:hueOff val="-130552"/>
            <a:satOff val="-7546"/>
            <a:lumOff val="10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dirty="0"/>
            <a:t>EMR: We use Amazon EMR to facilitate concurrent processing of tweet sentiment classification.</a:t>
          </a:r>
          <a:endParaRPr lang="en-US" sz="900" kern="1200" dirty="0"/>
        </a:p>
      </dsp:txBody>
      <dsp:txXfrm>
        <a:off x="24577" y="2792100"/>
        <a:ext cx="5181371" cy="454311"/>
      </dsp:txXfrm>
    </dsp:sp>
    <dsp:sp modelId="{2D70AF67-25B4-435B-9196-31C3FB63287B}">
      <dsp:nvSpPr>
        <dsp:cNvPr id="0" name=""/>
        <dsp:cNvSpPr/>
      </dsp:nvSpPr>
      <dsp:spPr>
        <a:xfrm>
          <a:off x="0" y="3296909"/>
          <a:ext cx="5230525" cy="503465"/>
        </a:xfrm>
        <a:prstGeom prst="roundRect">
          <a:avLst/>
        </a:prstGeom>
        <a:solidFill>
          <a:schemeClr val="accent2">
            <a:hueOff val="-163190"/>
            <a:satOff val="-9432"/>
            <a:lumOff val="129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dirty="0"/>
            <a:t>NLTK: A Naive Bayes Binary Classifier model was trained with the help of NLTK library and stored in pickle file. It classifies input string into positive and negative sentiments. The pickle file is uploaded to S3 to be used for classification in our cloud system.</a:t>
          </a:r>
          <a:endParaRPr lang="en-US" sz="900" kern="1200" dirty="0"/>
        </a:p>
      </dsp:txBody>
      <dsp:txXfrm>
        <a:off x="24577" y="3321486"/>
        <a:ext cx="5181371" cy="45431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vnt-github/TweetScrap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37952bbe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37952bbe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37952bbe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37952bbe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37952bb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37952bb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dk1"/>
              </a:buClr>
              <a:buSzPts val="1200"/>
              <a:buFont typeface="Georgia"/>
              <a:buChar char="●"/>
            </a:pPr>
            <a:r>
              <a:rPr lang="en-US" sz="1300" b="1" u="sng" dirty="0">
                <a:solidFill>
                  <a:schemeClr val="dk1"/>
                </a:solidFill>
                <a:latin typeface="Georgia"/>
                <a:ea typeface="Georgia"/>
                <a:cs typeface="Georgia"/>
                <a:sym typeface="Georgia"/>
              </a:rPr>
              <a:t>AWS EC2:</a:t>
            </a:r>
          </a:p>
          <a:p>
            <a:pPr lvl="1" indent="-304800">
              <a:lnSpc>
                <a:spcPct val="100000"/>
              </a:lnSpc>
              <a:buClr>
                <a:schemeClr val="dk1"/>
              </a:buClr>
              <a:buSzPts val="1200"/>
              <a:buFont typeface="Georgia"/>
              <a:buChar char="●"/>
            </a:pPr>
            <a:r>
              <a:rPr lang="en-US" sz="800" dirty="0">
                <a:solidFill>
                  <a:schemeClr val="dk1"/>
                </a:solidFill>
                <a:latin typeface="Georgia"/>
                <a:ea typeface="Georgia"/>
                <a:cs typeface="Georgia"/>
                <a:sym typeface="Georgia"/>
              </a:rPr>
              <a:t> </a:t>
            </a:r>
            <a:r>
              <a:rPr lang="en-US" sz="1100" dirty="0">
                <a:solidFill>
                  <a:schemeClr val="dk1"/>
                </a:solidFill>
                <a:latin typeface="Georgia"/>
                <a:ea typeface="Georgia"/>
                <a:cs typeface="Georgia"/>
                <a:sym typeface="Georgia"/>
              </a:rPr>
              <a:t>query distributor  and publisher</a:t>
            </a:r>
            <a:endParaRPr lang="en-US" sz="800" dirty="0">
              <a:solidFill>
                <a:schemeClr val="dk1"/>
              </a:solidFill>
              <a:latin typeface="Georgia"/>
              <a:ea typeface="Georgia"/>
              <a:cs typeface="Georgia"/>
              <a:sym typeface="Georgia"/>
            </a:endParaRPr>
          </a:p>
          <a:p>
            <a:pPr marL="457200" lvl="0" indent="-304800" algn="l" rtl="0">
              <a:lnSpc>
                <a:spcPct val="100000"/>
              </a:lnSpc>
              <a:spcBef>
                <a:spcPts val="0"/>
              </a:spcBef>
              <a:spcAft>
                <a:spcPts val="0"/>
              </a:spcAft>
              <a:buClr>
                <a:schemeClr val="dk1"/>
              </a:buClr>
              <a:buSzPts val="1200"/>
              <a:buFont typeface="Georgia"/>
              <a:buChar char="●"/>
            </a:pPr>
            <a:r>
              <a:rPr lang="en-US" sz="1300" dirty="0">
                <a:solidFill>
                  <a:schemeClr val="dk1"/>
                </a:solidFill>
                <a:latin typeface="Georgia"/>
                <a:ea typeface="Georgia"/>
                <a:cs typeface="Georgia"/>
                <a:sym typeface="Georgia"/>
              </a:rPr>
              <a:t>AWS SQS: </a:t>
            </a:r>
            <a:endParaRPr lang="en-US" sz="1200" dirty="0">
              <a:solidFill>
                <a:schemeClr val="dk1"/>
              </a:solidFill>
              <a:latin typeface="Georgia"/>
              <a:ea typeface="Georgia"/>
              <a:cs typeface="Georgia"/>
              <a:sym typeface="Georgia"/>
            </a:endParaRPr>
          </a:p>
          <a:p>
            <a:pPr lvl="1" indent="-304800">
              <a:lnSpc>
                <a:spcPct val="100000"/>
              </a:lnSpc>
              <a:buClr>
                <a:schemeClr val="dk1"/>
              </a:buClr>
              <a:buSzPts val="1200"/>
              <a:buFont typeface="Georgia"/>
              <a:buChar char="●"/>
            </a:pPr>
            <a:r>
              <a:rPr lang="en-US" sz="1200" dirty="0">
                <a:solidFill>
                  <a:schemeClr val="dk1"/>
                </a:solidFill>
                <a:latin typeface="Georgia"/>
                <a:ea typeface="Georgia"/>
                <a:cs typeface="Georgia"/>
                <a:sym typeface="Georgia"/>
              </a:rPr>
              <a:t>used as the tasks queuing</a:t>
            </a:r>
          </a:p>
          <a:p>
            <a:pPr marL="457200" lvl="0" indent="-304800" algn="l" rtl="0">
              <a:lnSpc>
                <a:spcPct val="100000"/>
              </a:lnSpc>
              <a:spcBef>
                <a:spcPts val="0"/>
              </a:spcBef>
              <a:spcAft>
                <a:spcPts val="0"/>
              </a:spcAft>
              <a:buClr>
                <a:schemeClr val="dk1"/>
              </a:buClr>
              <a:buSzPts val="1200"/>
              <a:buFont typeface="Georgia"/>
              <a:buChar char="●"/>
            </a:pPr>
            <a:r>
              <a:rPr lang="en-US" sz="1200" dirty="0">
                <a:solidFill>
                  <a:schemeClr val="dk1"/>
                </a:solidFill>
                <a:latin typeface="Georgia"/>
                <a:ea typeface="Georgia"/>
                <a:cs typeface="Georgia"/>
                <a:sym typeface="Georgia"/>
              </a:rPr>
              <a:t>AWS EC2: </a:t>
            </a:r>
          </a:p>
          <a:p>
            <a:pPr lvl="1" indent="-304800">
              <a:lnSpc>
                <a:spcPct val="100000"/>
              </a:lnSpc>
              <a:buClr>
                <a:schemeClr val="dk1"/>
              </a:buClr>
              <a:buSzPts val="1200"/>
              <a:buFont typeface="Georgia"/>
              <a:buChar char="●"/>
            </a:pPr>
            <a:r>
              <a:rPr lang="en-US" sz="1200" dirty="0">
                <a:solidFill>
                  <a:schemeClr val="dk1"/>
                </a:solidFill>
                <a:latin typeface="Georgia"/>
                <a:ea typeface="Georgia"/>
                <a:cs typeface="Georgia"/>
                <a:sym typeface="Georgia"/>
              </a:rPr>
              <a:t>Scrapers running </a:t>
            </a:r>
            <a:r>
              <a:rPr lang="en-US" sz="1100" b="0" i="0" u="sng" strike="noStrike" dirty="0">
                <a:solidFill>
                  <a:srgbClr val="1155CC"/>
                </a:solidFill>
                <a:effectLst/>
                <a:latin typeface="Georgia" panose="02040502050405020303" pitchFamily="18" charset="0"/>
                <a:hlinkClick r:id="rId3"/>
              </a:rPr>
              <a:t>TweetScraper</a:t>
            </a:r>
            <a:endParaRPr lang="en-US" sz="1200" dirty="0">
              <a:solidFill>
                <a:schemeClr val="dk1"/>
              </a:solidFill>
              <a:latin typeface="Georgia"/>
              <a:ea typeface="Georgia"/>
              <a:cs typeface="Georgia"/>
              <a:sym typeface="Georgia"/>
            </a:endParaRPr>
          </a:p>
          <a:p>
            <a:pPr marL="457200" lvl="0" indent="-304800" algn="l" rtl="0">
              <a:lnSpc>
                <a:spcPct val="100000"/>
              </a:lnSpc>
              <a:spcBef>
                <a:spcPts val="0"/>
              </a:spcBef>
              <a:spcAft>
                <a:spcPts val="0"/>
              </a:spcAft>
              <a:buClr>
                <a:schemeClr val="dk1"/>
              </a:buClr>
              <a:buSzPts val="1200"/>
              <a:buFont typeface="Georgia"/>
              <a:buChar char="●"/>
            </a:pPr>
            <a:r>
              <a:rPr lang="en-US" sz="1200" dirty="0">
                <a:solidFill>
                  <a:schemeClr val="dk1"/>
                </a:solidFill>
                <a:latin typeface="Georgia"/>
                <a:ea typeface="Georgia"/>
                <a:cs typeface="Georgia"/>
                <a:sym typeface="Georgia"/>
              </a:rPr>
              <a:t>AWS s3: </a:t>
            </a:r>
          </a:p>
          <a:p>
            <a:pPr lvl="1" indent="-304800">
              <a:lnSpc>
                <a:spcPct val="100000"/>
              </a:lnSpc>
              <a:buClr>
                <a:schemeClr val="dk1"/>
              </a:buClr>
              <a:buSzPts val="1200"/>
              <a:buFont typeface="Georgia"/>
              <a:buChar char="●"/>
            </a:pPr>
            <a:r>
              <a:rPr lang="en-US" sz="1300" dirty="0">
                <a:solidFill>
                  <a:schemeClr val="dk1"/>
                </a:solidFill>
                <a:latin typeface="Georgia"/>
                <a:ea typeface="Georgia"/>
                <a:cs typeface="Georgia"/>
                <a:sym typeface="Georgia"/>
              </a:rPr>
              <a:t>as the persistent Storage</a:t>
            </a:r>
            <a:endParaRPr lang="en-US" sz="800" dirty="0">
              <a:solidFill>
                <a:schemeClr val="dk1"/>
              </a:solidFill>
              <a:latin typeface="Georgia"/>
              <a:ea typeface="Georgia"/>
              <a:cs typeface="Georgia"/>
              <a:sym typeface="Georgia"/>
            </a:endParaRPr>
          </a:p>
          <a:p>
            <a:pPr marL="457200" lvl="0" indent="-304800" algn="l" rtl="0">
              <a:lnSpc>
                <a:spcPct val="100000"/>
              </a:lnSpc>
              <a:spcBef>
                <a:spcPts val="0"/>
              </a:spcBef>
              <a:spcAft>
                <a:spcPts val="0"/>
              </a:spcAft>
              <a:buClr>
                <a:schemeClr val="dk1"/>
              </a:buClr>
              <a:buSzPts val="1200"/>
              <a:buFont typeface="Georgia"/>
              <a:buChar char="●"/>
            </a:pPr>
            <a:r>
              <a:rPr lang="en-US" sz="1200" dirty="0">
                <a:solidFill>
                  <a:schemeClr val="dk1"/>
                </a:solidFill>
                <a:latin typeface="Georgia"/>
                <a:ea typeface="Georgia"/>
                <a:cs typeface="Georgia"/>
                <a:sym typeface="Georgia"/>
              </a:rPr>
              <a:t>AWS EMR: </a:t>
            </a:r>
          </a:p>
          <a:p>
            <a:pPr lvl="1" indent="-304800">
              <a:lnSpc>
                <a:spcPct val="100000"/>
              </a:lnSpc>
              <a:buClr>
                <a:schemeClr val="dk1"/>
              </a:buClr>
              <a:buSzPts val="1200"/>
              <a:buFont typeface="Georgia"/>
              <a:buChar char="●"/>
            </a:pPr>
            <a:r>
              <a:rPr lang="en-US" sz="1200" dirty="0">
                <a:solidFill>
                  <a:schemeClr val="dk1"/>
                </a:solidFill>
                <a:latin typeface="Georgia"/>
                <a:ea typeface="Georgia"/>
                <a:cs typeface="Georgia"/>
                <a:sym typeface="Georgia"/>
              </a:rPr>
              <a:t>For running our sentiment analysis application via streaming mappers.</a:t>
            </a:r>
          </a:p>
          <a:p>
            <a:pPr marL="457200" lvl="0" indent="-304800" algn="l" rtl="0">
              <a:lnSpc>
                <a:spcPct val="100000"/>
              </a:lnSpc>
              <a:spcBef>
                <a:spcPts val="0"/>
              </a:spcBef>
              <a:spcAft>
                <a:spcPts val="0"/>
              </a:spcAft>
              <a:buClr>
                <a:schemeClr val="dk1"/>
              </a:buClr>
              <a:buSzPts val="1200"/>
              <a:buFont typeface="Georgia"/>
              <a:buChar char="●"/>
            </a:pPr>
            <a:r>
              <a:rPr lang="en-US" sz="1200" dirty="0">
                <a:solidFill>
                  <a:schemeClr val="dk1"/>
                </a:solidFill>
                <a:latin typeface="Georgia"/>
                <a:ea typeface="Georgia"/>
                <a:cs typeface="Georgia"/>
                <a:sym typeface="Georgia"/>
              </a:rPr>
              <a:t>AWS CodeDeploy: </a:t>
            </a:r>
          </a:p>
          <a:p>
            <a:pPr lvl="1" indent="-304800">
              <a:lnSpc>
                <a:spcPct val="100000"/>
              </a:lnSpc>
              <a:buClr>
                <a:schemeClr val="dk1"/>
              </a:buClr>
              <a:buSzPts val="1200"/>
              <a:buFont typeface="Georgia"/>
              <a:buChar char="●"/>
            </a:pPr>
            <a:r>
              <a:rPr lang="en-US" sz="1200" dirty="0">
                <a:solidFill>
                  <a:schemeClr val="dk1"/>
                </a:solidFill>
                <a:latin typeface="Georgia"/>
                <a:ea typeface="Georgia"/>
                <a:cs typeface="Georgia"/>
                <a:sym typeface="Georgia"/>
              </a:rPr>
              <a:t>as git integrated code deploy CI/CD .</a:t>
            </a:r>
            <a:endParaRPr lang="en-US" sz="1200" dirty="0">
              <a:solidFill>
                <a:srgbClr val="2D3B45"/>
              </a:solidFill>
              <a:latin typeface="Georgia"/>
              <a:ea typeface="Georgia"/>
              <a:cs typeface="Georgia"/>
              <a:sym typeface="Georgia"/>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37952bbe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37952bbe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37952bbe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37952bbe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smtClean="0"/>
              <a:pPr/>
              <a:t>3/18/2021</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30792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70870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79293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994752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32846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80372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3/18/2021</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49039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45002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758951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6112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2567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60718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90017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63680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67289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674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20532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5496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smtClean="0"/>
              <a:t>3/18/2021</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7564665"/>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developer.twitter.com/en/docs/twitter-api/v1/tweets/search/api-reference/get-search-tweet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Shape 53"/>
        <p:cNvGrpSpPr/>
        <p:nvPr/>
      </p:nvGrpSpPr>
      <p:grpSpPr>
        <a:xfrm>
          <a:off x="0" y="0"/>
          <a:ext cx="0" cy="0"/>
          <a:chOff x="0" y="0"/>
          <a:chExt cx="0" cy="0"/>
        </a:xfrm>
      </p:grpSpPr>
      <p:grpSp>
        <p:nvGrpSpPr>
          <p:cNvPr id="60" name="Group 5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useBgFill="1">
          <p:nvSpPr>
            <p:cNvPr id="61" name="Rectangle 6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54" name="Google Shape;54;p13"/>
          <p:cNvSpPr txBox="1">
            <a:spLocks noGrp="1"/>
          </p:cNvSpPr>
          <p:nvPr>
            <p:ph type="ctrTitle"/>
          </p:nvPr>
        </p:nvSpPr>
        <p:spPr>
          <a:xfrm>
            <a:off x="681789" y="877329"/>
            <a:ext cx="7764379" cy="2152621"/>
          </a:xfrm>
          <a:prstGeom prst="rect">
            <a:avLst/>
          </a:prstGeom>
        </p:spPr>
        <p:txBody>
          <a:bodyPr spcFirstLastPara="1" lIns="91425" tIns="91425" rIns="91425" bIns="91425" anchor="b" anchorCtr="0">
            <a:normAutofit/>
          </a:bodyPr>
          <a:lstStyle/>
          <a:p>
            <a:pPr marL="0" lvl="0" indent="0" algn="ctr" rtl="0">
              <a:lnSpc>
                <a:spcPct val="90000"/>
              </a:lnSpc>
              <a:spcBef>
                <a:spcPts val="0"/>
              </a:spcBef>
              <a:spcAft>
                <a:spcPts val="0"/>
              </a:spcAft>
              <a:buNone/>
            </a:pPr>
            <a:r>
              <a:rPr lang="en-US" sz="3400" dirty="0">
                <a:solidFill>
                  <a:schemeClr val="tx1"/>
                </a:solidFill>
              </a:rPr>
              <a:t>Distributed Web Crawlers on AWS for Sentiment Analysis using EMR.</a:t>
            </a:r>
            <a:br>
              <a:rPr lang="en-US" sz="3400" dirty="0">
                <a:solidFill>
                  <a:schemeClr val="tx1"/>
                </a:solidFill>
              </a:rPr>
            </a:br>
            <a:endParaRPr lang="en-US" sz="3400" dirty="0">
              <a:solidFill>
                <a:schemeClr val="tx1"/>
              </a:solidFill>
            </a:endParaRPr>
          </a:p>
        </p:txBody>
      </p:sp>
      <p:sp>
        <p:nvSpPr>
          <p:cNvPr id="98" name="Google Shape;55;p13"/>
          <p:cNvSpPr txBox="1">
            <a:spLocks noGrp="1"/>
          </p:cNvSpPr>
          <p:nvPr>
            <p:ph type="subTitle" idx="1"/>
          </p:nvPr>
        </p:nvSpPr>
        <p:spPr>
          <a:xfrm>
            <a:off x="1262378" y="3220080"/>
            <a:ext cx="6619243" cy="925611"/>
          </a:xfrm>
          <a:prstGeom prst="rect">
            <a:avLst/>
          </a:prstGeom>
        </p:spPr>
        <p:txBody>
          <a:bodyPr spcFirstLastPara="1" lIns="91425" tIns="91425" rIns="91425" bIns="91425" anchorCtr="0">
            <a:normAutofit/>
          </a:bodyPr>
          <a:lstStyle/>
          <a:p>
            <a:pPr marL="0" lvl="0" indent="0" algn="ctr" rtl="0">
              <a:lnSpc>
                <a:spcPct val="90000"/>
              </a:lnSpc>
              <a:spcBef>
                <a:spcPts val="0"/>
              </a:spcBef>
              <a:spcAft>
                <a:spcPts val="600"/>
              </a:spcAft>
              <a:buNone/>
            </a:pPr>
            <a:r>
              <a:rPr lang="en" sz="1200" b="1" dirty="0"/>
              <a:t>Vineet Bharot </a:t>
            </a:r>
            <a:endParaRPr sz="1200" b="1" dirty="0"/>
          </a:p>
          <a:p>
            <a:pPr marL="0" lvl="0" indent="0" algn="ctr" rtl="0">
              <a:lnSpc>
                <a:spcPct val="90000"/>
              </a:lnSpc>
              <a:spcBef>
                <a:spcPts val="0"/>
              </a:spcBef>
              <a:spcAft>
                <a:spcPts val="600"/>
              </a:spcAft>
              <a:buNone/>
            </a:pPr>
            <a:r>
              <a:rPr lang="en" sz="1200" b="1" dirty="0"/>
              <a:t>Aditya Basak</a:t>
            </a:r>
            <a:endParaRPr sz="1200" b="1" dirty="0"/>
          </a:p>
          <a:p>
            <a:pPr marL="0" lvl="0" indent="0" algn="ctr" rtl="0">
              <a:lnSpc>
                <a:spcPct val="90000"/>
              </a:lnSpc>
              <a:spcBef>
                <a:spcPts val="0"/>
              </a:spcBef>
              <a:spcAft>
                <a:spcPts val="600"/>
              </a:spcAft>
              <a:buNone/>
            </a:pPr>
            <a:r>
              <a:rPr lang="en" sz="1200" b="1" dirty="0"/>
              <a:t>Mohammed Farhaan Parvez</a:t>
            </a:r>
            <a:endParaRPr sz="1200" b="1" dirty="0"/>
          </a:p>
        </p:txBody>
      </p:sp>
      <p:cxnSp>
        <p:nvCxnSpPr>
          <p:cNvPr id="64" name="Straight Connector 6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18686" y="3125166"/>
            <a:ext cx="5066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98">
                                            <p:txEl>
                                              <p:pRg st="0" end="0"/>
                                            </p:txEl>
                                          </p:spTgt>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98">
                                            <p:txEl>
                                              <p:pRg st="1" end="1"/>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9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Introduction</a:t>
            </a:r>
          </a:p>
        </p:txBody>
      </p:sp>
      <p:graphicFrame>
        <p:nvGraphicFramePr>
          <p:cNvPr id="65" name="Google Shape;61;p14">
            <a:extLst>
              <a:ext uri="{FF2B5EF4-FFF2-40B4-BE49-F238E27FC236}">
                <a16:creationId xmlns:a16="http://schemas.microsoft.com/office/drawing/2014/main" id="{3AC243CA-1650-4074-9EA1-90F7529E071B}"/>
              </a:ext>
            </a:extLst>
          </p:cNvPr>
          <p:cNvGraphicFramePr/>
          <p:nvPr>
            <p:extLst>
              <p:ext uri="{D42A27DB-BD31-4B8C-83A1-F6EECF244321}">
                <p14:modId xmlns:p14="http://schemas.microsoft.com/office/powerpoint/2010/main" val="440669931"/>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Graphic spid="6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73" name="Rectangle 72">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Oval 73">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Oval 77">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0"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1"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3" name="Rectangle 82">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5" name="Rectangle 84">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89"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1" name="Freeform: Shape 90">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93"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66" name="Google Shape;66;p15"/>
          <p:cNvSpPr txBox="1">
            <a:spLocks noGrp="1"/>
          </p:cNvSpPr>
          <p:nvPr>
            <p:ph type="title"/>
          </p:nvPr>
        </p:nvSpPr>
        <p:spPr>
          <a:xfrm>
            <a:off x="433137" y="847952"/>
            <a:ext cx="2965004" cy="3447595"/>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200" dirty="0"/>
              <a:t>Application Specifications</a:t>
            </a:r>
          </a:p>
        </p:txBody>
      </p:sp>
      <p:sp>
        <p:nvSpPr>
          <p:cNvPr id="67" name="Google Shape;67;p15"/>
          <p:cNvSpPr txBox="1">
            <a:spLocks noGrp="1"/>
          </p:cNvSpPr>
          <p:nvPr>
            <p:ph type="body" idx="1"/>
          </p:nvPr>
        </p:nvSpPr>
        <p:spPr>
          <a:xfrm>
            <a:off x="3653331" y="328134"/>
            <a:ext cx="5368802" cy="4465744"/>
          </a:xfrm>
          <a:prstGeom prst="rect">
            <a:avLst/>
          </a:prstGeom>
        </p:spPr>
        <p:txBody>
          <a:bodyPr spcFirstLastPara="1" vert="horz" lIns="91440" tIns="45720" rIns="91440" bIns="45720" rtlCol="0" anchor="ctr" anchorCtr="0">
            <a:normAutofit/>
          </a:bodyPr>
          <a:lstStyle/>
          <a:p>
            <a:pPr marL="114300" indent="0" defTabSz="457200" fontAlgn="base">
              <a:lnSpc>
                <a:spcPct val="90000"/>
              </a:lnSpc>
              <a:spcBef>
                <a:spcPts val="1000"/>
              </a:spcBef>
              <a:buSzPct val="80000"/>
              <a:buFont typeface="Wingdings 3" charset="2"/>
              <a:buChar char=""/>
            </a:pPr>
            <a:endParaRPr lang="en-US" sz="1400" dirty="0"/>
          </a:p>
          <a:p>
            <a:pPr defTabSz="457200" fontAlgn="base">
              <a:lnSpc>
                <a:spcPct val="90000"/>
              </a:lnSpc>
              <a:spcBef>
                <a:spcPts val="1000"/>
              </a:spcBef>
              <a:buSzPct val="80000"/>
              <a:buFont typeface="Wingdings 3" charset="2"/>
              <a:buChar char=""/>
            </a:pPr>
            <a:r>
              <a:rPr lang="en-US" sz="1400" dirty="0"/>
              <a:t>Designed an efficient data fetching and processing pipeline which can scale according to the requirements. </a:t>
            </a:r>
          </a:p>
          <a:p>
            <a:pPr defTabSz="457200" fontAlgn="base">
              <a:lnSpc>
                <a:spcPct val="90000"/>
              </a:lnSpc>
              <a:spcBef>
                <a:spcPts val="1000"/>
              </a:spcBef>
              <a:buSzPct val="80000"/>
              <a:buFont typeface="Wingdings 3" charset="2"/>
              <a:buChar char=""/>
            </a:pPr>
            <a:r>
              <a:rPr lang="en-US" sz="1400" dirty="0"/>
              <a:t>Overcame Twitter API scraping limitation.</a:t>
            </a:r>
          </a:p>
          <a:p>
            <a:pPr defTabSz="457200" fontAlgn="base">
              <a:lnSpc>
                <a:spcPct val="90000"/>
              </a:lnSpc>
              <a:spcBef>
                <a:spcPts val="1000"/>
              </a:spcBef>
              <a:buSzPct val="80000"/>
              <a:buFont typeface="Wingdings 3" charset="2"/>
              <a:buChar char=""/>
            </a:pPr>
            <a:r>
              <a:rPr lang="en-US" sz="1400" dirty="0"/>
              <a:t>System designed to incrementally improve, with no downtime, upon the sentiment analysis of past data, when new data better implemented in our sentiment analysis microservice is available.</a:t>
            </a:r>
          </a:p>
          <a:p>
            <a:pPr defTabSz="457200" fontAlgn="base">
              <a:lnSpc>
                <a:spcPct val="90000"/>
              </a:lnSpc>
              <a:spcBef>
                <a:spcPts val="1000"/>
              </a:spcBef>
              <a:buSzPct val="80000"/>
              <a:buFont typeface="Wingdings 3" charset="2"/>
              <a:buChar char=""/>
            </a:pPr>
            <a:r>
              <a:rPr lang="en-US" sz="1400" dirty="0"/>
              <a:t>Developed using AWS cloud solutions.</a:t>
            </a:r>
          </a:p>
          <a:p>
            <a:pPr defTabSz="457200" fontAlgn="base">
              <a:lnSpc>
                <a:spcPct val="90000"/>
              </a:lnSpc>
              <a:spcBef>
                <a:spcPts val="1000"/>
              </a:spcBef>
              <a:buSzPct val="80000"/>
              <a:buFont typeface="Wingdings 3" charset="2"/>
              <a:buChar char=""/>
            </a:pPr>
            <a:r>
              <a:rPr lang="en-US" sz="1400" dirty="0"/>
              <a:t>Used Map-Reduce via Amazon EMR to facilitate concurrent processing of crawled input data by multiple applications.</a:t>
            </a:r>
          </a:p>
          <a:p>
            <a:pPr defTabSz="457200" fontAlgn="base">
              <a:lnSpc>
                <a:spcPct val="90000"/>
              </a:lnSpc>
              <a:spcBef>
                <a:spcPts val="1000"/>
              </a:spcBef>
              <a:buSzPct val="80000"/>
              <a:buFont typeface="Wingdings 3" charset="2"/>
              <a:buChar char=""/>
            </a:pPr>
            <a:r>
              <a:rPr lang="en-US" sz="1400" dirty="0"/>
              <a:t>Facilitates Rapid Code Development, integration and deployment of CI/CD pipeline.</a:t>
            </a:r>
          </a:p>
          <a:p>
            <a:pPr defTabSz="457200" fontAlgn="base">
              <a:lnSpc>
                <a:spcPct val="90000"/>
              </a:lnSpc>
              <a:spcBef>
                <a:spcPts val="1000"/>
              </a:spcBef>
              <a:buSzPct val="80000"/>
              <a:buFont typeface="Wingdings 3" charset="2"/>
              <a:buChar char=""/>
            </a:pPr>
            <a:endParaRPr lang="en-US" sz="1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fade">
                                      <p:cBhvr>
                                        <p:cTn id="12" dur="500"/>
                                        <p:tgtEl>
                                          <p:spTgt spid="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animEffect transition="in" filter="fade">
                                      <p:cBhvr>
                                        <p:cTn id="17" dur="500"/>
                                        <p:tgtEl>
                                          <p:spTgt spid="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
                                            <p:txEl>
                                              <p:pRg st="3" end="3"/>
                                            </p:txEl>
                                          </p:spTgt>
                                        </p:tgtEl>
                                        <p:attrNameLst>
                                          <p:attrName>style.visibility</p:attrName>
                                        </p:attrNameLst>
                                      </p:cBhvr>
                                      <p:to>
                                        <p:strVal val="visible"/>
                                      </p:to>
                                    </p:set>
                                    <p:animEffect transition="in" filter="fade">
                                      <p:cBhvr>
                                        <p:cTn id="22" dur="500"/>
                                        <p:tgtEl>
                                          <p:spTgt spid="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7">
                                            <p:txEl>
                                              <p:pRg st="4" end="4"/>
                                            </p:txEl>
                                          </p:spTgt>
                                        </p:tgtEl>
                                        <p:attrNameLst>
                                          <p:attrName>style.visibility</p:attrName>
                                        </p:attrNameLst>
                                      </p:cBhvr>
                                      <p:to>
                                        <p:strVal val="visible"/>
                                      </p:to>
                                    </p:set>
                                    <p:animEffect transition="in" filter="fade">
                                      <p:cBhvr>
                                        <p:cTn id="27" dur="500"/>
                                        <p:tgtEl>
                                          <p:spTgt spid="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7">
                                            <p:txEl>
                                              <p:pRg st="5" end="5"/>
                                            </p:txEl>
                                          </p:spTgt>
                                        </p:tgtEl>
                                        <p:attrNameLst>
                                          <p:attrName>style.visibility</p:attrName>
                                        </p:attrNameLst>
                                      </p:cBhvr>
                                      <p:to>
                                        <p:strVal val="visible"/>
                                      </p:to>
                                    </p:set>
                                    <p:animEffect transition="in" filter="fade">
                                      <p:cBhvr>
                                        <p:cTn id="32" dur="500"/>
                                        <p:tgtEl>
                                          <p:spTgt spid="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7">
                                            <p:txEl>
                                              <p:pRg st="6" end="6"/>
                                            </p:txEl>
                                          </p:spTgt>
                                        </p:tgtEl>
                                        <p:attrNameLst>
                                          <p:attrName>style.visibility</p:attrName>
                                        </p:attrNameLst>
                                      </p:cBhvr>
                                      <p:to>
                                        <p:strVal val="visible"/>
                                      </p:to>
                                    </p:set>
                                    <p:animEffect transition="in" filter="fade">
                                      <p:cBhvr>
                                        <p:cTn id="37" dur="500"/>
                                        <p:tgtEl>
                                          <p:spTgt spid="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grpSp>
        <p:nvGrpSpPr>
          <p:cNvPr id="1028" name="Group 13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36" name="Rectangle 13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29" name="Rectangle 13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Google Shape;72;p16"/>
          <p:cNvSpPr txBox="1">
            <a:spLocks noGrp="1"/>
          </p:cNvSpPr>
          <p:nvPr>
            <p:ph type="title"/>
          </p:nvPr>
        </p:nvSpPr>
        <p:spPr>
          <a:xfrm>
            <a:off x="6087979" y="930949"/>
            <a:ext cx="2654968" cy="2365315"/>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pPr>
            <a:r>
              <a:rPr lang="en-US" sz="3200" b="0" i="0" kern="1200" dirty="0">
                <a:latin typeface="+mj-lt"/>
                <a:ea typeface="+mj-ea"/>
                <a:cs typeface="+mj-cs"/>
              </a:rPr>
              <a:t>  Architecture  </a:t>
            </a:r>
            <a:br>
              <a:rPr lang="en-US" sz="3200" b="0" i="0" kern="1200" dirty="0">
                <a:latin typeface="+mj-lt"/>
                <a:ea typeface="+mj-ea"/>
                <a:cs typeface="+mj-cs"/>
              </a:rPr>
            </a:br>
            <a:r>
              <a:rPr lang="en-US" sz="3200" dirty="0"/>
              <a:t>        </a:t>
            </a:r>
            <a:r>
              <a:rPr lang="en-US" sz="3200" b="0" i="0" kern="1200" dirty="0">
                <a:latin typeface="+mj-lt"/>
                <a:ea typeface="+mj-ea"/>
                <a:cs typeface="+mj-cs"/>
              </a:rPr>
              <a:t>of the</a:t>
            </a:r>
            <a:br>
              <a:rPr lang="en-US" sz="3200" b="0" i="0" kern="1200" dirty="0">
                <a:latin typeface="+mj-lt"/>
                <a:ea typeface="+mj-ea"/>
                <a:cs typeface="+mj-cs"/>
              </a:rPr>
            </a:br>
            <a:r>
              <a:rPr lang="en-US" sz="3200" b="0" i="0" kern="1200" dirty="0">
                <a:latin typeface="+mj-lt"/>
                <a:ea typeface="+mj-ea"/>
                <a:cs typeface="+mj-cs"/>
              </a:rPr>
              <a:t>Cloud System</a:t>
            </a:r>
          </a:p>
        </p:txBody>
      </p:sp>
      <p:grpSp>
        <p:nvGrpSpPr>
          <p:cNvPr id="1030" name="Group 14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297627"/>
            <a:ext cx="5929998" cy="4544250"/>
            <a:chOff x="423332" y="396837"/>
            <a:chExt cx="7906665" cy="6058999"/>
          </a:xfrm>
        </p:grpSpPr>
        <p:sp>
          <p:nvSpPr>
            <p:cNvPr id="142" name="Rectangle 14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3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038CDD19-A1BF-4F5A-94AF-A5FCC40BA2C0}"/>
              </a:ext>
            </a:extLst>
          </p:cNvPr>
          <p:cNvPicPr>
            <a:picLocks noChangeAspect="1"/>
          </p:cNvPicPr>
          <p:nvPr/>
        </p:nvPicPr>
        <p:blipFill>
          <a:blip r:embed="rId4"/>
          <a:stretch>
            <a:fillRect/>
          </a:stretch>
        </p:blipFill>
        <p:spPr>
          <a:xfrm>
            <a:off x="26140" y="545311"/>
            <a:ext cx="6047873" cy="405287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
        <p:cNvGrpSpPr/>
        <p:nvPr/>
      </p:nvGrpSpPr>
      <p:grpSpPr>
        <a:xfrm>
          <a:off x="0" y="0"/>
          <a:ext cx="0" cy="0"/>
          <a:chOff x="0" y="0"/>
          <a:chExt cx="0" cy="0"/>
        </a:xfrm>
      </p:grpSpPr>
      <p:grpSp>
        <p:nvGrpSpPr>
          <p:cNvPr id="100" name="Group 99">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1" name="Rectangle 100">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101">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102">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Oval 103">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 name="Oval 104">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6" name="Oval 105">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7"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8"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9"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1" name="Rectangle 110">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13" name="Group 11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7" name="Rectangle 11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Oval 11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8" name="Oval 11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3" name="Google Shape;93;p19"/>
          <p:cNvSpPr txBox="1">
            <a:spLocks noGrp="1"/>
          </p:cNvSpPr>
          <p:nvPr>
            <p:ph type="title"/>
          </p:nvPr>
        </p:nvSpPr>
        <p:spPr>
          <a:xfrm>
            <a:off x="572692" y="730250"/>
            <a:ext cx="2959892" cy="3625309"/>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buClr>
                <a:schemeClr val="dk1"/>
              </a:buClr>
              <a:buSzPct val="44000"/>
            </a:pPr>
            <a:r>
              <a:rPr lang="en-US" sz="3200" dirty="0">
                <a:effectLst/>
              </a:rPr>
              <a:t>Specifics of Implementation</a:t>
            </a:r>
            <a:endParaRPr lang="en-US" sz="3200" dirty="0"/>
          </a:p>
        </p:txBody>
      </p:sp>
      <p:sp>
        <p:nvSpPr>
          <p:cNvPr id="122" name="Rectangle 12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29" name="Google Shape;94;p19">
            <a:extLst>
              <a:ext uri="{FF2B5EF4-FFF2-40B4-BE49-F238E27FC236}">
                <a16:creationId xmlns:a16="http://schemas.microsoft.com/office/drawing/2014/main" id="{67421E5D-3DF6-4E75-B12B-5D5DB267EB9B}"/>
              </a:ext>
            </a:extLst>
          </p:cNvPr>
          <p:cNvGraphicFramePr/>
          <p:nvPr>
            <p:extLst>
              <p:ext uri="{D42A27DB-BD31-4B8C-83A1-F6EECF244321}">
                <p14:modId xmlns:p14="http://schemas.microsoft.com/office/powerpoint/2010/main" val="3510200327"/>
              </p:ext>
            </p:extLst>
          </p:nvPr>
        </p:nvGraphicFramePr>
        <p:xfrm>
          <a:off x="3715942" y="633663"/>
          <a:ext cx="5230525" cy="40105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Graphic spid="12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grpSp>
        <p:nvGrpSpPr>
          <p:cNvPr id="2056" name="Group 138">
            <a:extLst>
              <a:ext uri="{FF2B5EF4-FFF2-40B4-BE49-F238E27FC236}">
                <a16:creationId xmlns:a16="http://schemas.microsoft.com/office/drawing/2014/main" id="{2E67E5C0-3042-4C61-8EE9-829FEACD44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40" name="Rectangle 139">
              <a:extLst>
                <a:ext uri="{FF2B5EF4-FFF2-40B4-BE49-F238E27FC236}">
                  <a16:creationId xmlns:a16="http://schemas.microsoft.com/office/drawing/2014/main" id="{C7DA7A0B-678B-4813-A176-84096D0DE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Oval 140">
              <a:extLst>
                <a:ext uri="{FF2B5EF4-FFF2-40B4-BE49-F238E27FC236}">
                  <a16:creationId xmlns:a16="http://schemas.microsoft.com/office/drawing/2014/main" id="{A94EF64F-82F6-4FC0-B383-38CED28D5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2" name="Oval 141">
              <a:extLst>
                <a:ext uri="{FF2B5EF4-FFF2-40B4-BE49-F238E27FC236}">
                  <a16:creationId xmlns:a16="http://schemas.microsoft.com/office/drawing/2014/main" id="{2C3588B7-2819-45C1-8C93-8CD6BE6CC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3" name="Oval 142">
              <a:extLst>
                <a:ext uri="{FF2B5EF4-FFF2-40B4-BE49-F238E27FC236}">
                  <a16:creationId xmlns:a16="http://schemas.microsoft.com/office/drawing/2014/main" id="{13A00248-F8A4-44C5-9F63-503B488F6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4" name="Oval 143">
              <a:extLst>
                <a:ext uri="{FF2B5EF4-FFF2-40B4-BE49-F238E27FC236}">
                  <a16:creationId xmlns:a16="http://schemas.microsoft.com/office/drawing/2014/main" id="{B463EEF5-2974-4531-8DC5-B06D96A50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5" name="Oval 144">
              <a:extLst>
                <a:ext uri="{FF2B5EF4-FFF2-40B4-BE49-F238E27FC236}">
                  <a16:creationId xmlns:a16="http://schemas.microsoft.com/office/drawing/2014/main" id="{44D6724A-85D5-4569-AA26-44FC20A7E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6" name="Freeform 5">
              <a:extLst>
                <a:ext uri="{FF2B5EF4-FFF2-40B4-BE49-F238E27FC236}">
                  <a16:creationId xmlns:a16="http://schemas.microsoft.com/office/drawing/2014/main" id="{323A527B-54E8-4BD3-BE65-D26BCC407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7" name="Freeform 5">
              <a:extLst>
                <a:ext uri="{FF2B5EF4-FFF2-40B4-BE49-F238E27FC236}">
                  <a16:creationId xmlns:a16="http://schemas.microsoft.com/office/drawing/2014/main" id="{615FAD72-4155-4DAD-9E7D-121181DCE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8" name="Freeform 5">
              <a:extLst>
                <a:ext uri="{FF2B5EF4-FFF2-40B4-BE49-F238E27FC236}">
                  <a16:creationId xmlns:a16="http://schemas.microsoft.com/office/drawing/2014/main" id="{AA74C96A-64B1-461D-A7E3-ECE551486E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57" name="Rectangle 149">
            <a:extLst>
              <a:ext uri="{FF2B5EF4-FFF2-40B4-BE49-F238E27FC236}">
                <a16:creationId xmlns:a16="http://schemas.microsoft.com/office/drawing/2014/main" id="{ED05303F-76A0-4A6D-A9E4-F91DD1DA4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5" name="Google Shape;85;p18"/>
          <p:cNvSpPr txBox="1">
            <a:spLocks noGrp="1"/>
          </p:cNvSpPr>
          <p:nvPr>
            <p:ph type="title"/>
          </p:nvPr>
        </p:nvSpPr>
        <p:spPr>
          <a:xfrm>
            <a:off x="866215" y="730251"/>
            <a:ext cx="6571060" cy="530223"/>
          </a:xfrm>
          <a:prstGeom prst="rect">
            <a:avLst/>
          </a:prstGeom>
        </p:spPr>
        <p:txBody>
          <a:bodyPr spcFirstLastPara="1" vert="horz" lIns="91440" tIns="45720" rIns="91440" bIns="45720" rtlCol="0" anchor="ctr" anchorCtr="0">
            <a:noAutofit/>
          </a:bodyPr>
          <a:lstStyle/>
          <a:p>
            <a:pPr marL="0" lvl="0" indent="0" defTabSz="457200">
              <a:lnSpc>
                <a:spcPct val="90000"/>
              </a:lnSpc>
              <a:spcBef>
                <a:spcPct val="0"/>
              </a:spcBef>
              <a:spcAft>
                <a:spcPts val="0"/>
              </a:spcAft>
            </a:pPr>
            <a:r>
              <a:rPr lang="en-US" sz="3200" b="0" i="0" kern="1200" dirty="0">
                <a:solidFill>
                  <a:schemeClr val="bg2"/>
                </a:solidFill>
                <a:latin typeface="+mj-lt"/>
                <a:ea typeface="+mj-ea"/>
                <a:cs typeface="+mj-cs"/>
              </a:rPr>
              <a:t>Testing and Evaluation</a:t>
            </a:r>
          </a:p>
        </p:txBody>
      </p:sp>
      <p:sp>
        <p:nvSpPr>
          <p:cNvPr id="86" name="Google Shape;86;p18"/>
          <p:cNvSpPr txBox="1">
            <a:spLocks noGrp="1"/>
          </p:cNvSpPr>
          <p:nvPr>
            <p:ph type="body" idx="1"/>
          </p:nvPr>
        </p:nvSpPr>
        <p:spPr>
          <a:xfrm>
            <a:off x="65636" y="3543300"/>
            <a:ext cx="6059767" cy="2118941"/>
          </a:xfrm>
          <a:prstGeom prst="rect">
            <a:avLst/>
          </a:prstGeom>
        </p:spPr>
        <p:txBody>
          <a:bodyPr spcFirstLastPara="1" vert="horz" lIns="91440" tIns="45720" rIns="91440" bIns="45720" rtlCol="0" anchor="ctr" anchorCtr="0">
            <a:normAutofit/>
          </a:bodyPr>
          <a:lstStyle/>
          <a:p>
            <a:pPr marL="0" lvl="0" indent="0" algn="just" defTabSz="457200">
              <a:spcBef>
                <a:spcPts val="1000"/>
              </a:spcBef>
              <a:buSzPct val="80000"/>
              <a:buFont typeface="Wingdings 3" charset="2"/>
              <a:buChar char=""/>
            </a:pPr>
            <a:r>
              <a:rPr lang="en-US" sz="900" b="1" u="none" strike="noStrike" dirty="0">
                <a:effectLst/>
              </a:rPr>
              <a:t>We were able to scrape 30 files each containing approximately 100 tweets in 2 minutes. Thus, we were able to scrape 25 tweets per seconds, which turns out to be 22500 tweets per 15 minutes which is 25% above the allowed </a:t>
            </a:r>
            <a:r>
              <a:rPr lang="en-US" sz="900" b="1" u="sng" strike="noStrike" dirty="0">
                <a:effectLst/>
                <a:hlinkClick r:id="rId4"/>
              </a:rPr>
              <a:t>twitter API scraping search limit</a:t>
            </a:r>
            <a:r>
              <a:rPr lang="en-US" sz="900" b="1" u="none" strike="noStrike" dirty="0">
                <a:effectLst/>
              </a:rPr>
              <a:t> of 18000 tweets per 15 minutes. Furthermore, as our solution is a scalable solution independent of the Twitter APIs, we can greatly improve the performance and scalability by adding more EC2 instances.</a:t>
            </a:r>
            <a:endParaRPr lang="en-US" sz="900" b="1" dirty="0"/>
          </a:p>
        </p:txBody>
      </p:sp>
      <p:pic>
        <p:nvPicPr>
          <p:cNvPr id="2050" name="Picture 2">
            <a:extLst>
              <a:ext uri="{FF2B5EF4-FFF2-40B4-BE49-F238E27FC236}">
                <a16:creationId xmlns:a16="http://schemas.microsoft.com/office/drawing/2014/main" id="{D4DA88C2-54CD-484C-A746-1419208148A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6270" y="1724284"/>
            <a:ext cx="4003556" cy="2542258"/>
          </a:xfrm>
          <a:prstGeom prst="roundRect">
            <a:avLst>
              <a:gd name="adj" fmla="val 1858"/>
            </a:avLst>
          </a:prstGeom>
          <a:noFill/>
          <a:effectLst/>
          <a:extLst>
            <a:ext uri="{909E8E84-426E-40DD-AFC4-6F175D3DCCD1}">
              <a14:hiddenFill xmlns:a14="http://schemas.microsoft.com/office/drawing/2010/main">
                <a:solidFill>
                  <a:srgbClr val="FFFFFF"/>
                </a:solidFill>
              </a14:hiddenFill>
            </a:ext>
          </a:extLst>
        </p:spPr>
      </p:pic>
      <p:pic>
        <p:nvPicPr>
          <p:cNvPr id="87" name="Google Shape;87;p18"/>
          <p:cNvPicPr preferRelativeResize="0"/>
          <p:nvPr/>
        </p:nvPicPr>
        <p:blipFill>
          <a:blip r:embed="rId6"/>
          <a:stretch>
            <a:fillRect/>
          </a:stretch>
        </p:blipFill>
        <p:spPr>
          <a:xfrm>
            <a:off x="4116096" y="1742040"/>
            <a:ext cx="3287648" cy="1629624"/>
          </a:xfrm>
          <a:prstGeom prst="roundRect">
            <a:avLst>
              <a:gd name="adj" fmla="val 1858"/>
            </a:avLst>
          </a:prstGeom>
          <a:noFill/>
          <a:effectLst/>
        </p:spPr>
      </p:pic>
      <p:pic>
        <p:nvPicPr>
          <p:cNvPr id="2054" name="Picture 6">
            <a:extLst>
              <a:ext uri="{FF2B5EF4-FFF2-40B4-BE49-F238E27FC236}">
                <a16:creationId xmlns:a16="http://schemas.microsoft.com/office/drawing/2014/main" id="{067B1C5A-77B4-4A20-9344-B115051EC2DF}"/>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147615" y="3448289"/>
            <a:ext cx="2806190" cy="1536388"/>
          </a:xfrm>
          <a:prstGeom prst="roundRect">
            <a:avLst>
              <a:gd name="adj" fmla="val 1858"/>
            </a:avLst>
          </a:prstGeom>
          <a:noFill/>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
                                            <p:txEl>
                                              <p:pRg st="0" end="0"/>
                                            </p:txEl>
                                          </p:spTgt>
                                        </p:tgtEl>
                                        <p:attrNameLst>
                                          <p:attrName>style.visibility</p:attrName>
                                        </p:attrNameLst>
                                      </p:cBhvr>
                                      <p:to>
                                        <p:strVal val="visible"/>
                                      </p:to>
                                    </p:set>
                                    <p:animEffect transition="in" filter="fade">
                                      <p:cBhvr>
                                        <p:cTn id="12" dur="500"/>
                                        <p:tgtEl>
                                          <p:spTgt spid="8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par>
                                <p:cTn id="18" presetID="10" presetClass="entr" presetSubtype="0" fill="hold" nodeType="with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500"/>
                                        <p:tgtEl>
                                          <p:spTgt spid="87"/>
                                        </p:tgtEl>
                                      </p:cBhvr>
                                    </p:animEffect>
                                  </p:childTnLst>
                                </p:cTn>
                              </p:par>
                              <p:par>
                                <p:cTn id="21" presetID="10" presetClass="entr" presetSubtype="0" fill="hold" nodeType="with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fade">
                                      <p:cBhvr>
                                        <p:cTn id="23"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useBgFill="1">
          <p:nvSpPr>
            <p:cNvPr id="13"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a:extLst>
              <a:ext uri="{FF2B5EF4-FFF2-40B4-BE49-F238E27FC236}">
                <a16:creationId xmlns:a16="http://schemas.microsoft.com/office/drawing/2014/main" id="{691E130D-91E1-40A1-AAAF-36E57E3405DE}"/>
              </a:ext>
            </a:extLst>
          </p:cNvPr>
          <p:cNvSpPr>
            <a:spLocks noGrp="1"/>
          </p:cNvSpPr>
          <p:nvPr>
            <p:ph type="ctrTitle"/>
          </p:nvPr>
        </p:nvSpPr>
        <p:spPr>
          <a:xfrm>
            <a:off x="3508815" y="1027607"/>
            <a:ext cx="4793452" cy="3118084"/>
          </a:xfrm>
        </p:spPr>
        <p:txBody>
          <a:bodyPr anchor="ctr">
            <a:normAutofit/>
          </a:bodyPr>
          <a:lstStyle/>
          <a:p>
            <a:r>
              <a:rPr lang="en-US" sz="5000" dirty="0">
                <a:solidFill>
                  <a:schemeClr val="tx1"/>
                </a:solidFill>
              </a:rPr>
              <a:t>Thank You!</a:t>
            </a:r>
          </a:p>
        </p:txBody>
      </p:sp>
      <p:sp>
        <p:nvSpPr>
          <p:cNvPr id="5" name="Subtitle 4">
            <a:extLst>
              <a:ext uri="{FF2B5EF4-FFF2-40B4-BE49-F238E27FC236}">
                <a16:creationId xmlns:a16="http://schemas.microsoft.com/office/drawing/2014/main" id="{D1E99E68-600A-407F-939E-98563694A24D}"/>
              </a:ext>
            </a:extLst>
          </p:cNvPr>
          <p:cNvSpPr>
            <a:spLocks noGrp="1"/>
          </p:cNvSpPr>
          <p:nvPr>
            <p:ph type="subTitle" idx="1"/>
          </p:nvPr>
        </p:nvSpPr>
        <p:spPr>
          <a:xfrm>
            <a:off x="841395" y="1027607"/>
            <a:ext cx="2184819" cy="3118084"/>
          </a:xfrm>
        </p:spPr>
        <p:txBody>
          <a:bodyPr anchor="ctr">
            <a:normAutofit/>
          </a:bodyPr>
          <a:lstStyle/>
          <a:p>
            <a:pPr algn="r"/>
            <a:r>
              <a:rPr lang="en-US" sz="1500" dirty="0"/>
              <a:t>We would be glad to answer any questions!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448239"/>
            <a:ext cx="0" cy="24003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754686"/>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childTnLst>
                          </p:cTn>
                        </p:par>
                        <p:par>
                          <p:cTn id="8" fill="hold">
                            <p:stCondLst>
                              <p:cond delay="197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2">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166</TotalTime>
  <Words>620</Words>
  <Application>Microsoft Office PowerPoint</Application>
  <PresentationFormat>On-screen Show (16:9)</PresentationFormat>
  <Paragraphs>44</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Corbel</vt:lpstr>
      <vt:lpstr>Georgia</vt:lpstr>
      <vt:lpstr>Wingdings 3</vt:lpstr>
      <vt:lpstr>Ion Boardroom</vt:lpstr>
      <vt:lpstr>Distributed Web Crawlers on AWS for Sentiment Analysis using EMR. </vt:lpstr>
      <vt:lpstr>Introduction</vt:lpstr>
      <vt:lpstr>Application Specifications</vt:lpstr>
      <vt:lpstr>  Architecture           of the Cloud System</vt:lpstr>
      <vt:lpstr>Specifics of Implementation</vt:lpstr>
      <vt:lpstr>Testing and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Sentiment Analysis</dc:title>
  <dc:creator>asus</dc:creator>
  <cp:lastModifiedBy>vineet bharot</cp:lastModifiedBy>
  <cp:revision>22</cp:revision>
  <dcterms:modified xsi:type="dcterms:W3CDTF">2021-03-18T22:07:46Z</dcterms:modified>
</cp:coreProperties>
</file>