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363" r:id="rId1"/>
  </p:sldMasterIdLst>
  <p:notesMasterIdLst>
    <p:notesMasterId r:id="rId3"/>
  </p:notesMasterIdLst>
  <p:handoutMasterIdLst>
    <p:handoutMasterId r:id="rId4"/>
  </p:handoutMasterIdLst>
  <p:sldIdLst>
    <p:sldId id="656" r:id="rId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394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6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kvorian" initials="" lastIdx="8" clrIdx="0"/>
  <p:cmAuthor id="1" name="Najat" initials="N" lastIdx="22" clrIdx="1"/>
  <p:cmAuthor id="2" name="Sorbonne Université" initials="SU" lastIdx="4" clrIdx="2">
    <p:extLst>
      <p:ext uri="{19B8F6BF-5375-455C-9EA6-DF929625EA0E}">
        <p15:presenceInfo xmlns:p15="http://schemas.microsoft.com/office/powerpoint/2012/main" userId="Sorbonne Université" providerId="None"/>
      </p:ext>
    </p:extLst>
  </p:cmAuthor>
  <p:cmAuthor id="3" name="claire Delain" initials="cD" lastIdx="1" clrIdx="3">
    <p:extLst>
      <p:ext uri="{19B8F6BF-5375-455C-9EA6-DF929625EA0E}">
        <p15:presenceInfo xmlns:p15="http://schemas.microsoft.com/office/powerpoint/2012/main" userId="smK5qVf7p2n/P+pt23kV2EYLlX9fef+X9KtjD5d1hQo=" providerId="None"/>
      </p:ext>
    </p:extLst>
  </p:cmAuthor>
  <p:cmAuthor id="4" name="FR" initials="FR" lastIdx="3" clrIdx="4">
    <p:extLst>
      <p:ext uri="{19B8F6BF-5375-455C-9EA6-DF929625EA0E}">
        <p15:presenceInfo xmlns:p15="http://schemas.microsoft.com/office/powerpoint/2012/main" userId="F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4BC9"/>
    <a:srgbClr val="1782BF"/>
    <a:srgbClr val="073779"/>
    <a:srgbClr val="FFEBFE"/>
    <a:srgbClr val="FFCDFD"/>
    <a:srgbClr val="CCCCFF"/>
    <a:srgbClr val="E8EFF3"/>
    <a:srgbClr val="FFFFFF"/>
    <a:srgbClr val="CCECFF"/>
    <a:srgbClr val="B52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4AE9B-F1F2-480A-B736-FA23CE785078}" v="2" dt="2020-09-04T15:49:09.269"/>
    <p1510:client id="{CC01A310-D022-4811-93B1-15F95B73EBF0}" v="13" dt="2020-09-04T15:53:56.952"/>
    <p1510:client id="{DB506CB6-AA27-4650-9252-8FCD8292AA0D}" v="254" dt="2020-09-04T07:14:30.035"/>
    <p1510:client id="{E5ECA4FF-EFE4-4FD6-BE37-722BDF481FBF}" v="9" dt="2020-09-04T08:08:06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906" autoAdjust="0"/>
  </p:normalViewPr>
  <p:slideViewPr>
    <p:cSldViewPr snapToGrid="0">
      <p:cViewPr varScale="1">
        <p:scale>
          <a:sx n="80" d="100"/>
          <a:sy n="80" d="100"/>
        </p:scale>
        <p:origin x="1742" y="62"/>
      </p:cViewPr>
      <p:guideLst>
        <p:guide orient="horz" pos="4247"/>
        <p:guide pos="3946"/>
        <p:guide orient="horz" pos="2160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84" d="100"/>
          <a:sy n="84" d="100"/>
        </p:scale>
        <p:origin x="3846" y="-150"/>
      </p:cViewPr>
      <p:guideLst>
        <p:guide orient="horz" pos="3223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8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0505" y="0"/>
            <a:ext cx="3077138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AD23E84C-752E-46BA-9382-DE85C075A0B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2309"/>
            <a:ext cx="3077138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r>
              <a:rPr lang="fr-FR"/>
              <a:t>SU-FSI  2019-2020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0505" y="9722309"/>
            <a:ext cx="3077138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AAA150B8-C592-4157-B766-46E9676448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715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6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fr-FR"/>
              <a:t>SU-FSI  2019-2020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6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D460E0B1-8A30-40D2-A535-CF55CF223B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6491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</a:rPr>
              <a:t>A partir de l’objet et des 3 lieux différents sélectionnés lors de l’atelier précédent, préciser, pour chaque lieu, au minimum 3 métiers. Choisir des métiers de niveau de formation différents.</a:t>
            </a:r>
            <a:endParaRPr lang="fr-FR" dirty="0"/>
          </a:p>
          <a:p>
            <a:r>
              <a:rPr lang="fr-FR" sz="1800" b="1" dirty="0">
                <a:effectLst/>
              </a:rPr>
              <a:t> </a:t>
            </a:r>
            <a:endParaRPr lang="fr-FR" dirty="0"/>
          </a:p>
          <a:p>
            <a:r>
              <a:rPr lang="fr-FR" sz="1800" b="1" dirty="0">
                <a:effectLst/>
              </a:rPr>
              <a:t>Pour chaque lieu, donner :</a:t>
            </a:r>
            <a:endParaRPr lang="fr-FR" dirty="0"/>
          </a:p>
          <a:p>
            <a:r>
              <a:rPr lang="fr-FR" sz="1800" dirty="0">
                <a:effectLst/>
              </a:rPr>
              <a:t>• le nom précis (par exemple cabinet vétérinaire en général ne suffit pas, il faut en choisir un de préférence pour lequel vous pourrez avoir des informations)</a:t>
            </a:r>
            <a:endParaRPr lang="fr-FR" dirty="0"/>
          </a:p>
          <a:p>
            <a:r>
              <a:rPr lang="fr-FR" sz="1800" dirty="0">
                <a:effectLst/>
              </a:rPr>
              <a:t>• le type de lieu (entreprise, institution, association etc., si publique ou privée etc.) </a:t>
            </a:r>
            <a:endParaRPr lang="fr-FR" dirty="0"/>
          </a:p>
          <a:p>
            <a:r>
              <a:rPr lang="fr-FR" sz="1800" dirty="0">
                <a:effectLst/>
              </a:rPr>
              <a:t>• l’activité principale </a:t>
            </a:r>
            <a:endParaRPr lang="fr-FR" dirty="0"/>
          </a:p>
          <a:p>
            <a:r>
              <a:rPr lang="fr-FR" sz="1800" dirty="0">
                <a:effectLst/>
              </a:rPr>
              <a:t>• la taille en nombre approximatif de personnes</a:t>
            </a:r>
            <a:endParaRPr lang="fr-FR" dirty="0"/>
          </a:p>
          <a:p>
            <a:r>
              <a:rPr lang="fr-FR" sz="1800" b="1" dirty="0">
                <a:effectLst/>
              </a:rPr>
              <a:t> </a:t>
            </a:r>
            <a:endParaRPr lang="fr-FR" dirty="0"/>
          </a:p>
          <a:p>
            <a:r>
              <a:rPr lang="fr-FR" sz="1800" b="1" dirty="0">
                <a:effectLst/>
              </a:rPr>
              <a:t>Pour chaque métier, donner :</a:t>
            </a:r>
            <a:endParaRPr lang="fr-FR" dirty="0"/>
          </a:p>
          <a:p>
            <a:r>
              <a:rPr lang="fr-FR" sz="1800" dirty="0">
                <a:effectLst/>
              </a:rPr>
              <a:t>• l’intitulé du poste occupé</a:t>
            </a:r>
            <a:endParaRPr lang="fr-FR" dirty="0"/>
          </a:p>
          <a:p>
            <a:r>
              <a:rPr lang="fr-FR" sz="1800" dirty="0">
                <a:effectLst/>
              </a:rPr>
              <a:t>• le niveau d’études</a:t>
            </a:r>
            <a:endParaRPr lang="fr-FR" dirty="0"/>
          </a:p>
          <a:p>
            <a:r>
              <a:rPr lang="fr-FR" sz="1800" dirty="0">
                <a:effectLst/>
              </a:rPr>
              <a:t>• les missions principales</a:t>
            </a:r>
            <a:endParaRPr lang="fr-FR" dirty="0"/>
          </a:p>
          <a:p>
            <a:r>
              <a:rPr lang="fr-FR" sz="1800" u="sng" dirty="0">
                <a:effectLst/>
              </a:rPr>
              <a:t>Conseil</a:t>
            </a:r>
            <a:r>
              <a:rPr lang="fr-FR" sz="1800" dirty="0">
                <a:effectLst/>
              </a:rPr>
              <a:t> : Pour l’atelier 7, vous aurez à rédiger un document sur un lieu et un métier qui vous intéressent particulièrement, veillez à ce qu’ils apparaissent dans la fiche synthétique, votre travail en sera facilité.</a:t>
            </a:r>
            <a:endParaRPr lang="fr-FR" dirty="0"/>
          </a:p>
          <a:p>
            <a:r>
              <a:rPr lang="fr-FR" sz="1800" dirty="0">
                <a:effectLst/>
              </a:rPr>
              <a:t> 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60E0B1-8A30-40D2-A535-CF55CF223B9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80CB-B8A7-450B-B5FD-70629DCD1ECF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81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5B326-70AE-4FB5-970A-79C276211DA9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246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0488"/>
            <a:ext cx="2057400" cy="6767512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6019800" cy="676751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379DA-549F-48C1-8FF2-10C036E76419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22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6E9DF-7C65-498F-AA45-2D1BE14A3FDF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5017"/>
      </p:ext>
    </p:extLst>
  </p:cSld>
  <p:clrMapOvr>
    <a:masterClrMapping/>
  </p:clrMapOvr>
  <p:transition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681FE-A9DB-4301-A99B-5796B4DE4A63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864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0706A-1FD1-4EFD-A1EF-153ADDF4FDD5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68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763D6-1BEE-4DC1-BF46-DC81D78DFE5A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84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2B3ED-0A05-4E16-938C-084332C27231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4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E052C-9D88-4CE9-97EE-C2FCF79CA4F9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7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82E1E-DAF5-4093-B2E5-E76AC8137F4A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95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66423-7576-4EBC-BC58-EC6A3E917B89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3709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>
                <a:sym typeface="Century Gothic" pitchFamily="34" charset="0"/>
              </a:rPr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C5818-54AA-4272-BC14-D87103238390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92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88"/>
            <a:ext cx="8229600" cy="1509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>
                <a:sym typeface="Century Gothic" pitchFamily="34" charset="0"/>
              </a:rPr>
              <a:t>Modifiez le style du titre</a:t>
            </a:r>
            <a:endParaRPr lang="en-US">
              <a:sym typeface="Century Gothic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>
                <a:sym typeface="Century Gothic" pitchFamily="34" charset="0"/>
              </a:rPr>
              <a:t>Modifier les styles du texte du masque</a:t>
            </a:r>
          </a:p>
          <a:p>
            <a:pPr lvl="1"/>
            <a:r>
              <a:rPr lang="fr-FR">
                <a:sym typeface="Century Gothic" pitchFamily="34" charset="0"/>
              </a:rPr>
              <a:t>Deuxième niveau</a:t>
            </a:r>
          </a:p>
          <a:p>
            <a:pPr lvl="2"/>
            <a:r>
              <a:rPr lang="fr-FR">
                <a:sym typeface="Century Gothic" pitchFamily="34" charset="0"/>
              </a:rPr>
              <a:t>Troisième niveau</a:t>
            </a:r>
          </a:p>
          <a:p>
            <a:pPr lvl="3"/>
            <a:r>
              <a:rPr lang="fr-FR">
                <a:sym typeface="Century Gothic" pitchFamily="34" charset="0"/>
              </a:rPr>
              <a:t>Quatrième niveau</a:t>
            </a:r>
          </a:p>
          <a:p>
            <a:pPr lvl="4"/>
            <a:r>
              <a:rPr lang="fr-FR">
                <a:sym typeface="Century Gothic" pitchFamily="34" charset="0"/>
              </a:rPr>
              <a:t>Cinquième niveau</a:t>
            </a:r>
            <a:endParaRPr lang="en-US">
              <a:sym typeface="Century Gothic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3413" y="6359525"/>
            <a:ext cx="255587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2346E9DF-7C65-498F-AA45-2D1BE14A3FDF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</p:sldLayoutIdLst>
  <p:transition/>
  <p:hf sldNum="0" hdr="0" dt="0"/>
  <p:txStyles>
    <p:titleStyle>
      <a:lvl1pPr marL="39688" indent="-39688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  <a:sym typeface="Century Gothic" pitchFamily="34" charset="0"/>
        </a:defRPr>
      </a:lvl1pPr>
      <a:lvl2pPr marL="39688" indent="-39688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  <a:sym typeface="Century Gothic" pitchFamily="34" charset="0"/>
        </a:defRPr>
      </a:lvl2pPr>
      <a:lvl3pPr marL="39688" indent="-39688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  <a:sym typeface="Century Gothic" pitchFamily="34" charset="0"/>
        </a:defRPr>
      </a:lvl3pPr>
      <a:lvl4pPr marL="39688" indent="-39688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  <a:sym typeface="Century Gothic" pitchFamily="34" charset="0"/>
        </a:defRPr>
      </a:lvl4pPr>
      <a:lvl5pPr marL="39688" indent="-39688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  <a:sym typeface="Century Gothic" pitchFamily="34" charset="0"/>
        </a:defRPr>
      </a:lvl5pPr>
      <a:lvl6pPr marL="496888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  <a:sym typeface="Century Gothic" pitchFamily="34" charset="0"/>
        </a:defRPr>
      </a:lvl6pPr>
      <a:lvl7pPr marL="954088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  <a:sym typeface="Century Gothic" pitchFamily="34" charset="0"/>
        </a:defRPr>
      </a:lvl7pPr>
      <a:lvl8pPr marL="1411288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  <a:sym typeface="Century Gothic" pitchFamily="34" charset="0"/>
        </a:defRPr>
      </a:lvl8pPr>
      <a:lvl9pPr marL="1868488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  <a:sym typeface="Century Gothic" pitchFamily="34" charset="0"/>
        </a:defRPr>
      </a:lvl9pPr>
    </p:titleStyle>
    <p:bodyStyle>
      <a:lvl1pPr marL="382588" indent="-342900" algn="l" rtl="0" eaLnBrk="1" fontAlgn="base" hangingPunct="1">
        <a:spcBef>
          <a:spcPts val="700"/>
        </a:spcBef>
        <a:spcAft>
          <a:spcPct val="0"/>
        </a:spcAft>
        <a:buSzPct val="100000"/>
        <a:buFont typeface="Century Gothic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entury Gothic" pitchFamily="34" charset="0"/>
        </a:defRPr>
      </a:lvl1pPr>
      <a:lvl2pPr marL="731838" indent="-285750" algn="l" rtl="0" eaLnBrk="1" fontAlgn="base" hangingPunct="1">
        <a:spcBef>
          <a:spcPts val="600"/>
        </a:spcBef>
        <a:spcAft>
          <a:spcPct val="0"/>
        </a:spcAft>
        <a:buSzPct val="100000"/>
        <a:buFont typeface="Century Gothic" pitchFamily="34" charset="0"/>
        <a:buChar char="–"/>
        <a:defRPr sz="2800">
          <a:solidFill>
            <a:schemeClr val="tx1"/>
          </a:solidFill>
          <a:latin typeface="+mn-lt"/>
          <a:sym typeface="Century Gothic" pitchFamily="34" charset="0"/>
        </a:defRPr>
      </a:lvl2pPr>
      <a:lvl3pPr marL="1131888" indent="-228600" algn="l" rtl="0" eaLnBrk="1" fontAlgn="base" hangingPunct="1">
        <a:spcBef>
          <a:spcPts val="600"/>
        </a:spcBef>
        <a:spcAft>
          <a:spcPct val="0"/>
        </a:spcAft>
        <a:buSzPct val="100000"/>
        <a:buFont typeface="Century Gothic" pitchFamily="34" charset="0"/>
        <a:buChar char="•"/>
        <a:defRPr sz="2400">
          <a:solidFill>
            <a:schemeClr val="tx1"/>
          </a:solidFill>
          <a:latin typeface="+mn-lt"/>
          <a:sym typeface="Century Gothic" pitchFamily="34" charset="0"/>
        </a:defRPr>
      </a:lvl3pPr>
      <a:lvl4pPr marL="1589088" indent="-228600" algn="l" rtl="0" eaLnBrk="1" fontAlgn="base" hangingPunct="1">
        <a:spcBef>
          <a:spcPts val="500"/>
        </a:spcBef>
        <a:spcAft>
          <a:spcPct val="0"/>
        </a:spcAft>
        <a:buSzPct val="100000"/>
        <a:buFont typeface="Century Gothic" pitchFamily="34" charset="0"/>
        <a:buChar char="–"/>
        <a:defRPr sz="2000">
          <a:solidFill>
            <a:schemeClr val="tx1"/>
          </a:solidFill>
          <a:latin typeface="+mn-lt"/>
          <a:sym typeface="Century Gothic" pitchFamily="34" charset="0"/>
        </a:defRPr>
      </a:lvl4pPr>
      <a:lvl5pPr marL="2046288" indent="-228600" algn="l" rtl="0" eaLnBrk="1" fontAlgn="base" hangingPunct="1">
        <a:spcBef>
          <a:spcPts val="500"/>
        </a:spcBef>
        <a:spcAft>
          <a:spcPct val="0"/>
        </a:spcAft>
        <a:buSzPct val="100000"/>
        <a:buFont typeface="Century Gothic" pitchFamily="34" charset="0"/>
        <a:buChar char="»"/>
        <a:defRPr sz="2000">
          <a:solidFill>
            <a:schemeClr val="tx1"/>
          </a:solidFill>
          <a:latin typeface="+mn-lt"/>
          <a:sym typeface="Century Gothic" pitchFamily="34" charset="0"/>
        </a:defRPr>
      </a:lvl5pPr>
      <a:lvl6pPr marL="2503488" indent="-228600" algn="l" rtl="0" eaLnBrk="1" fontAlgn="base" hangingPunct="1">
        <a:spcBef>
          <a:spcPts val="500"/>
        </a:spcBef>
        <a:spcAft>
          <a:spcPct val="0"/>
        </a:spcAft>
        <a:buSzPct val="100000"/>
        <a:buFont typeface="Century Gothic" pitchFamily="34" charset="0"/>
        <a:buChar char="»"/>
        <a:defRPr sz="2000">
          <a:solidFill>
            <a:schemeClr val="tx1"/>
          </a:solidFill>
          <a:latin typeface="+mn-lt"/>
          <a:sym typeface="Century Gothic" pitchFamily="34" charset="0"/>
        </a:defRPr>
      </a:lvl6pPr>
      <a:lvl7pPr marL="2960688" indent="-228600" algn="l" rtl="0" eaLnBrk="1" fontAlgn="base" hangingPunct="1">
        <a:spcBef>
          <a:spcPts val="500"/>
        </a:spcBef>
        <a:spcAft>
          <a:spcPct val="0"/>
        </a:spcAft>
        <a:buSzPct val="100000"/>
        <a:buFont typeface="Century Gothic" pitchFamily="34" charset="0"/>
        <a:buChar char="»"/>
        <a:defRPr sz="2000">
          <a:solidFill>
            <a:schemeClr val="tx1"/>
          </a:solidFill>
          <a:latin typeface="+mn-lt"/>
          <a:sym typeface="Century Gothic" pitchFamily="34" charset="0"/>
        </a:defRPr>
      </a:lvl7pPr>
      <a:lvl8pPr marL="3417888" indent="-228600" algn="l" rtl="0" eaLnBrk="1" fontAlgn="base" hangingPunct="1">
        <a:spcBef>
          <a:spcPts val="500"/>
        </a:spcBef>
        <a:spcAft>
          <a:spcPct val="0"/>
        </a:spcAft>
        <a:buSzPct val="100000"/>
        <a:buFont typeface="Century Gothic" pitchFamily="34" charset="0"/>
        <a:buChar char="»"/>
        <a:defRPr sz="2000">
          <a:solidFill>
            <a:schemeClr val="tx1"/>
          </a:solidFill>
          <a:latin typeface="+mn-lt"/>
          <a:sym typeface="Century Gothic" pitchFamily="34" charset="0"/>
        </a:defRPr>
      </a:lvl8pPr>
      <a:lvl9pPr marL="3875088" indent="-228600" algn="l" rtl="0" eaLnBrk="1" fontAlgn="base" hangingPunct="1">
        <a:spcBef>
          <a:spcPts val="500"/>
        </a:spcBef>
        <a:spcAft>
          <a:spcPct val="0"/>
        </a:spcAft>
        <a:buSzPct val="100000"/>
        <a:buFont typeface="Century Gothic" pitchFamily="34" charset="0"/>
        <a:buChar char="»"/>
        <a:defRPr sz="2000">
          <a:solidFill>
            <a:schemeClr val="tx1"/>
          </a:solidFill>
          <a:latin typeface="+mn-lt"/>
          <a:sym typeface="Century Gothic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/>
          <p:cNvCxnSpPr>
            <a:cxnSpLocks/>
          </p:cNvCxnSpPr>
          <p:nvPr/>
        </p:nvCxnSpPr>
        <p:spPr bwMode="auto">
          <a:xfrm>
            <a:off x="4651873" y="450939"/>
            <a:ext cx="6181" cy="250173"/>
          </a:xfrm>
          <a:prstGeom prst="line">
            <a:avLst/>
          </a:prstGeom>
          <a:solidFill>
            <a:srgbClr val="BBE0E3"/>
          </a:solidFill>
          <a:ln w="57150" cap="flat" cmpd="sng" algn="ctr">
            <a:solidFill>
              <a:srgbClr val="1782B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A2DCF12-7C00-44B1-9600-801FC30CD014}"/>
              </a:ext>
            </a:extLst>
          </p:cNvPr>
          <p:cNvCxnSpPr>
            <a:cxnSpLocks/>
          </p:cNvCxnSpPr>
          <p:nvPr/>
        </p:nvCxnSpPr>
        <p:spPr bwMode="auto">
          <a:xfrm>
            <a:off x="7719214" y="414395"/>
            <a:ext cx="10631" cy="310198"/>
          </a:xfrm>
          <a:prstGeom prst="line">
            <a:avLst/>
          </a:prstGeom>
          <a:solidFill>
            <a:srgbClr val="BBE0E3"/>
          </a:solidFill>
          <a:ln w="57150" cap="flat" cmpd="sng" algn="ctr">
            <a:solidFill>
              <a:srgbClr val="1782B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994C999-3234-4152-8C12-3B2B43574D2E}"/>
              </a:ext>
            </a:extLst>
          </p:cNvPr>
          <p:cNvCxnSpPr>
            <a:cxnSpLocks/>
          </p:cNvCxnSpPr>
          <p:nvPr/>
        </p:nvCxnSpPr>
        <p:spPr bwMode="auto">
          <a:xfrm flipH="1">
            <a:off x="1547813" y="438821"/>
            <a:ext cx="6188011" cy="9972"/>
          </a:xfrm>
          <a:prstGeom prst="line">
            <a:avLst/>
          </a:prstGeom>
          <a:solidFill>
            <a:srgbClr val="BBE0E3"/>
          </a:solidFill>
          <a:ln w="57150" cap="flat" cmpd="sng" algn="ctr">
            <a:solidFill>
              <a:srgbClr val="1782B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F8F3240-ABC9-4CE3-BAD1-F546CBC99553}"/>
              </a:ext>
            </a:extLst>
          </p:cNvPr>
          <p:cNvCxnSpPr>
            <a:cxnSpLocks/>
          </p:cNvCxnSpPr>
          <p:nvPr/>
        </p:nvCxnSpPr>
        <p:spPr bwMode="auto">
          <a:xfrm>
            <a:off x="1571108" y="438821"/>
            <a:ext cx="0" cy="263292"/>
          </a:xfrm>
          <a:prstGeom prst="line">
            <a:avLst/>
          </a:prstGeom>
          <a:solidFill>
            <a:srgbClr val="BBE0E3"/>
          </a:solidFill>
          <a:ln w="57150" cap="flat" cmpd="sng" algn="ctr">
            <a:solidFill>
              <a:srgbClr val="1782B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cxnSpLocks/>
          </p:cNvCxnSpPr>
          <p:nvPr/>
        </p:nvCxnSpPr>
        <p:spPr bwMode="auto">
          <a:xfrm>
            <a:off x="89087" y="4892074"/>
            <a:ext cx="365924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necteur droit 50"/>
          <p:cNvCxnSpPr/>
          <p:nvPr/>
        </p:nvCxnSpPr>
        <p:spPr bwMode="auto">
          <a:xfrm>
            <a:off x="104041" y="3639350"/>
            <a:ext cx="371373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Connecteur droit 47"/>
          <p:cNvCxnSpPr/>
          <p:nvPr/>
        </p:nvCxnSpPr>
        <p:spPr bwMode="auto">
          <a:xfrm>
            <a:off x="113278" y="2345078"/>
            <a:ext cx="371373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necteur droit 31"/>
          <p:cNvCxnSpPr>
            <a:cxnSpLocks/>
          </p:cNvCxnSpPr>
          <p:nvPr/>
        </p:nvCxnSpPr>
        <p:spPr bwMode="auto">
          <a:xfrm>
            <a:off x="99719" y="853895"/>
            <a:ext cx="365738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onnecteur droit 44"/>
          <p:cNvCxnSpPr>
            <a:cxnSpLocks/>
          </p:cNvCxnSpPr>
          <p:nvPr/>
        </p:nvCxnSpPr>
        <p:spPr bwMode="auto">
          <a:xfrm flipH="1">
            <a:off x="101970" y="853895"/>
            <a:ext cx="14352" cy="4041378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ZoneTexte 6"/>
          <p:cNvSpPr txBox="1"/>
          <p:nvPr/>
        </p:nvSpPr>
        <p:spPr>
          <a:xfrm>
            <a:off x="356243" y="2179545"/>
            <a:ext cx="2605200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934BC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934BC9"/>
                </a:solidFill>
                <a:latin typeface="DIN Alternate Bold"/>
                <a:cs typeface="DIN Alternate Bold"/>
              </a:rPr>
              <a:t>Narrative designer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30309" y="987097"/>
            <a:ext cx="2710177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200" i="1" dirty="0">
                <a:solidFill>
                  <a:schemeClr val="accent2">
                    <a:lumMod val="75000"/>
                  </a:schemeClr>
                </a:solidFill>
                <a:latin typeface="DIN Alternate Bold"/>
                <a:cs typeface="DIN Alternate Bold"/>
              </a:rPr>
              <a:t>Entreprise(bureaux, locaux</a:t>
            </a:r>
            <a:r>
              <a:rPr lang="fr-FR" sz="1100" i="1" dirty="0">
                <a:solidFill>
                  <a:schemeClr val="accent2">
                    <a:lumMod val="75000"/>
                  </a:schemeClr>
                </a:solidFill>
                <a:latin typeface="DIN Alternate Bold"/>
                <a:cs typeface="DIN Alternate Bold"/>
              </a:rPr>
              <a:t>)</a:t>
            </a:r>
          </a:p>
          <a:p>
            <a:endParaRPr lang="fr-FR" sz="1050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Fabrication de jeux vidéos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fr-FR" sz="1050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6574 employés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56243" y="2434776"/>
            <a:ext cx="2605200" cy="861774"/>
          </a:xfrm>
          <a:prstGeom prst="rect">
            <a:avLst/>
          </a:prstGeom>
          <a:noFill/>
          <a:ln>
            <a:solidFill>
              <a:srgbClr val="934BC9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i="1" dirty="0">
                <a:solidFill>
                  <a:srgbClr val="934BC9"/>
                </a:solidFill>
                <a:latin typeface="DIN Alternate Bold"/>
                <a:cs typeface="DIN Alternate Bold"/>
              </a:rPr>
              <a:t>Licence en sciences humaines/école de cinéma, d’image ou de Game design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i="1" dirty="0">
                <a:solidFill>
                  <a:srgbClr val="934BC9"/>
                </a:solidFill>
                <a:latin typeface="DIN Alternate Bold"/>
                <a:cs typeface="DIN Alternate Bold"/>
              </a:rPr>
              <a:t>Chef de projet qui gère les contraintes budgétaires et fait respecter les délais annoncés en début de projet</a:t>
            </a:r>
            <a:endParaRPr lang="fr-FR" sz="1200" dirty="0">
              <a:solidFill>
                <a:srgbClr val="934BC9"/>
              </a:solidFill>
              <a:latin typeface="DIN Alternate Bold"/>
              <a:cs typeface="DIN Alternate Bold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4216" y="3466052"/>
            <a:ext cx="2605200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934BC9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934BC9"/>
                </a:solidFill>
                <a:latin typeface="DIN Alternate Bold"/>
                <a:cs typeface="DIN Alternate Bold"/>
              </a:defRPr>
            </a:lvl1pPr>
          </a:lstStyle>
          <a:p>
            <a:r>
              <a:rPr lang="fr-FR" dirty="0"/>
              <a:t>Développeur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8536" y="3749780"/>
            <a:ext cx="2600880" cy="861774"/>
          </a:xfrm>
          <a:prstGeom prst="rect">
            <a:avLst/>
          </a:prstGeom>
          <a:noFill/>
          <a:ln>
            <a:solidFill>
              <a:srgbClr val="934BC9"/>
            </a:solidFill>
          </a:ln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rgbClr val="934BC9"/>
                </a:solidFill>
                <a:latin typeface="DIN Alternate Bold"/>
                <a:cs typeface="DIN Alternate Bold"/>
              </a:rPr>
              <a:t>DUT/ licence professionnelle/école d’ingénieurs pour des projets complexes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rgbClr val="934BC9"/>
                </a:solidFill>
                <a:latin typeface="DIN Alternate Bold"/>
                <a:cs typeface="DIN Alternate Bold"/>
              </a:rPr>
              <a:t>Code le jeu, l’outil de développement, les moteurs graphique (personnages, lieux..) et physique (déplacements, collisions..)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0819" y="4716872"/>
            <a:ext cx="2578597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934BC9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934BC9"/>
                </a:solidFill>
                <a:latin typeface="DIN Alternate Bold"/>
                <a:cs typeface="DIN Alternate Bold"/>
              </a:defRPr>
            </a:lvl1pPr>
          </a:lstStyle>
          <a:p>
            <a:r>
              <a:rPr lang="fr-FR" dirty="0"/>
              <a:t>Productif senior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50818" y="5011020"/>
            <a:ext cx="2578598" cy="861774"/>
          </a:xfrm>
          <a:prstGeom prst="rect">
            <a:avLst/>
          </a:prstGeom>
          <a:noFill/>
          <a:ln>
            <a:solidFill>
              <a:srgbClr val="934BC9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rgbClr val="934BC9"/>
                </a:solidFill>
                <a:latin typeface="DIN Alternate Bold"/>
                <a:cs typeface="DIN Alternate Bold"/>
              </a:rPr>
              <a:t>École de marketing ou de commerce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934BC9"/>
              </a:solidFill>
              <a:latin typeface="DIN Alternate Bold"/>
              <a:cs typeface="DIN Alternate Bold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rgbClr val="934BC9"/>
                </a:solidFill>
                <a:latin typeface="DIN Alternate Bold"/>
                <a:cs typeface="DIN Alternate Bold"/>
              </a:rPr>
              <a:t>Chef de projet qui gère les contraintes budgétaires et fait respecter les délais annoncés en début de projet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0309" y="526071"/>
            <a:ext cx="2710177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accent2">
                    <a:lumMod val="75000"/>
                  </a:schemeClr>
                </a:solidFill>
                <a:latin typeface="DIN Alternate Bold"/>
                <a:cs typeface="DIN Alternate Bold"/>
              </a:rPr>
              <a:t>Nintendo, </a:t>
            </a:r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6 Bd de l'Oise, 95031 Cergy</a:t>
            </a:r>
            <a:endParaRPr lang="fr-FR" sz="1100" b="1" dirty="0">
              <a:solidFill>
                <a:schemeClr val="accent2">
                  <a:lumMod val="75000"/>
                </a:schemeClr>
              </a:solidFill>
              <a:latin typeface="DIN Alternate Bold"/>
              <a:cs typeface="DIN Alternate Bold"/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049634E-17F1-4E36-A1F0-767F685F50D4}"/>
              </a:ext>
            </a:extLst>
          </p:cNvPr>
          <p:cNvCxnSpPr>
            <a:cxnSpLocks/>
          </p:cNvCxnSpPr>
          <p:nvPr/>
        </p:nvCxnSpPr>
        <p:spPr bwMode="auto">
          <a:xfrm>
            <a:off x="4653194" y="298383"/>
            <a:ext cx="377" cy="176657"/>
          </a:xfrm>
          <a:prstGeom prst="line">
            <a:avLst/>
          </a:prstGeom>
          <a:solidFill>
            <a:srgbClr val="BBE0E3"/>
          </a:solidFill>
          <a:ln w="57150" cap="flat" cmpd="sng" algn="ctr">
            <a:solidFill>
              <a:srgbClr val="1782B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ZoneTexte 2"/>
          <p:cNvSpPr txBox="1"/>
          <p:nvPr/>
        </p:nvSpPr>
        <p:spPr>
          <a:xfrm>
            <a:off x="3098500" y="10459"/>
            <a:ext cx="3109387" cy="369332"/>
          </a:xfrm>
          <a:prstGeom prst="rect">
            <a:avLst/>
          </a:prstGeom>
          <a:solidFill>
            <a:srgbClr val="1782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  <a:latin typeface="DIN Alternate Bold"/>
                <a:cs typeface="DIN Alternate Bold"/>
              </a:rPr>
              <a:t>Jeu vidéo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 bwMode="auto">
          <a:xfrm>
            <a:off x="3197123" y="4892074"/>
            <a:ext cx="365924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>
            <a:off x="3212077" y="3639350"/>
            <a:ext cx="371373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Connecteur droit 59"/>
          <p:cNvCxnSpPr/>
          <p:nvPr/>
        </p:nvCxnSpPr>
        <p:spPr bwMode="auto">
          <a:xfrm>
            <a:off x="3221314" y="2345078"/>
            <a:ext cx="371373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necteur droit 60"/>
          <p:cNvCxnSpPr>
            <a:cxnSpLocks/>
          </p:cNvCxnSpPr>
          <p:nvPr/>
        </p:nvCxnSpPr>
        <p:spPr bwMode="auto">
          <a:xfrm>
            <a:off x="3207755" y="853895"/>
            <a:ext cx="365738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necteur droit 61"/>
          <p:cNvCxnSpPr>
            <a:cxnSpLocks/>
          </p:cNvCxnSpPr>
          <p:nvPr/>
        </p:nvCxnSpPr>
        <p:spPr bwMode="auto">
          <a:xfrm flipH="1">
            <a:off x="3210006" y="853895"/>
            <a:ext cx="14352" cy="4041378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ZoneTexte 63"/>
          <p:cNvSpPr txBox="1"/>
          <p:nvPr/>
        </p:nvSpPr>
        <p:spPr>
          <a:xfrm>
            <a:off x="3464279" y="2179545"/>
            <a:ext cx="2605200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934BC9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934BC9"/>
                </a:solidFill>
                <a:latin typeface="DIN Alternate Bold"/>
                <a:cs typeface="DIN Alternate Bold"/>
              </a:defRPr>
            </a:lvl1pPr>
          </a:lstStyle>
          <a:p>
            <a:r>
              <a:rPr lang="fr-FR" dirty="0"/>
              <a:t>Documentaliste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3338345" y="987097"/>
            <a:ext cx="2710177" cy="9002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Tout type de lieu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Collecter des éléments nécessaires à la fabrication du jeu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 selon les informations utiles à la fabrication du jeu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464279" y="2434776"/>
            <a:ext cx="2605200" cy="861774"/>
          </a:xfrm>
          <a:prstGeom prst="rect">
            <a:avLst/>
          </a:prstGeom>
          <a:noFill/>
          <a:ln>
            <a:solidFill>
              <a:srgbClr val="934BC9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i="1" dirty="0">
                <a:solidFill>
                  <a:srgbClr val="934BC9"/>
                </a:solidFill>
                <a:latin typeface="DIN Alternate Bold"/>
                <a:cs typeface="DIN Alternate Bold"/>
              </a:rPr>
              <a:t>Bac général ou STD2A et formation jeux vidéos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i="1" dirty="0">
                <a:solidFill>
                  <a:srgbClr val="934BC9"/>
                </a:solidFill>
                <a:latin typeface="DIN Alternate Bold"/>
                <a:cs typeface="DIN Alternate Bold"/>
              </a:rPr>
              <a:t>Étudie un monde/lieu/sujet peu connu, collectent un maximum d’informations et les partages aux développeurs et artistes</a:t>
            </a:r>
            <a:endParaRPr lang="fr-FR" sz="1200" dirty="0">
              <a:solidFill>
                <a:srgbClr val="934BC9"/>
              </a:solidFill>
              <a:latin typeface="DIN Alternate Bold"/>
              <a:cs typeface="DIN Alternate Bold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3432252" y="3466052"/>
            <a:ext cx="2605200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934BC9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934BC9"/>
                </a:solidFill>
                <a:latin typeface="DIN Alternate Bold"/>
                <a:cs typeface="DIN Alternate Bold"/>
              </a:defRPr>
            </a:lvl1pPr>
          </a:lstStyle>
          <a:p>
            <a:r>
              <a:rPr lang="fr-FR" dirty="0"/>
              <a:t>Scénariste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3436572" y="3749780"/>
            <a:ext cx="2600880" cy="861774"/>
          </a:xfrm>
          <a:prstGeom prst="rect">
            <a:avLst/>
          </a:prstGeom>
          <a:noFill/>
          <a:ln>
            <a:solidFill>
              <a:srgbClr val="934BC9"/>
            </a:solidFill>
          </a:ln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00" i="1" dirty="0">
                <a:solidFill>
                  <a:schemeClr val="accent5">
                    <a:lumMod val="75000"/>
                  </a:schemeClr>
                </a:solidFill>
                <a:latin typeface="DIN Alternate Bold"/>
                <a:cs typeface="DIN Alternate Bold"/>
              </a:rPr>
              <a:t>École de jeux vidéo </a:t>
            </a:r>
          </a:p>
          <a:p>
            <a:endParaRPr lang="fr-FR" sz="1000" i="1" dirty="0">
              <a:solidFill>
                <a:schemeClr val="accent5">
                  <a:lumMod val="75000"/>
                </a:schemeClr>
              </a:solidFill>
              <a:latin typeface="DIN Alternate Bold"/>
              <a:cs typeface="DIN Alternate Bold"/>
            </a:endParaRP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00" i="1" dirty="0">
                <a:solidFill>
                  <a:schemeClr val="accent5">
                    <a:lumMod val="75000"/>
                  </a:schemeClr>
                </a:solidFill>
              </a:rPr>
              <a:t>Crée le scénario, les dialogues entre les personnages, l’intrigue et les choix possibles proposés au joueur</a:t>
            </a:r>
            <a:endParaRPr lang="fr-FR" sz="1000" dirty="0">
              <a:solidFill>
                <a:srgbClr val="934BC9"/>
              </a:solidFill>
              <a:latin typeface="DIN Alternate Bold"/>
              <a:cs typeface="DIN Alternate Bold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458855" y="4716872"/>
            <a:ext cx="2578597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934BC9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934BC9"/>
                </a:solidFill>
                <a:latin typeface="DIN Alternate Bold"/>
                <a:cs typeface="DIN Alternate Bold"/>
              </a:defRPr>
            </a:lvl1pPr>
          </a:lstStyle>
          <a:p>
            <a:r>
              <a:rPr lang="fr-FR" dirty="0"/>
              <a:t>Sound designer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3458854" y="5011020"/>
            <a:ext cx="2578598" cy="861774"/>
          </a:xfrm>
          <a:prstGeom prst="rect">
            <a:avLst/>
          </a:prstGeom>
          <a:noFill/>
          <a:ln>
            <a:solidFill>
              <a:srgbClr val="934BC9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rgbClr val="934BC9"/>
                </a:solidFill>
                <a:latin typeface="DIN Alternate Bold"/>
                <a:cs typeface="DIN Alternate Bold"/>
              </a:rPr>
              <a:t>École spécialisée en audiovisuel/BTS audiovisuel/conservatoire/licence ou master pro design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rgbClr val="934BC9"/>
                </a:solidFill>
                <a:latin typeface="DIN Alternate Bold"/>
                <a:cs typeface="DIN Alternate Bold"/>
              </a:rPr>
              <a:t>Conçoit, crée et intègre les musiques, voix et bruitages au jeu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3338345" y="526071"/>
            <a:ext cx="2710177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accent2">
                    <a:lumMod val="75000"/>
                  </a:schemeClr>
                </a:solidFill>
                <a:latin typeface="DIN Alternate Bold"/>
                <a:cs typeface="DIN Alternate Bold"/>
              </a:defRPr>
            </a:lvl1pPr>
          </a:lstStyle>
          <a:p>
            <a:r>
              <a:rPr lang="fr-FR" dirty="0"/>
              <a:t>Etranger </a:t>
            </a:r>
          </a:p>
        </p:txBody>
      </p:sp>
      <p:cxnSp>
        <p:nvCxnSpPr>
          <p:cNvPr id="73" name="Connecteur droit 72"/>
          <p:cNvCxnSpPr>
            <a:cxnSpLocks/>
          </p:cNvCxnSpPr>
          <p:nvPr/>
        </p:nvCxnSpPr>
        <p:spPr bwMode="auto">
          <a:xfrm>
            <a:off x="6157378" y="4892074"/>
            <a:ext cx="365924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Connecteur droit 73"/>
          <p:cNvCxnSpPr/>
          <p:nvPr/>
        </p:nvCxnSpPr>
        <p:spPr bwMode="auto">
          <a:xfrm>
            <a:off x="6172332" y="3639350"/>
            <a:ext cx="371373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Connecteur droit 74"/>
          <p:cNvCxnSpPr/>
          <p:nvPr/>
        </p:nvCxnSpPr>
        <p:spPr bwMode="auto">
          <a:xfrm>
            <a:off x="6181569" y="2345078"/>
            <a:ext cx="371373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Connecteur droit 75"/>
          <p:cNvCxnSpPr>
            <a:cxnSpLocks/>
          </p:cNvCxnSpPr>
          <p:nvPr/>
        </p:nvCxnSpPr>
        <p:spPr bwMode="auto">
          <a:xfrm>
            <a:off x="6168010" y="853895"/>
            <a:ext cx="365738" cy="0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Connecteur droit 76"/>
          <p:cNvCxnSpPr>
            <a:cxnSpLocks/>
          </p:cNvCxnSpPr>
          <p:nvPr/>
        </p:nvCxnSpPr>
        <p:spPr bwMode="auto">
          <a:xfrm flipH="1">
            <a:off x="6170261" y="853895"/>
            <a:ext cx="14352" cy="4041378"/>
          </a:xfrm>
          <a:prstGeom prst="line">
            <a:avLst/>
          </a:prstGeom>
          <a:solidFill>
            <a:srgbClr val="BBE0E3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6424534" y="2179545"/>
            <a:ext cx="2605200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934BC9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934BC9"/>
                </a:solidFill>
                <a:latin typeface="DIN Alternate Bold"/>
                <a:cs typeface="DIN Alternate Bold"/>
              </a:defRPr>
            </a:lvl1pPr>
          </a:lstStyle>
          <a:p>
            <a:r>
              <a:rPr lang="fr-FR" dirty="0"/>
              <a:t>Testeur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298600" y="987097"/>
            <a:ext cx="2710177" cy="9002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</a:rPr>
              <a:t>Tout lieu calme permettant la mise au travail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</a:rPr>
              <a:t>Remplir sa part du projet peu importe le lieu ou le temps de travail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individuel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6424534" y="2434776"/>
            <a:ext cx="2605200" cy="846386"/>
          </a:xfrm>
          <a:prstGeom prst="rect">
            <a:avLst/>
          </a:prstGeom>
          <a:noFill/>
          <a:ln>
            <a:solidFill>
              <a:srgbClr val="934BC9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934BC9"/>
                </a:solidFill>
                <a:latin typeface="DIN Alternate Bold"/>
                <a:cs typeface="DIN Alternate Bold"/>
              </a:rPr>
              <a:t>BTS</a:t>
            </a:r>
            <a:r>
              <a:rPr lang="fr-FR" sz="1100" dirty="0">
                <a:solidFill>
                  <a:srgbClr val="934BC9"/>
                </a:solidFill>
                <a:latin typeface="DIN Alternate Bold"/>
                <a:cs typeface="DIN Alternate Bold"/>
              </a:rPr>
              <a:t>/</a:t>
            </a:r>
            <a:r>
              <a:rPr lang="fr-FR" sz="1200" dirty="0">
                <a:solidFill>
                  <a:srgbClr val="934BC9"/>
                </a:solidFill>
                <a:latin typeface="DIN Alternate Bold"/>
                <a:cs typeface="DIN Alternate Bold"/>
              </a:rPr>
              <a:t>DUT</a:t>
            </a:r>
            <a:r>
              <a:rPr lang="fr-FR" sz="1100" dirty="0">
                <a:solidFill>
                  <a:srgbClr val="934BC9"/>
                </a:solidFill>
                <a:latin typeface="DIN Alternate Bold"/>
                <a:cs typeface="DIN Alternate Bold"/>
              </a:rPr>
              <a:t>/</a:t>
            </a:r>
            <a:r>
              <a:rPr lang="fr-FR" sz="1200" dirty="0">
                <a:solidFill>
                  <a:srgbClr val="934BC9"/>
                </a:solidFill>
                <a:latin typeface="DIN Alternate Bold"/>
                <a:cs typeface="DIN Alternate Bold"/>
              </a:rPr>
              <a:t>formation</a:t>
            </a:r>
            <a:r>
              <a:rPr lang="fr-FR" sz="1100" dirty="0">
                <a:solidFill>
                  <a:srgbClr val="934BC9"/>
                </a:solidFill>
                <a:latin typeface="DIN Alternate Bold"/>
                <a:cs typeface="DIN Alternate Bold"/>
              </a:rPr>
              <a:t> </a:t>
            </a:r>
            <a:r>
              <a:rPr lang="fr-FR" sz="1200" dirty="0">
                <a:solidFill>
                  <a:srgbClr val="934BC9"/>
                </a:solidFill>
                <a:latin typeface="DIN Alternate Bold"/>
                <a:cs typeface="DIN Alternate Bold"/>
              </a:rPr>
              <a:t>de 2 </a:t>
            </a:r>
            <a:r>
              <a:rPr lang="fr-FR" sz="1400" dirty="0">
                <a:solidFill>
                  <a:srgbClr val="934BC9"/>
                </a:solidFill>
                <a:latin typeface="DIN Alternate Bold"/>
                <a:cs typeface="DIN Alternate Bold"/>
              </a:rPr>
              <a:t>ou</a:t>
            </a:r>
            <a:r>
              <a:rPr lang="fr-FR" sz="1200" dirty="0">
                <a:solidFill>
                  <a:srgbClr val="934BC9"/>
                </a:solidFill>
                <a:latin typeface="DIN Alternate Bold"/>
                <a:cs typeface="DIN Alternate Bold"/>
              </a:rPr>
              <a:t> 3 ans</a:t>
            </a:r>
            <a:endParaRPr lang="fr-FR" sz="1400" dirty="0">
              <a:solidFill>
                <a:srgbClr val="934BC9"/>
              </a:solidFill>
              <a:latin typeface="DIN Alternate Bold"/>
              <a:cs typeface="DIN Alternate Bold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i="1" dirty="0">
                <a:solidFill>
                  <a:srgbClr val="934BC9"/>
                </a:solidFill>
                <a:latin typeface="DIN Alternate Bold"/>
                <a:cs typeface="DIN Alternate Bold"/>
              </a:rPr>
              <a:t>Trouve</a:t>
            </a:r>
            <a:r>
              <a:rPr lang="fr-FR" sz="1100" i="1" dirty="0">
                <a:solidFill>
                  <a:srgbClr val="934BC9"/>
                </a:solidFill>
                <a:latin typeface="DIN Alternate Bold"/>
                <a:cs typeface="DIN Alternate Bold"/>
              </a:rPr>
              <a:t> les failles, bugs du jeu et rédige un rapport précis et</a:t>
            </a:r>
            <a:r>
              <a:rPr lang="fr-FR" sz="1000" i="1" dirty="0">
                <a:solidFill>
                  <a:srgbClr val="934BC9"/>
                </a:solidFill>
                <a:latin typeface="DIN Alternate Bold"/>
                <a:cs typeface="DIN Alternate Bold"/>
              </a:rPr>
              <a:t> </a:t>
            </a:r>
            <a:r>
              <a:rPr lang="fr-FR" sz="1100" i="1" dirty="0">
                <a:solidFill>
                  <a:srgbClr val="934BC9"/>
                </a:solidFill>
                <a:latin typeface="DIN Alternate Bold"/>
                <a:cs typeface="DIN Alternate Bold"/>
              </a:rPr>
              <a:t>méthodique sur les </a:t>
            </a:r>
            <a:r>
              <a:rPr lang="fr-FR" sz="1200" i="1" dirty="0">
                <a:solidFill>
                  <a:srgbClr val="934BC9"/>
                </a:solidFill>
                <a:latin typeface="DIN Alternate Bold"/>
                <a:cs typeface="DIN Alternate Bold"/>
              </a:rPr>
              <a:t>erreurs</a:t>
            </a:r>
            <a:r>
              <a:rPr lang="fr-FR" sz="1100" i="1" dirty="0">
                <a:solidFill>
                  <a:srgbClr val="934BC9"/>
                </a:solidFill>
                <a:latin typeface="DIN Alternate Bold"/>
                <a:cs typeface="DIN Alternate Bold"/>
              </a:rPr>
              <a:t> du jeu </a:t>
            </a:r>
            <a:r>
              <a:rPr lang="fr-FR" sz="1200" i="1" dirty="0">
                <a:solidFill>
                  <a:srgbClr val="934BC9"/>
                </a:solidFill>
                <a:latin typeface="DIN Alternate Bold"/>
                <a:cs typeface="DIN Alternate Bold"/>
              </a:rPr>
              <a:t>et</a:t>
            </a:r>
            <a:r>
              <a:rPr lang="fr-FR" sz="1100" i="1" dirty="0">
                <a:solidFill>
                  <a:srgbClr val="934BC9"/>
                </a:solidFill>
                <a:latin typeface="DIN Alternate Bold"/>
                <a:cs typeface="DIN Alternate Bold"/>
              </a:rPr>
              <a:t> leurs causes</a:t>
            </a:r>
            <a:endParaRPr lang="fr-FR" sz="1100" i="1" dirty="0">
              <a:solidFill>
                <a:schemeClr val="accent5">
                  <a:lumMod val="75000"/>
                </a:schemeClr>
              </a:solidFill>
              <a:latin typeface="DIN Alternate Bold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6392507" y="3466052"/>
            <a:ext cx="2605200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934BC9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934BC9"/>
                </a:solidFill>
                <a:latin typeface="DIN Alternate Bold"/>
                <a:cs typeface="DIN Alternate Bold"/>
              </a:defRPr>
            </a:lvl1pPr>
          </a:lstStyle>
          <a:p>
            <a:r>
              <a:rPr lang="fr-FR" dirty="0"/>
              <a:t>Community manager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6396827" y="3749780"/>
            <a:ext cx="2600880" cy="861774"/>
          </a:xfrm>
          <a:prstGeom prst="rect">
            <a:avLst/>
          </a:prstGeom>
          <a:noFill/>
          <a:ln>
            <a:solidFill>
              <a:srgbClr val="934BC9"/>
            </a:solidFill>
          </a:ln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rgbClr val="934BC9"/>
                </a:solidFill>
                <a:latin typeface="DIN Alternate Bold"/>
                <a:cs typeface="DIN Alternate Bold"/>
              </a:rPr>
              <a:t>DUT/licence (3 ans)/licence pro (1 an) /école de commerce</a:t>
            </a:r>
          </a:p>
          <a:p>
            <a:endParaRPr lang="fr-FR" sz="1000" dirty="0">
              <a:solidFill>
                <a:srgbClr val="934BC9"/>
              </a:solidFill>
              <a:latin typeface="DIN Alternate Bold"/>
              <a:cs typeface="DIN Alternate Bold"/>
            </a:endParaRP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rgbClr val="934BC9"/>
                </a:solidFill>
                <a:latin typeface="DIN Alternate Bold"/>
                <a:cs typeface="DIN Alternate Bold"/>
              </a:rPr>
              <a:t>Suit l’activité du jeu et crée et anime la communauté de joueurs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6419110" y="4716872"/>
            <a:ext cx="2578597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934BC9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934BC9"/>
                </a:solidFill>
                <a:latin typeface="DIN Alternate Bold"/>
                <a:cs typeface="DIN Alternate Bold"/>
              </a:defRPr>
            </a:lvl1pPr>
          </a:lstStyle>
          <a:p>
            <a:r>
              <a:rPr lang="fr-FR" dirty="0"/>
              <a:t>Graphiste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6419109" y="5011020"/>
            <a:ext cx="2578598" cy="861774"/>
          </a:xfrm>
          <a:prstGeom prst="rect">
            <a:avLst/>
          </a:prstGeom>
          <a:noFill/>
          <a:ln>
            <a:solidFill>
              <a:srgbClr val="934BC9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rgbClr val="934BC9"/>
                </a:solidFill>
                <a:latin typeface="DIN Alternate Bold"/>
                <a:cs typeface="DIN Alternate Bold"/>
              </a:rPr>
              <a:t>Spécialité art au lycée et école de Game design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rgbClr val="934BC9"/>
                </a:solidFill>
                <a:latin typeface="DIN Alternate Bold"/>
                <a:cs typeface="DIN Alternate Bold"/>
              </a:rPr>
              <a:t>Fait naître l’image du jeu, crée les personnages, objets,.. à partir du directeur créatif et ce que leur inspire le jeu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6298600" y="526071"/>
            <a:ext cx="2710177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accent2">
                    <a:lumMod val="75000"/>
                  </a:schemeClr>
                </a:solidFill>
                <a:latin typeface="DIN Alternate Bold"/>
                <a:cs typeface="DIN Alternate Bold"/>
              </a:defRPr>
            </a:lvl1pPr>
          </a:lstStyle>
          <a:p>
            <a:r>
              <a:rPr lang="fr-FR" dirty="0"/>
              <a:t>Télétravail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0" y="5772726"/>
            <a:ext cx="282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b="1" dirty="0">
              <a:solidFill>
                <a:schemeClr val="accent1"/>
              </a:solidFill>
            </a:endParaRPr>
          </a:p>
          <a:p>
            <a:r>
              <a:rPr lang="fr-FR" sz="1000" b="1" dirty="0">
                <a:solidFill>
                  <a:schemeClr val="accent1"/>
                </a:solidFill>
              </a:rPr>
              <a:t>Bibliographie</a:t>
            </a:r>
            <a:endParaRPr lang="fr-FR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61105" y="6246594"/>
            <a:ext cx="270033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accent1"/>
                </a:solidFill>
              </a:rPr>
              <a:t> Otakugame.fr , 20 </a:t>
            </a:r>
            <a:r>
              <a:rPr lang="fr-FR" sz="800" dirty="0" err="1">
                <a:solidFill>
                  <a:schemeClr val="accent1"/>
                </a:solidFill>
              </a:rPr>
              <a:t>oct</a:t>
            </a:r>
            <a:r>
              <a:rPr lang="fr-FR" sz="800" dirty="0">
                <a:solidFill>
                  <a:schemeClr val="accent1"/>
                </a:solidFill>
              </a:rPr>
              <a:t>,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accent1"/>
                </a:solidFill>
              </a:rPr>
              <a:t> www,onisep,fr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accent1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311525" y="6002182"/>
            <a:ext cx="27368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accent1"/>
                </a:solidFill>
              </a:rPr>
              <a:t> vidéo YouTube par taupe10, 20 </a:t>
            </a:r>
            <a:r>
              <a:rPr lang="fr-FR" sz="800" dirty="0" err="1">
                <a:solidFill>
                  <a:schemeClr val="accent1"/>
                </a:solidFill>
              </a:rPr>
              <a:t>oct</a:t>
            </a:r>
            <a:r>
              <a:rPr lang="fr-FR" sz="800" dirty="0">
                <a:solidFill>
                  <a:schemeClr val="accent1"/>
                </a:solidFill>
              </a:rPr>
              <a:t>, 2022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accent1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6264275" y="6002182"/>
            <a:ext cx="27368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accent1"/>
                </a:solidFill>
              </a:rPr>
              <a:t> </a:t>
            </a:r>
            <a:r>
              <a:rPr lang="fr-FR" sz="800" dirty="0" err="1">
                <a:solidFill>
                  <a:schemeClr val="accent1"/>
                </a:solidFill>
              </a:rPr>
              <a:t>www,societe,com</a:t>
            </a:r>
            <a:r>
              <a:rPr lang="fr-FR" sz="800" dirty="0">
                <a:solidFill>
                  <a:schemeClr val="accent1"/>
                </a:solidFill>
              </a:rPr>
              <a:t> , 20 </a:t>
            </a:r>
            <a:r>
              <a:rPr lang="fr-FR" sz="800" dirty="0" err="1">
                <a:solidFill>
                  <a:schemeClr val="accent1"/>
                </a:solidFill>
              </a:rPr>
              <a:t>oct</a:t>
            </a:r>
            <a:r>
              <a:rPr lang="fr-FR" sz="800" dirty="0">
                <a:solidFill>
                  <a:schemeClr val="accent1"/>
                </a:solidFill>
              </a:rPr>
              <a:t>,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accent1"/>
                </a:solidFill>
              </a:rPr>
              <a:t> </a:t>
            </a:r>
            <a:r>
              <a:rPr lang="fr-FR" sz="800" dirty="0" err="1">
                <a:solidFill>
                  <a:schemeClr val="accent1"/>
                </a:solidFill>
              </a:rPr>
              <a:t>www,Gamingcampus,fr</a:t>
            </a:r>
            <a:r>
              <a:rPr lang="fr-FR" sz="800" dirty="0">
                <a:solidFill>
                  <a:schemeClr val="accent1"/>
                </a:solidFill>
              </a:rPr>
              <a:t> , 20 </a:t>
            </a:r>
            <a:r>
              <a:rPr lang="fr-FR" sz="800" dirty="0" err="1">
                <a:solidFill>
                  <a:schemeClr val="accent1"/>
                </a:solidFill>
              </a:rPr>
              <a:t>oct</a:t>
            </a:r>
            <a:r>
              <a:rPr lang="fr-FR" sz="800" dirty="0">
                <a:solidFill>
                  <a:schemeClr val="accent1"/>
                </a:solidFill>
              </a:rPr>
              <a:t>,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accent1"/>
                </a:solidFill>
              </a:rPr>
              <a:t> </a:t>
            </a:r>
            <a:r>
              <a:rPr lang="fr-FR" sz="800" dirty="0" err="1">
                <a:solidFill>
                  <a:schemeClr val="accent1"/>
                </a:solidFill>
              </a:rPr>
              <a:t>www,orientation,com</a:t>
            </a:r>
            <a:r>
              <a:rPr lang="fr-FR" sz="800" dirty="0">
                <a:solidFill>
                  <a:schemeClr val="accent1"/>
                </a:solidFill>
              </a:rPr>
              <a:t>, 20 </a:t>
            </a:r>
            <a:r>
              <a:rPr lang="fr-FR" sz="800" dirty="0" err="1">
                <a:solidFill>
                  <a:schemeClr val="accent1"/>
                </a:solidFill>
              </a:rPr>
              <a:t>oct</a:t>
            </a:r>
            <a:r>
              <a:rPr lang="fr-FR" sz="800" dirty="0">
                <a:solidFill>
                  <a:schemeClr val="accent1"/>
                </a:solidFill>
              </a:rPr>
              <a:t>, 2022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142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IP">
  <a:themeElements>
    <a:clrScheme name="Personnalisé 5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339966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4E74A3"/>
      </a:accent6>
      <a:hlink>
        <a:srgbClr val="8E58B6"/>
      </a:hlink>
      <a:folHlink>
        <a:srgbClr val="7F6F6F"/>
      </a:folHlink>
    </a:clrScheme>
    <a:fontScheme name="bod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sym typeface="Arial" charset="0"/>
          </a:defRPr>
        </a:defPPr>
      </a:lstStyle>
    </a:lnDef>
  </a:objectDefaults>
  <a:extraClrSchemeLst>
    <a:extraClrScheme>
      <a:clrScheme name="bod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IP" id="{8C6DA15D-3C7C-4C02-8910-ED5DEEC9C8D7}" vid="{853256E4-D265-47E2-9729-6781F352DF7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OIP</Template>
  <TotalTime>0</TotalTime>
  <Pages>0</Pages>
  <Words>570</Words>
  <Characters>0</Characters>
  <Application>Microsoft Office PowerPoint</Application>
  <PresentationFormat>Affichage à l'écran (4:3)</PresentationFormat>
  <Lines>0</Lines>
  <Paragraphs>72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DIN Alternate Bold</vt:lpstr>
      <vt:lpstr>Wingdings</vt:lpstr>
      <vt:lpstr>OIP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raoult</dc:creator>
  <cp:lastModifiedBy>vante gogh</cp:lastModifiedBy>
  <cp:revision>1491</cp:revision>
  <cp:lastPrinted>2019-07-18T17:24:15Z</cp:lastPrinted>
  <dcterms:modified xsi:type="dcterms:W3CDTF">2022-10-20T22:15:05Z</dcterms:modified>
</cp:coreProperties>
</file>