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5"/>
  </p:notesMasterIdLst>
  <p:handoutMasterIdLst>
    <p:handoutMasterId r:id="rId46"/>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401" r:id="rId40"/>
    <p:sldId id="613" r:id="rId41"/>
    <p:sldId id="608" r:id="rId42"/>
    <p:sldId id="405" r:id="rId43"/>
    <p:sldId id="49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7BA277-28D7-4136-A653-EA03A42BA7C3}">
          <p14:sldIdLst>
            <p14:sldId id="256"/>
            <p14:sldId id="258"/>
            <p14:sldId id="257"/>
          </p14:sldIdLst>
        </p14:section>
        <p14:section name="Inheritance" id="{4FA4D41C-6826-40BD-ACD2-F6534170BF4C}">
          <p14:sldIdLst>
            <p14:sldId id="259"/>
            <p14:sldId id="260"/>
            <p14:sldId id="261"/>
            <p14:sldId id="262"/>
            <p14:sldId id="263"/>
            <p14:sldId id="264"/>
            <p14:sldId id="265"/>
            <p14:sldId id="266"/>
            <p14:sldId id="267"/>
            <p14:sldId id="268"/>
            <p14:sldId id="269"/>
            <p14:sldId id="270"/>
            <p14:sldId id="272"/>
            <p14:sldId id="273"/>
            <p14:sldId id="274"/>
            <p14:sldId id="275"/>
          </p14:sldIdLst>
        </p14:section>
        <p14:section name="Reusing Classes" id="{E85842A6-6807-4556-A51F-BD615C842379}">
          <p14:sldIdLst>
            <p14:sldId id="276"/>
            <p14:sldId id="277"/>
            <p14:sldId id="278"/>
            <p14:sldId id="279"/>
            <p14:sldId id="280"/>
            <p14:sldId id="281"/>
            <p14:sldId id="282"/>
            <p14:sldId id="283"/>
            <p14:sldId id="284"/>
            <p14:sldId id="285"/>
            <p14:sldId id="286"/>
          </p14:sldIdLst>
        </p14:section>
        <p14:section name="Types of Class Reuse" id="{BE8AFE25-8C71-470C-8961-E13D9CD87CAF}">
          <p14:sldIdLst>
            <p14:sldId id="287"/>
            <p14:sldId id="288"/>
            <p14:sldId id="289"/>
            <p14:sldId id="290"/>
            <p14:sldId id="291"/>
            <p14:sldId id="292"/>
            <p14:sldId id="293"/>
          </p14:sldIdLst>
        </p14:section>
        <p14:section name="Conclusion" id="{173D575B-DE98-4DE7-BEA6-5D85A4EB58D8}">
          <p14:sldIdLst>
            <p14:sldId id="294"/>
            <p14:sldId id="401"/>
            <p14:sldId id="613"/>
            <p14:sldId id="60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72" d="100"/>
          <a:sy n="72" d="100"/>
        </p:scale>
        <p:origin x="70" y="552"/>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8.9.2022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ooter Placeholder 7">
            <a:extLst>
              <a:ext uri="{FF2B5EF4-FFF2-40B4-BE49-F238E27FC236}">
                <a16:creationId xmlns:a16="http://schemas.microsoft.com/office/drawing/2014/main" id="{D203BA1B-C881-4142-8A92-682314397E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10486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0" name="Footer Placeholder 7">
            <a:extLst>
              <a:ext uri="{FF2B5EF4-FFF2-40B4-BE49-F238E27FC236}">
                <a16:creationId xmlns:a16="http://schemas.microsoft.com/office/drawing/2014/main" id="{F6FEBE05-9ADA-46D2-881C-A4613C2DDB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0045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0" name="Footer Placeholder 7">
            <a:extLst>
              <a:ext uri="{FF2B5EF4-FFF2-40B4-BE49-F238E27FC236}">
                <a16:creationId xmlns:a16="http://schemas.microsoft.com/office/drawing/2014/main" id="{E8C542BD-6051-4432-B22A-86F151F4A8E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4790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0" name="Footer Placeholder 7">
            <a:extLst>
              <a:ext uri="{FF2B5EF4-FFF2-40B4-BE49-F238E27FC236}">
                <a16:creationId xmlns:a16="http://schemas.microsoft.com/office/drawing/2014/main" id="{EA92790B-6D68-41FA-A481-31810362667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27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2E154166-BF5B-48C8-A4D5-F6C9627A36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5103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
        <p:nvSpPr>
          <p:cNvPr id="10" name="Footer Placeholder 7">
            <a:extLst>
              <a:ext uri="{FF2B5EF4-FFF2-40B4-BE49-F238E27FC236}">
                <a16:creationId xmlns:a16="http://schemas.microsoft.com/office/drawing/2014/main" id="{A6411AAA-AD79-4806-A276-4F01CC1AF46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84948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5C799F80-3C10-45F2-8B20-3F5630B977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6992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0" name="Footer Placeholder 7">
            <a:extLst>
              <a:ext uri="{FF2B5EF4-FFF2-40B4-BE49-F238E27FC236}">
                <a16:creationId xmlns:a16="http://schemas.microsoft.com/office/drawing/2014/main" id="{CCC30F0C-2B49-441A-9456-21E69D7DE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9428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0" name="Footer Placeholder 7">
            <a:extLst>
              <a:ext uri="{FF2B5EF4-FFF2-40B4-BE49-F238E27FC236}">
                <a16:creationId xmlns:a16="http://schemas.microsoft.com/office/drawing/2014/main" id="{79120F6C-D9D9-48DA-A9AB-8C5EAB81C81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6993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0" name="Footer Placeholder 7">
            <a:extLst>
              <a:ext uri="{FF2B5EF4-FFF2-40B4-BE49-F238E27FC236}">
                <a16:creationId xmlns:a16="http://schemas.microsoft.com/office/drawing/2014/main" id="{727E36AD-1529-4F21-A570-DE29FB3414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0776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0" name="Footer Placeholder 7">
            <a:extLst>
              <a:ext uri="{FF2B5EF4-FFF2-40B4-BE49-F238E27FC236}">
                <a16:creationId xmlns:a16="http://schemas.microsoft.com/office/drawing/2014/main" id="{B155C618-BD74-4E33-9510-A663314869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441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EF80824-A268-4C2F-93B4-3FC8E54FBBC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3232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0" name="Footer Placeholder 7">
            <a:extLst>
              <a:ext uri="{FF2B5EF4-FFF2-40B4-BE49-F238E27FC236}">
                <a16:creationId xmlns:a16="http://schemas.microsoft.com/office/drawing/2014/main" id="{E31C2ABA-5735-43FC-B66F-7BE5505B85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68649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
        <p:nvSpPr>
          <p:cNvPr id="10" name="Footer Placeholder 7">
            <a:extLst>
              <a:ext uri="{FF2B5EF4-FFF2-40B4-BE49-F238E27FC236}">
                <a16:creationId xmlns:a16="http://schemas.microsoft.com/office/drawing/2014/main" id="{553BF992-03FE-4FF1-BE99-3B0B19210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2720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
        <p:nvSpPr>
          <p:cNvPr id="10" name="Footer Placeholder 7">
            <a:extLst>
              <a:ext uri="{FF2B5EF4-FFF2-40B4-BE49-F238E27FC236}">
                <a16:creationId xmlns:a16="http://schemas.microsoft.com/office/drawing/2014/main" id="{C7B0B134-F881-45DE-BBEB-5820E7E6957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0149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0" name="Footer Placeholder 7">
            <a:extLst>
              <a:ext uri="{FF2B5EF4-FFF2-40B4-BE49-F238E27FC236}">
                <a16:creationId xmlns:a16="http://schemas.microsoft.com/office/drawing/2014/main" id="{DD5D5AA6-FD5E-45C0-8398-70E0D3C801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03383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B98FB1BD-22B3-433B-8E99-125C850FC1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973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B42FDFE4-3618-483A-A759-49690F7F01C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58428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ED334903-BFE0-4EC2-9F02-8A6B5C570F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7535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
        <p:nvSpPr>
          <p:cNvPr id="10" name="Footer Placeholder 7">
            <a:extLst>
              <a:ext uri="{FF2B5EF4-FFF2-40B4-BE49-F238E27FC236}">
                <a16:creationId xmlns:a16="http://schemas.microsoft.com/office/drawing/2014/main" id="{BA9A3B0B-CF58-4EBC-8F5D-6CC9C4F51F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4968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36</a:t>
            </a:fld>
            <a:r>
              <a:rPr lang="en-US" sz="1000" i="1" dirty="0"/>
              <a:t>##</a:t>
            </a:r>
            <a:endParaRPr lang="en-US" sz="1200" i="1" dirty="0"/>
          </a:p>
        </p:txBody>
      </p:sp>
      <p:sp>
        <p:nvSpPr>
          <p:cNvPr id="10" name="Footer Placeholder 7">
            <a:extLst>
              <a:ext uri="{FF2B5EF4-FFF2-40B4-BE49-F238E27FC236}">
                <a16:creationId xmlns:a16="http://schemas.microsoft.com/office/drawing/2014/main" id="{D5AF1EE8-3DFD-4A67-AA48-163A852FDF3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80233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37</a:t>
            </a:fld>
            <a:r>
              <a:rPr lang="en-US" sz="1000" i="1" dirty="0"/>
              <a:t>##</a:t>
            </a:r>
            <a:endParaRPr lang="en-US" sz="1200" i="1" dirty="0"/>
          </a:p>
        </p:txBody>
      </p:sp>
      <p:sp>
        <p:nvSpPr>
          <p:cNvPr id="10" name="Footer Placeholder 7">
            <a:extLst>
              <a:ext uri="{FF2B5EF4-FFF2-40B4-BE49-F238E27FC236}">
                <a16:creationId xmlns:a16="http://schemas.microsoft.com/office/drawing/2014/main" id="{08727C0A-8912-48FF-B63D-3F0C39B4E51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8135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0BDF737-4165-4730-A0E3-5B0FE6829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17236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279D4AB-6B0B-4C79-BA6B-E20510866D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445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6" name="Footer Placeholder 7">
            <a:extLst>
              <a:ext uri="{FF2B5EF4-FFF2-40B4-BE49-F238E27FC236}">
                <a16:creationId xmlns:a16="http://schemas.microsoft.com/office/drawing/2014/main" id="{3A4546AD-67FF-4451-BB59-0C3434A7C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4471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6" name="Footer Placeholder 7">
            <a:extLst>
              <a:ext uri="{FF2B5EF4-FFF2-40B4-BE49-F238E27FC236}">
                <a16:creationId xmlns:a16="http://schemas.microsoft.com/office/drawing/2014/main" id="{E87DC1B8-AAD0-4B70-9B3A-1FCE70736D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3761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0A96602C-C835-462B-A37F-ACA0426E0B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651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
        <p:nvSpPr>
          <p:cNvPr id="10" name="Footer Placeholder 7">
            <a:extLst>
              <a:ext uri="{FF2B5EF4-FFF2-40B4-BE49-F238E27FC236}">
                <a16:creationId xmlns:a16="http://schemas.microsoft.com/office/drawing/2014/main" id="{02C89512-10FF-4B2F-9165-41889A57BE0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77032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6" name="Footer Placeholder 7">
            <a:extLst>
              <a:ext uri="{FF2B5EF4-FFF2-40B4-BE49-F238E27FC236}">
                <a16:creationId xmlns:a16="http://schemas.microsoft.com/office/drawing/2014/main" id="{3D412329-671E-4592-9EE3-4C18BA74246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8090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6D84B5A2-DDD3-4C91-B30C-CA4100CB37D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073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
        <p:nvSpPr>
          <p:cNvPr id="10" name="Footer Placeholder 7">
            <a:extLst>
              <a:ext uri="{FF2B5EF4-FFF2-40B4-BE49-F238E27FC236}">
                <a16:creationId xmlns:a16="http://schemas.microsoft.com/office/drawing/2014/main" id="{A7332963-E969-441D-87CE-8854D90C10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236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B8992B76-ABF0-4357-A533-5D75A033AD6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6123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0" name="Footer Placeholder 7">
            <a:extLst>
              <a:ext uri="{FF2B5EF4-FFF2-40B4-BE49-F238E27FC236}">
                <a16:creationId xmlns:a16="http://schemas.microsoft.com/office/drawing/2014/main" id="{F79E384C-CA0F-459F-99A2-AAD3F687A18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62468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judge.softuni.bg/Contests/1574/Inheritance-Lab" TargetMode="Externa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38.png"/><Relationship Id="rId18" Type="http://schemas.openxmlformats.org/officeDocument/2006/relationships/hyperlink" Target="https://www.softwaregroup.com/" TargetMode="External"/><Relationship Id="rId26" Type="http://schemas.openxmlformats.org/officeDocument/2006/relationships/hyperlink" Target="https://bosch.io/" TargetMode="External"/><Relationship Id="rId3" Type="http://schemas.openxmlformats.org/officeDocument/2006/relationships/image" Target="../media/image33.png"/><Relationship Id="rId21" Type="http://schemas.openxmlformats.org/officeDocument/2006/relationships/image" Target="../media/image42.png"/><Relationship Id="rId7" Type="http://schemas.openxmlformats.org/officeDocument/2006/relationships/image" Target="../media/image35.png"/><Relationship Id="rId12" Type="http://schemas.openxmlformats.org/officeDocument/2006/relationships/hyperlink" Target="https://indeavr.com/" TargetMode="External"/><Relationship Id="rId17" Type="http://schemas.openxmlformats.org/officeDocument/2006/relationships/image" Target="../media/image40.png"/><Relationship Id="rId25" Type="http://schemas.openxmlformats.org/officeDocument/2006/relationships/image" Target="../media/image44.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taulia.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37.png"/><Relationship Id="rId24" Type="http://schemas.openxmlformats.org/officeDocument/2006/relationships/hyperlink" Target="https://smartit.bg/" TargetMode="External"/><Relationship Id="rId5" Type="http://schemas.openxmlformats.org/officeDocument/2006/relationships/image" Target="../media/image34.png"/><Relationship Id="rId15" Type="http://schemas.openxmlformats.org/officeDocument/2006/relationships/image" Target="../media/image39.jpeg"/><Relationship Id="rId23" Type="http://schemas.openxmlformats.org/officeDocument/2006/relationships/image" Target="../media/image43.png"/><Relationship Id="rId10" Type="http://schemas.openxmlformats.org/officeDocument/2006/relationships/hyperlink" Target="https://de.draftkings.com/" TargetMode="External"/><Relationship Id="rId19" Type="http://schemas.openxmlformats.org/officeDocument/2006/relationships/image" Target="../media/image41.png"/><Relationship Id="rId4" Type="http://schemas.openxmlformats.org/officeDocument/2006/relationships/hyperlink" Target="https://www.coca-colahellenic.com/" TargetMode="External"/><Relationship Id="rId9" Type="http://schemas.openxmlformats.org/officeDocument/2006/relationships/image" Target="../media/image36.jpeg"/><Relationship Id="rId14" Type="http://schemas.openxmlformats.org/officeDocument/2006/relationships/hyperlink" Target="https://www.pharvision.ai/" TargetMode="External"/><Relationship Id="rId22" Type="http://schemas.openxmlformats.org/officeDocument/2006/relationships/hyperlink" Target="https://createx.bg/" TargetMode="External"/><Relationship Id="rId27"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37" y="2573162"/>
            <a:ext cx="2139773" cy="229466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p:cNvSpPr txBox="1">
            <a:spLocks/>
          </p:cNvSpPr>
          <p:nvPr/>
        </p:nvSpPr>
        <p:spPr>
          <a:xfrm>
            <a:off x="2263296" y="1188123"/>
            <a:ext cx="7772400" cy="882654"/>
          </a:xfrm>
          <a:prstGeom prst="rect">
            <a:avLst/>
          </a:prstGeom>
        </p:spPr>
        <p:txBody>
          <a:bodyPr vert="horz" lIns="108000" tIns="36000" rIns="108000" bIns="36000" rtlCol="0">
            <a:norm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5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Extending Classes</a:t>
            </a:r>
            <a:endParaRPr lang="en-US" dirty="0">
              <a:solidFill>
                <a:srgbClr val="FF0000"/>
              </a:solidFill>
            </a:endParaRPr>
          </a:p>
        </p:txBody>
      </p:sp>
    </p:spTree>
    <p:extLst>
      <p:ext uri="{BB962C8B-B14F-4D97-AF65-F5344CB8AC3E}">
        <p14:creationId xmlns:p14="http://schemas.microsoft.com/office/powerpoint/2010/main" val="13813292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sz="3600" noProof="1"/>
              <a:t>Java supports inheritance through </a:t>
            </a:r>
            <a:r>
              <a:rPr lang="en-US" sz="3600" b="1" noProof="1">
                <a:solidFill>
                  <a:schemeClr val="bg1"/>
                </a:solidFill>
              </a:rPr>
              <a:t>extends</a:t>
            </a:r>
            <a:r>
              <a:rPr lang="en-US" sz="3600" noProof="1"/>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Java</a:t>
            </a:r>
            <a:endParaRPr lang="bg-BG" sz="4000"/>
          </a:p>
        </p:txBody>
      </p:sp>
      <p:sp>
        <p:nvSpPr>
          <p:cNvPr id="7" name="Text Placeholder 5"/>
          <p:cNvSpPr txBox="1">
            <a:spLocks/>
          </p:cNvSpPr>
          <p:nvPr/>
        </p:nvSpPr>
        <p:spPr>
          <a:xfrm>
            <a:off x="747524" y="1964382"/>
            <a:ext cx="73296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6304"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class Person { … }</a:t>
            </a:r>
          </a:p>
          <a:p>
            <a:endParaRPr lang="en-US" sz="2800" dirty="0">
              <a:solidFill>
                <a:schemeClr val="tx1"/>
              </a:solidFill>
              <a:effectLst/>
            </a:endParaRPr>
          </a:p>
          <a:p>
            <a:r>
              <a:rPr lang="en-US" sz="2800" dirty="0">
                <a:solidFill>
                  <a:schemeClr val="tx1"/>
                </a:solidFill>
                <a:effectLst/>
              </a:rPr>
              <a:t>class Student extends Person { … }</a:t>
            </a:r>
          </a:p>
          <a:p>
            <a:r>
              <a:rPr lang="en-US" sz="2800" dirty="0">
                <a:solidFill>
                  <a:schemeClr val="tx1"/>
                </a:solidFill>
                <a:effectLst/>
              </a:rPr>
              <a:t>class Employee extends Person { … }</a:t>
            </a:r>
          </a:p>
        </p:txBody>
      </p:sp>
      <p:sp>
        <p:nvSpPr>
          <p:cNvPr id="9" name="Rectangle: Rounded Corners 8"/>
          <p:cNvSpPr/>
          <p:nvPr/>
        </p:nvSpPr>
        <p:spPr>
          <a:xfrm>
            <a:off x="6629401" y="4223983"/>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Person</a:t>
            </a:r>
            <a:endParaRPr lang="en-US" sz="3600" b="1" dirty="0">
              <a:solidFill>
                <a:schemeClr val="tx1"/>
              </a:solidFill>
            </a:endParaRPr>
          </a:p>
        </p:txBody>
      </p:sp>
      <p:sp>
        <p:nvSpPr>
          <p:cNvPr id="12" name="Rectangle: Rounded Corners 11"/>
          <p:cNvSpPr/>
          <p:nvPr/>
        </p:nvSpPr>
        <p:spPr>
          <a:xfrm>
            <a:off x="80772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Employee</a:t>
            </a:r>
            <a:endParaRPr lang="en-US" sz="3600" b="1" dirty="0">
              <a:solidFill>
                <a:schemeClr val="tx1"/>
              </a:solidFill>
            </a:endParaRPr>
          </a:p>
        </p:txBody>
      </p:sp>
      <p:cxnSp>
        <p:nvCxnSpPr>
          <p:cNvPr id="13" name="Straight Arrow Connector 12"/>
          <p:cNvCxnSpPr>
            <a:cxnSpLocks/>
            <a:stCxn id="12" idx="0"/>
          </p:cNvCxnSpPr>
          <p:nvPr/>
        </p:nvCxnSpPr>
        <p:spPr>
          <a:xfrm flipH="1" flipV="1">
            <a:off x="7977673" y="4917233"/>
            <a:ext cx="1440874"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773453" y="4223983"/>
            <a:ext cx="3234461" cy="1058862"/>
          </a:xfrm>
          <a:prstGeom prst="wedgeRoundRectCallout">
            <a:avLst>
              <a:gd name="adj1" fmla="val 45703"/>
              <a:gd name="adj2" fmla="val 7555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Student </a:t>
            </a:r>
            <a:r>
              <a:rPr lang="en-US" sz="3200" b="1" dirty="0">
                <a:solidFill>
                  <a:schemeClr val="bg1"/>
                </a:solidFill>
              </a:rPr>
              <a:t>extends</a:t>
            </a:r>
            <a:r>
              <a:rPr lang="en-US" sz="3200" b="1" dirty="0">
                <a:solidFill>
                  <a:srgbClr val="FFFFFF"/>
                </a:solidFill>
              </a:rPr>
              <a:t> Person</a:t>
            </a:r>
            <a:endParaRPr lang="bg-BG" sz="3200" b="1" dirty="0">
              <a:solidFill>
                <a:schemeClr val="tx2">
                  <a:lumMod val="75000"/>
                </a:schemeClr>
              </a:solidFill>
            </a:endParaRPr>
          </a:p>
        </p:txBody>
      </p:sp>
      <p:sp>
        <p:nvSpPr>
          <p:cNvPr id="21" name="Rectangle: Rounded Corners 20"/>
          <p:cNvSpPr/>
          <p:nvPr/>
        </p:nvSpPr>
        <p:spPr>
          <a:xfrm>
            <a:off x="51054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Student</a:t>
            </a:r>
            <a:endParaRPr lang="en-US" sz="3600" b="1" dirty="0">
              <a:solidFill>
                <a:schemeClr val="tx1"/>
              </a:solidFill>
            </a:endParaRPr>
          </a:p>
        </p:txBody>
      </p:sp>
      <p:cxnSp>
        <p:nvCxnSpPr>
          <p:cNvPr id="22" name="Straight Arrow Connector 21"/>
          <p:cNvCxnSpPr>
            <a:cxnSpLocks/>
            <a:stCxn id="21" idx="0"/>
          </p:cNvCxnSpPr>
          <p:nvPr/>
        </p:nvCxnSpPr>
        <p:spPr>
          <a:xfrm flipV="1">
            <a:off x="6446747" y="4917233"/>
            <a:ext cx="1428290"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a:extLst>
              <a:ext uri="{FF2B5EF4-FFF2-40B4-BE49-F238E27FC236}">
                <a16:creationId xmlns:a16="http://schemas.microsoft.com/office/drawing/2014/main" id="{EE1C2ACD-3DB3-4DB0-BA9A-562622D9075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75454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066801"/>
            <a:ext cx="11804822" cy="5570355"/>
          </a:xfrm>
        </p:spPr>
        <p:txBody>
          <a:bodyPr>
            <a:normAutofit/>
          </a:bodyPr>
          <a:lstStyle/>
          <a:p>
            <a:pPr>
              <a:lnSpc>
                <a:spcPct val="110000"/>
              </a:lnSpc>
            </a:pPr>
            <a:r>
              <a:rPr lang="en-US" sz="3600" dirty="0"/>
              <a:t>Class</a:t>
            </a:r>
            <a:r>
              <a:rPr lang="en-US" sz="3600" dirty="0">
                <a:solidFill>
                  <a:schemeClr val="tx2">
                    <a:lumMod val="75000"/>
                  </a:schemeClr>
                </a:solidFill>
              </a:rPr>
              <a:t> </a:t>
            </a:r>
            <a:r>
              <a:rPr lang="en-US" sz="3600" b="1" dirty="0">
                <a:solidFill>
                  <a:schemeClr val="bg1"/>
                </a:solidFill>
              </a:rPr>
              <a:t>taking all members </a:t>
            </a:r>
            <a:r>
              <a:rPr lang="en-US" sz="3600"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091000" y="1951139"/>
            <a:ext cx="7570199" cy="4686017"/>
            <a:chOff x="4037012" y="1333783"/>
            <a:chExt cx="7570199" cy="4686017"/>
          </a:xfrm>
          <a:solidFill>
            <a:srgbClr val="B5DBE5">
              <a:alpha val="15000"/>
            </a:srgbClr>
          </a:solidFill>
        </p:grpSpPr>
        <p:sp>
          <p:nvSpPr>
            <p:cNvPr id="7" name="Rectangle: Rounded Corners 6"/>
            <p:cNvSpPr/>
            <p:nvPr/>
          </p:nvSpPr>
          <p:spPr>
            <a:xfrm>
              <a:off x="5366836" y="1333783"/>
              <a:ext cx="4815935" cy="2323817"/>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solidFill>
                    <a:schemeClr val="tx1"/>
                  </a:solidFill>
                </a:rPr>
                <a:t>Person</a:t>
              </a:r>
            </a:p>
          </p:txBody>
        </p:sp>
        <p:sp>
          <p:nvSpPr>
            <p:cNvPr id="8" name="Rectangle: Rounded Corners 7"/>
            <p:cNvSpPr/>
            <p:nvPr/>
          </p:nvSpPr>
          <p:spPr>
            <a:xfrm>
              <a:off x="4037012"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Student</a:t>
              </a:r>
              <a:endParaRPr lang="en-US" sz="3600" dirty="0">
                <a:solidFill>
                  <a:schemeClr val="tx1"/>
                </a:solidFill>
              </a:endParaRPr>
            </a:p>
          </p:txBody>
        </p:sp>
        <p:sp>
          <p:nvSpPr>
            <p:cNvPr id="9" name="Rectangle: Rounded Corners 8"/>
            <p:cNvSpPr/>
            <p:nvPr/>
          </p:nvSpPr>
          <p:spPr>
            <a:xfrm>
              <a:off x="8007211"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Employee</a:t>
              </a:r>
              <a:endParaRPr lang="en-US" sz="3600" dirty="0">
                <a:solidFill>
                  <a:schemeClr val="tx1"/>
                </a:solidFill>
              </a:endParaRPr>
            </a:p>
          </p:txBody>
        </p:sp>
        <p:sp>
          <p:nvSpPr>
            <p:cNvPr id="13" name="Rectangle: Rounded Corners 12"/>
            <p:cNvSpPr/>
            <p:nvPr/>
          </p:nvSpPr>
          <p:spPr>
            <a:xfrm>
              <a:off x="5651871" y="2171983"/>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Mother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4" name="Rectangle: Rounded Corners 13"/>
            <p:cNvSpPr/>
            <p:nvPr/>
          </p:nvSpPr>
          <p:spPr>
            <a:xfrm>
              <a:off x="5651871" y="2891726"/>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Father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5" name="Rectangle: Rounded Corners 14"/>
            <p:cNvSpPr/>
            <p:nvPr/>
          </p:nvSpPr>
          <p:spPr>
            <a:xfrm>
              <a:off x="4230513" y="5233982"/>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School:</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School</a:t>
              </a:r>
              <a:endParaRPr lang="en-US" sz="3200" dirty="0">
                <a:solidFill>
                  <a:schemeClr val="tx1"/>
                </a:solidFill>
              </a:endParaRPr>
            </a:p>
          </p:txBody>
        </p:sp>
        <p:sp>
          <p:nvSpPr>
            <p:cNvPr id="16" name="Rectangle: Rounded Corners 15"/>
            <p:cNvSpPr/>
            <p:nvPr/>
          </p:nvSpPr>
          <p:spPr>
            <a:xfrm>
              <a:off x="8189461" y="5226135"/>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Org: Organization</a:t>
              </a:r>
              <a:endParaRPr lang="en-US" sz="3200" dirty="0">
                <a:solidFill>
                  <a:schemeClr val="tx1"/>
                </a:solidFill>
              </a:endParaRPr>
            </a:p>
          </p:txBody>
        </p:sp>
      </p:grpSp>
      <p:cxnSp>
        <p:nvCxnSpPr>
          <p:cNvPr id="17" name="Straight Arrow Connector 16"/>
          <p:cNvCxnSpPr>
            <a:cxnSpLocks/>
            <a:stCxn id="8" idx="0"/>
          </p:cNvCxnSpPr>
          <p:nvPr/>
        </p:nvCxnSpPr>
        <p:spPr>
          <a:xfrm flipV="1">
            <a:off x="3891000" y="4377592"/>
            <a:ext cx="1800000"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p:cNvCxnSpPr>
          <p:nvPr/>
        </p:nvCxnSpPr>
        <p:spPr>
          <a:xfrm flipH="1" flipV="1">
            <a:off x="5919660" y="4377592"/>
            <a:ext cx="1941539"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720399" y="1836077"/>
            <a:ext cx="2391586" cy="908863"/>
          </a:xfrm>
          <a:prstGeom prst="wedgeRoundRectCallout">
            <a:avLst>
              <a:gd name="adj1" fmla="val -59703"/>
              <a:gd name="adj2" fmla="val 10934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Reusing Person</a:t>
            </a:r>
            <a:endParaRPr lang="bg-BG" sz="3200" b="1" dirty="0">
              <a:solidFill>
                <a:schemeClr val="tx2">
                  <a:lumMod val="75000"/>
                </a:schemeClr>
              </a:solidFill>
            </a:endParaRPr>
          </a:p>
        </p:txBody>
      </p:sp>
      <p:sp>
        <p:nvSpPr>
          <p:cNvPr id="18" name="Slide Number">
            <a:extLst>
              <a:ext uri="{FF2B5EF4-FFF2-40B4-BE49-F238E27FC236}">
                <a16:creationId xmlns:a16="http://schemas.microsoft.com/office/drawing/2014/main" id="{E7F6BF9D-201B-436D-B228-CA53B3CB9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436900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sz="3600" noProof="1"/>
              <a:t>You can access inherited members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a:p>
        </p:txBody>
      </p:sp>
      <p:sp>
        <p:nvSpPr>
          <p:cNvPr id="7" name="Text Placeholder 5"/>
          <p:cNvSpPr txBox="1">
            <a:spLocks/>
          </p:cNvSpPr>
          <p:nvPr/>
        </p:nvSpPr>
        <p:spPr>
          <a:xfrm>
            <a:off x="778144" y="1954924"/>
            <a:ext cx="973745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public void </a:t>
            </a:r>
            <a:r>
              <a:rPr lang="en-US" sz="3200" dirty="0">
                <a:solidFill>
                  <a:schemeClr val="bg1"/>
                </a:solidFill>
                <a:effectLst/>
              </a:rPr>
              <a:t>sleep() </a:t>
            </a:r>
            <a:r>
              <a:rPr lang="en-US" sz="3200" dirty="0">
                <a:solidFill>
                  <a:schemeClr val="tx1"/>
                </a:solidFill>
                <a:effectLst/>
              </a:rPr>
              <a:t>{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p:txBody>
      </p:sp>
      <p:sp>
        <p:nvSpPr>
          <p:cNvPr id="10" name="Text Placeholder 5"/>
          <p:cNvSpPr txBox="1">
            <a:spLocks/>
          </p:cNvSpPr>
          <p:nvPr/>
        </p:nvSpPr>
        <p:spPr>
          <a:xfrm>
            <a:off x="778144" y="3886200"/>
            <a:ext cx="9737457"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Student student = new Student();</a:t>
            </a:r>
          </a:p>
          <a:p>
            <a:r>
              <a:rPr lang="en-US" sz="3200" dirty="0">
                <a:solidFill>
                  <a:schemeClr val="tx1"/>
                </a:solidFill>
                <a:effectLst/>
              </a:rPr>
              <a:t>student.</a:t>
            </a:r>
            <a:r>
              <a:rPr lang="en-US" sz="3200" dirty="0">
                <a:solidFill>
                  <a:schemeClr val="bg1"/>
                </a:solidFill>
                <a:effectLst/>
              </a:rPr>
              <a:t>sleep()</a:t>
            </a:r>
            <a:r>
              <a:rPr lang="en-US" sz="3200" dirty="0">
                <a:solidFill>
                  <a:schemeClr val="tx1"/>
                </a:solidFill>
                <a:effectLst/>
              </a:rPr>
              <a:t>;</a:t>
            </a:r>
            <a:endParaRPr lang="en-GB" sz="3200" dirty="0">
              <a:solidFill>
                <a:schemeClr val="tx1"/>
              </a:solidFill>
              <a:effectLst/>
            </a:endParaRPr>
          </a:p>
          <a:p>
            <a:r>
              <a:rPr lang="en-US" sz="3200" dirty="0">
                <a:solidFill>
                  <a:schemeClr val="tx1"/>
                </a:solidFill>
                <a:effectLst/>
              </a:rPr>
              <a:t>Employee employee = new Employee();</a:t>
            </a:r>
          </a:p>
          <a:p>
            <a:r>
              <a:rPr lang="en-GB" sz="3200" dirty="0">
                <a:solidFill>
                  <a:schemeClr val="tx1"/>
                </a:solidFill>
                <a:effectLst/>
              </a:rPr>
              <a:t>employee.</a:t>
            </a:r>
            <a:r>
              <a:rPr lang="en-GB" sz="3200" dirty="0">
                <a:solidFill>
                  <a:schemeClr val="bg1"/>
                </a:solidFill>
                <a:effectLst/>
              </a:rPr>
              <a:t>sleep()</a:t>
            </a:r>
            <a:r>
              <a:rPr lang="en-GB" sz="3200" dirty="0">
                <a:solidFill>
                  <a:schemeClr val="tx1"/>
                </a:solidFill>
                <a:effectLst/>
              </a:rPr>
              <a:t>;</a:t>
            </a:r>
            <a:endParaRPr lang="en-US" sz="3200" dirty="0">
              <a:solidFill>
                <a:schemeClr val="tx1"/>
              </a:solidFill>
              <a:effectLst/>
            </a:endParaRPr>
          </a:p>
        </p:txBody>
      </p:sp>
      <p:sp>
        <p:nvSpPr>
          <p:cNvPr id="9" name="Slide Number">
            <a:extLst>
              <a:ext uri="{FF2B5EF4-FFF2-40B4-BE49-F238E27FC236}">
                <a16:creationId xmlns:a16="http://schemas.microsoft.com/office/drawing/2014/main" id="{FCEDC725-6012-48D5-A74C-43C01D2C8B8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299962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classes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a:p>
        </p:txBody>
      </p:sp>
      <p:sp>
        <p:nvSpPr>
          <p:cNvPr id="6" name="Text Placeholder 5"/>
          <p:cNvSpPr txBox="1">
            <a:spLocks/>
          </p:cNvSpPr>
          <p:nvPr/>
        </p:nvSpPr>
        <p:spPr>
          <a:xfrm>
            <a:off x="757222" y="2626496"/>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a:t>
            </a:r>
          </a:p>
          <a:p>
            <a:r>
              <a:rPr lang="en-US" sz="3200" dirty="0">
                <a:solidFill>
                  <a:schemeClr val="accent1">
                    <a:lumMod val="20000"/>
                    <a:lumOff val="80000"/>
                  </a:schemeClr>
                </a:solidFill>
              </a:rPr>
              <a:t>  </a:t>
            </a:r>
            <a:r>
              <a:rPr lang="en-US" sz="3200" dirty="0">
                <a:solidFill>
                  <a:schemeClr val="tx1"/>
                </a:solidFill>
                <a:effectLst/>
              </a:rPr>
              <a:t>private School school;</a:t>
            </a:r>
          </a:p>
          <a:p>
            <a:r>
              <a:rPr lang="en-US" sz="3200" dirty="0">
                <a:solidFill>
                  <a:schemeClr val="accent1">
                    <a:lumMod val="20000"/>
                    <a:lumOff val="80000"/>
                  </a:schemeClr>
                </a:solidFill>
              </a:rPr>
              <a:t>  </a:t>
            </a:r>
            <a:r>
              <a:rPr lang="en-US" sz="3200" dirty="0">
                <a:solidFill>
                  <a:schemeClr val="tx1"/>
                </a:solidFill>
                <a:effectLst/>
              </a:rPr>
              <a:t>public Student(String name, School school) {</a:t>
            </a:r>
          </a:p>
          <a:p>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a:t>
            </a:r>
            <a:r>
              <a:rPr lang="en-US" sz="3200" dirty="0">
                <a:solidFill>
                  <a:schemeClr val="bg1"/>
                </a:solidFill>
                <a:effectLst/>
              </a:rPr>
              <a:t>)</a:t>
            </a:r>
            <a:r>
              <a:rPr lang="en-US" sz="3200" dirty="0">
                <a:solidFill>
                  <a:schemeClr val="tx1"/>
                </a:solidFill>
                <a:effectLst/>
              </a:rPr>
              <a:t>;</a:t>
            </a:r>
          </a:p>
          <a:p>
            <a:r>
              <a:rPr lang="en-US" sz="3200" dirty="0">
                <a:solidFill>
                  <a:schemeClr val="accent1">
                    <a:lumMod val="20000"/>
                    <a:lumOff val="80000"/>
                  </a:schemeClr>
                </a:solidFill>
              </a:rPr>
              <a:t>    </a:t>
            </a:r>
            <a:r>
              <a:rPr lang="en-US" sz="3200" dirty="0">
                <a:solidFill>
                  <a:schemeClr val="tx1"/>
                </a:solidFill>
                <a:effectLst/>
              </a:rPr>
              <a:t>this.school = school;</a:t>
            </a:r>
          </a:p>
          <a:p>
            <a:r>
              <a:rPr lang="en-US" sz="3200" dirty="0">
                <a:solidFill>
                  <a:schemeClr val="tx1"/>
                </a:solidFill>
                <a:effectLst/>
              </a:rPr>
              <a:t>  }</a:t>
            </a:r>
          </a:p>
          <a:p>
            <a:r>
              <a:rPr lang="en-US" sz="3200" dirty="0">
                <a:solidFill>
                  <a:schemeClr val="tx1"/>
                </a:solidFill>
                <a:effectLst/>
              </a:rPr>
              <a:t>}</a:t>
            </a:r>
          </a:p>
        </p:txBody>
      </p:sp>
      <p:sp>
        <p:nvSpPr>
          <p:cNvPr id="7" name="AutoShape 6"/>
          <p:cNvSpPr>
            <a:spLocks noChangeArrowheads="1"/>
          </p:cNvSpPr>
          <p:nvPr/>
        </p:nvSpPr>
        <p:spPr bwMode="auto">
          <a:xfrm>
            <a:off x="6699649" y="4239000"/>
            <a:ext cx="3338400" cy="900000"/>
          </a:xfrm>
          <a:prstGeom prst="wedgeRoundRectCallout">
            <a:avLst>
              <a:gd name="adj1" fmla="val -63330"/>
              <a:gd name="adj2" fmla="val -2751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Constructor call should be first</a:t>
            </a:r>
            <a:endParaRPr lang="bg-BG" sz="3200" b="1" dirty="0">
              <a:solidFill>
                <a:schemeClr val="bg2"/>
              </a:solidFill>
            </a:endParaRPr>
          </a:p>
        </p:txBody>
      </p:sp>
      <p:sp>
        <p:nvSpPr>
          <p:cNvPr id="8" name="Slide Number">
            <a:extLst>
              <a:ext uri="{FF2B5EF4-FFF2-40B4-BE49-F238E27FC236}">
                <a16:creationId xmlns:a16="http://schemas.microsoft.com/office/drawing/2014/main" id="{6AADD12A-7124-4A1B-813E-BB4B8C6703C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7143867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A derived class instance </a:t>
            </a:r>
            <a:r>
              <a:rPr lang="en-GB" b="1" dirty="0">
                <a:solidFill>
                  <a:schemeClr val="bg1"/>
                </a:solidFill>
              </a:rPr>
              <a:t>contains</a:t>
            </a:r>
            <a:r>
              <a:rPr lang="en-GB" dirty="0"/>
              <a:t> an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10" name="Rectangle: Rounded Corners 9"/>
          <p:cNvSpPr/>
          <p:nvPr/>
        </p:nvSpPr>
        <p:spPr>
          <a:xfrm>
            <a:off x="1688952" y="2069970"/>
            <a:ext cx="9055248" cy="2425831"/>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tx1"/>
                </a:solidFill>
                <a:latin typeface="Consolas" panose="020B0609020204030204" pitchFamily="49" charset="0"/>
              </a:rPr>
              <a:t>Employee</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(Derived Class)</a:t>
            </a:r>
          </a:p>
          <a:p>
            <a:pPr algn="r"/>
            <a:endParaRPr lang="en-US" sz="2800" b="1" dirty="0">
              <a:solidFill>
                <a:schemeClr val="tx1"/>
              </a:solidFill>
              <a:latin typeface="Consolas" panose="020B0609020204030204" pitchFamily="49" charset="0"/>
            </a:endParaRPr>
          </a:p>
          <a:p>
            <a:pPr algn="r"/>
            <a:r>
              <a:rPr lang="en-GB" sz="2800" b="1" dirty="0">
                <a:solidFill>
                  <a:schemeClr val="tx1"/>
                </a:solidFill>
                <a:latin typeface="Consolas" panose="020B0609020204030204" pitchFamily="49" charset="0"/>
              </a:rPr>
              <a:t>+work():void</a:t>
            </a:r>
          </a:p>
        </p:txBody>
      </p:sp>
      <p:sp>
        <p:nvSpPr>
          <p:cNvPr id="13" name="Rectangle: Rounded Corners 12"/>
          <p:cNvSpPr/>
          <p:nvPr/>
        </p:nvSpPr>
        <p:spPr>
          <a:xfrm>
            <a:off x="1676400" y="2057401"/>
            <a:ext cx="5195506" cy="413889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solidFill>
                  <a:schemeClr val="tx1"/>
                </a:solidFill>
                <a:latin typeface="Consolas" panose="020B0609020204030204" pitchFamily="49" charset="0"/>
              </a:rPr>
              <a:t>Student (Derived Class)</a:t>
            </a:r>
            <a:br>
              <a:rPr lang="en-GB" sz="2800" b="1" dirty="0">
                <a:solidFill>
                  <a:schemeClr val="tx1"/>
                </a:solidFill>
                <a:latin typeface="Consolas" panose="020B0609020204030204" pitchFamily="49" charset="0"/>
              </a:rPr>
            </a:b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+study():void</a:t>
            </a:r>
          </a:p>
        </p:txBody>
      </p:sp>
      <p:sp>
        <p:nvSpPr>
          <p:cNvPr id="12" name="Rectangle: Rounded Corners 11"/>
          <p:cNvSpPr/>
          <p:nvPr/>
        </p:nvSpPr>
        <p:spPr>
          <a:xfrm>
            <a:off x="1919109" y="2310100"/>
            <a:ext cx="4710089" cy="20333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Person </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(Base Class)</a:t>
            </a:r>
          </a:p>
          <a:p>
            <a:pPr algn="ct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+sleep():void</a:t>
            </a:r>
            <a:endParaRPr lang="en-US" sz="2800" b="1" dirty="0">
              <a:solidFill>
                <a:schemeClr val="tx1"/>
              </a:solidFill>
              <a:latin typeface="Consolas" panose="020B0609020204030204" pitchFamily="49" charset="0"/>
            </a:endParaRPr>
          </a:p>
        </p:txBody>
      </p:sp>
      <p:sp>
        <p:nvSpPr>
          <p:cNvPr id="8" name="Slide Number">
            <a:extLst>
              <a:ext uri="{FF2B5EF4-FFF2-40B4-BE49-F238E27FC236}">
                <a16:creationId xmlns:a16="http://schemas.microsoft.com/office/drawing/2014/main" id="{6FCD5FCE-F2D3-4631-8DBD-FA27DE34BF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8752791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sz="3600" noProof="1"/>
              <a:t>Inheritance has a </a:t>
            </a:r>
            <a:r>
              <a:rPr lang="en-US" sz="3600"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a:p>
        </p:txBody>
      </p:sp>
      <p:sp>
        <p:nvSpPr>
          <p:cNvPr id="7" name="Text Placeholder 5"/>
          <p:cNvSpPr txBox="1">
            <a:spLocks/>
          </p:cNvSpPr>
          <p:nvPr/>
        </p:nvSpPr>
        <p:spPr>
          <a:xfrm>
            <a:off x="747524" y="1867633"/>
            <a:ext cx="976807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CollegeStudent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Student { … }</a:t>
            </a:r>
          </a:p>
        </p:txBody>
      </p:sp>
      <p:sp>
        <p:nvSpPr>
          <p:cNvPr id="9" name="Rectangle: Rounded Corners 8"/>
          <p:cNvSpPr/>
          <p:nvPr/>
        </p:nvSpPr>
        <p:spPr>
          <a:xfrm>
            <a:off x="2133600" y="38100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12" name="Rectangle: Rounded Corners 11"/>
          <p:cNvSpPr/>
          <p:nvPr/>
        </p:nvSpPr>
        <p:spPr>
          <a:xfrm>
            <a:off x="7010401" y="5809800"/>
            <a:ext cx="340370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sp>
        <p:nvSpPr>
          <p:cNvPr id="21" name="Rectangle: Rounded Corners 20"/>
          <p:cNvSpPr/>
          <p:nvPr/>
        </p:nvSpPr>
        <p:spPr>
          <a:xfrm>
            <a:off x="4654601" y="48099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6" name="Connector: Elbow 5"/>
          <p:cNvCxnSpPr>
            <a:cxnSpLocks/>
            <a:stCxn id="21" idx="0"/>
            <a:endCxn id="9" idx="2"/>
          </p:cNvCxnSpPr>
          <p:nvPr/>
        </p:nvCxnSpPr>
        <p:spPr>
          <a:xfrm rot="16200000" flipV="1">
            <a:off x="4810306" y="3345604"/>
            <a:ext cx="407593" cy="252100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9630" y="4387178"/>
            <a:ext cx="407592" cy="243765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Slide Number">
            <a:extLst>
              <a:ext uri="{FF2B5EF4-FFF2-40B4-BE49-F238E27FC236}">
                <a16:creationId xmlns:a16="http://schemas.microsoft.com/office/drawing/2014/main" id="{52A8EEA3-447D-45F4-BE6C-60F503836B3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28836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sz="3600" dirty="0"/>
              <a:t>Use the </a:t>
            </a:r>
            <a:r>
              <a:rPr lang="en-US" sz="3600" b="1" dirty="0">
                <a:solidFill>
                  <a:schemeClr val="bg1"/>
                </a:solidFill>
                <a:latin typeface="Consolas" panose="020B0609020204030204" pitchFamily="49" charset="0"/>
              </a:rPr>
              <a:t>super</a:t>
            </a:r>
            <a:r>
              <a:rPr lang="en-US" sz="3600" dirty="0"/>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a:p>
        </p:txBody>
      </p:sp>
      <p:sp>
        <p:nvSpPr>
          <p:cNvPr id="6" name="Text Placeholder 5"/>
          <p:cNvSpPr txBox="1">
            <a:spLocks/>
          </p:cNvSpPr>
          <p:nvPr/>
        </p:nvSpPr>
        <p:spPr>
          <a:xfrm>
            <a:off x="741000" y="1899000"/>
            <a:ext cx="10453877"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endParaRPr lang="en-US" sz="3200" dirty="0">
              <a:solidFill>
                <a:schemeClr val="accent1">
                  <a:lumMod val="20000"/>
                  <a:lumOff val="80000"/>
                </a:schemeClr>
              </a:solidFill>
            </a:endParaRP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a:t>
            </a:r>
          </a:p>
          <a:p>
            <a:r>
              <a:rPr lang="en-US" sz="3200" dirty="0">
                <a:solidFill>
                  <a:schemeClr val="accent1">
                    <a:lumMod val="20000"/>
                    <a:lumOff val="80000"/>
                  </a:schemeClr>
                </a:solidFill>
              </a:rPr>
              <a:t>  </a:t>
            </a:r>
            <a:r>
              <a:rPr lang="en-US" sz="3200" dirty="0">
                <a:solidFill>
                  <a:schemeClr val="tx1"/>
                </a:solidFill>
                <a:effectLst/>
              </a:rPr>
              <a:t>public</a:t>
            </a:r>
            <a:r>
              <a:rPr lang="en-US" sz="3200" dirty="0">
                <a:solidFill>
                  <a:schemeClr val="accent1">
                    <a:lumMod val="20000"/>
                    <a:lumOff val="80000"/>
                  </a:schemeClr>
                </a:solidFill>
              </a:rPr>
              <a:t> </a:t>
            </a:r>
            <a:r>
              <a:rPr lang="en-US" sz="3200" dirty="0">
                <a:solidFill>
                  <a:schemeClr val="tx1"/>
                </a:solidFill>
                <a:effectLst/>
              </a:rPr>
              <a:t>void fire(String reasons) { </a:t>
            </a:r>
          </a:p>
          <a:p>
            <a:r>
              <a:rPr lang="en-US" sz="3200" dirty="0">
                <a:solidFill>
                  <a:schemeClr val="tx2">
                    <a:lumMod val="75000"/>
                  </a:schemeClr>
                </a:solidFill>
              </a:rPr>
              <a:t>    </a:t>
            </a:r>
            <a:r>
              <a:rPr lang="en-US" sz="3200" dirty="0">
                <a:solidFill>
                  <a:schemeClr val="tx1"/>
                </a:solidFill>
                <a:effectLst/>
              </a:rPr>
              <a:t>System.out.println(</a:t>
            </a:r>
            <a:br>
              <a:rPr lang="en-US" sz="3200" dirty="0">
                <a:solidFill>
                  <a:schemeClr val="tx1"/>
                </a:solidFill>
                <a:effectLst/>
              </a:rPr>
            </a:br>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 + </a:t>
            </a:r>
            <a:br>
              <a:rPr lang="en-US" sz="3200" dirty="0">
                <a:solidFill>
                  <a:schemeClr val="tx1"/>
                </a:solidFill>
                <a:effectLst/>
              </a:rPr>
            </a:br>
            <a:r>
              <a:rPr lang="en-US" sz="3200" dirty="0">
                <a:solidFill>
                  <a:schemeClr val="tx1"/>
                </a:solidFill>
                <a:effectLst/>
              </a:rPr>
              <a:t>		" got fired because " + reasons);</a:t>
            </a:r>
          </a:p>
          <a:p>
            <a:r>
              <a:rPr lang="en-US" sz="3200" dirty="0">
                <a:solidFill>
                  <a:schemeClr val="tx1"/>
                </a:solidFill>
                <a:effectLst/>
              </a:rPr>
              <a:t>  }</a:t>
            </a:r>
          </a:p>
          <a:p>
            <a:r>
              <a:rPr lang="en-US" sz="3200" dirty="0">
                <a:solidFill>
                  <a:schemeClr val="tx1"/>
                </a:solidFill>
                <a:effectLst/>
              </a:rPr>
              <a:t>}</a:t>
            </a:r>
          </a:p>
        </p:txBody>
      </p:sp>
      <p:sp>
        <p:nvSpPr>
          <p:cNvPr id="8" name="Slide Number">
            <a:extLst>
              <a:ext uri="{FF2B5EF4-FFF2-40B4-BE49-F238E27FC236}">
                <a16:creationId xmlns:a16="http://schemas.microsoft.com/office/drawing/2014/main" id="{3732DDBA-B526-4251-AE4E-99C2B038C15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801787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a:p>
        </p:txBody>
      </p:sp>
      <p:grpSp>
        <p:nvGrpSpPr>
          <p:cNvPr id="6" name="Group 5"/>
          <p:cNvGrpSpPr/>
          <p:nvPr/>
        </p:nvGrpSpPr>
        <p:grpSpPr>
          <a:xfrm>
            <a:off x="670249" y="2102990"/>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Animal</a:t>
              </a:r>
              <a:endParaRPr lang="en-US"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670249" y="3931096"/>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Dog</a:t>
              </a:r>
              <a:endParaRPr lang="en-US"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a:off x="2960251" y="3520325"/>
            <a:ext cx="12467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49866" y="3288791"/>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47120" y="2033954"/>
            <a:ext cx="5319292" cy="1775503"/>
          </a:xfrm>
          <a:prstGeom prst="roundRect">
            <a:avLst>
              <a:gd name="adj" fmla="val 4140"/>
            </a:avLst>
          </a:prstGeom>
          <a:ln>
            <a:solidFill>
              <a:schemeClr val="tx1">
                <a:lumMod val="85000"/>
              </a:schemeClr>
            </a:solidFill>
          </a:ln>
        </p:spPr>
      </p:pic>
      <p:sp>
        <p:nvSpPr>
          <p:cNvPr id="30" name="Arrow: Right 29"/>
          <p:cNvSpPr/>
          <p:nvPr/>
        </p:nvSpPr>
        <p:spPr>
          <a:xfrm>
            <a:off x="5509298" y="3274538"/>
            <a:ext cx="482238" cy="4857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31" name="Picture 30"/>
          <p:cNvPicPr>
            <a:picLocks noChangeAspect="1"/>
          </p:cNvPicPr>
          <p:nvPr/>
        </p:nvPicPr>
        <p:blipFill>
          <a:blip r:embed="rId4"/>
          <a:stretch>
            <a:fillRect/>
          </a:stretch>
        </p:blipFill>
        <p:spPr>
          <a:xfrm>
            <a:off x="6247120" y="4147961"/>
            <a:ext cx="5319292" cy="901039"/>
          </a:xfrm>
          <a:prstGeom prst="roundRect">
            <a:avLst>
              <a:gd name="adj" fmla="val 15981"/>
            </a:avLst>
          </a:prstGeom>
          <a:ln>
            <a:solidFill>
              <a:schemeClr val="tx1">
                <a:lumMod val="85000"/>
              </a:schemeClr>
            </a:solidFill>
          </a:ln>
        </p:spPr>
      </p:pic>
      <p:sp>
        <p:nvSpPr>
          <p:cNvPr id="15" name="TextBox 14">
            <a:extLst>
              <a:ext uri="{FF2B5EF4-FFF2-40B4-BE49-F238E27FC236}">
                <a16:creationId xmlns:a16="http://schemas.microsoft.com/office/drawing/2014/main" id="{20F83ACB-1539-448A-BFE0-1EACAF728671}"/>
              </a:ext>
            </a:extLst>
          </p:cNvPr>
          <p:cNvSpPr txBox="1"/>
          <p:nvPr/>
        </p:nvSpPr>
        <p:spPr>
          <a:xfrm>
            <a:off x="454517" y="6430032"/>
            <a:ext cx="10591800" cy="369332"/>
          </a:xfrm>
          <a:prstGeom prst="rect">
            <a:avLst/>
          </a:prstGeom>
          <a:noFill/>
        </p:spPr>
        <p:txBody>
          <a:bodyPr wrap="square" rtlCol="0">
            <a:spAutoFit/>
          </a:bodyPr>
          <a:lstStyle>
            <a:defPPr>
              <a:defRPr lang="en-US"/>
            </a:defPPr>
            <a:lvl1pPr algn="ctr"/>
          </a:lstStyle>
          <a:p>
            <a:r>
              <a:rPr lang="en-US" dirty="0"/>
              <a:t>Check your solution here:</a:t>
            </a:r>
            <a:r>
              <a:rPr lang="bg-BG" dirty="0"/>
              <a:t> </a:t>
            </a:r>
            <a:r>
              <a:rPr lang="en-US" u="sng" dirty="0">
                <a:solidFill>
                  <a:schemeClr val="bg1"/>
                </a:solidFill>
                <a:hlinkClick r:id="rId5"/>
              </a:rPr>
              <a:t>https://judge.softuni.bg/Contests/1574/Inheritance-Lab</a:t>
            </a:r>
            <a:endParaRPr lang="en-US" u="sng" dirty="0">
              <a:solidFill>
                <a:schemeClr val="bg1"/>
              </a:solidFill>
            </a:endParaRPr>
          </a:p>
        </p:txBody>
      </p:sp>
      <p:sp>
        <p:nvSpPr>
          <p:cNvPr id="16" name="Slide Number">
            <a:extLst>
              <a:ext uri="{FF2B5EF4-FFF2-40B4-BE49-F238E27FC236}">
                <a16:creationId xmlns:a16="http://schemas.microsoft.com/office/drawing/2014/main" id="{4E69A454-F63F-4249-9A0C-1D04AA30AAB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243758879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Multiple Inheritance</a:t>
            </a:r>
            <a:endParaRPr lang="bg-BG" sz="4000" dirty="0"/>
          </a:p>
        </p:txBody>
      </p:sp>
      <p:grpSp>
        <p:nvGrpSpPr>
          <p:cNvPr id="6" name="Group 5"/>
          <p:cNvGrpSpPr/>
          <p:nvPr/>
        </p:nvGrpSpPr>
        <p:grpSpPr>
          <a:xfrm>
            <a:off x="580220" y="1794647"/>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582824" y="3358698"/>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5392" y="3126982"/>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90727" y="2891435"/>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6519" y="3626810"/>
            <a:ext cx="476614" cy="4621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581730" y="4890833"/>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5390" y="4667035"/>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90725" y="4431488"/>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4939" y="3857885"/>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537665" y="2066511"/>
            <a:ext cx="4772025" cy="1457325"/>
          </a:xfrm>
          <a:prstGeom prst="roundRect">
            <a:avLst>
              <a:gd name="adj" fmla="val 7340"/>
            </a:avLst>
          </a:prstGeom>
          <a:ln>
            <a:solidFill>
              <a:schemeClr val="tx1">
                <a:lumMod val="85000"/>
              </a:schemeClr>
            </a:solidFill>
          </a:ln>
        </p:spPr>
      </p:pic>
      <p:sp>
        <p:nvSpPr>
          <p:cNvPr id="24" name="Slide Number">
            <a:extLst>
              <a:ext uri="{FF2B5EF4-FFF2-40B4-BE49-F238E27FC236}">
                <a16:creationId xmlns:a16="http://schemas.microsoft.com/office/drawing/2014/main" id="{7648B982-87FA-4CE7-AA35-8FE4F32E14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0536812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a:p>
        </p:txBody>
      </p:sp>
      <p:grpSp>
        <p:nvGrpSpPr>
          <p:cNvPr id="6" name="Group 5"/>
          <p:cNvGrpSpPr/>
          <p:nvPr/>
        </p:nvGrpSpPr>
        <p:grpSpPr>
          <a:xfrm>
            <a:off x="865730" y="2367205"/>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381000" y="3913971"/>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61129" y="3463534"/>
            <a:ext cx="420770" cy="457285"/>
            <a:chOff x="2729348" y="2928467"/>
            <a:chExt cx="420770" cy="457285"/>
          </a:xfrm>
          <a:solidFill>
            <a:schemeClr val="bg2"/>
          </a:solidFill>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5792" y="3281605"/>
            <a:ext cx="541421" cy="5283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3209218" y="3912771"/>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11330" y="3464466"/>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477001" y="4069097"/>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7281915" y="1842418"/>
            <a:ext cx="3314700" cy="2076450"/>
          </a:xfrm>
          <a:prstGeom prst="roundRect">
            <a:avLst>
              <a:gd name="adj" fmla="val 4765"/>
            </a:avLst>
          </a:prstGeom>
          <a:ln>
            <a:solidFill>
              <a:schemeClr val="tx1">
                <a:lumMod val="85000"/>
              </a:schemeClr>
            </a:solidFill>
          </a:ln>
        </p:spPr>
      </p:pic>
      <p:sp>
        <p:nvSpPr>
          <p:cNvPr id="24" name="Slide Number">
            <a:extLst>
              <a:ext uri="{FF2B5EF4-FFF2-40B4-BE49-F238E27FC236}">
                <a16:creationId xmlns:a16="http://schemas.microsoft.com/office/drawing/2014/main" id="{FB3CC6A2-FD37-499F-B74C-8F611B1E6B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6965176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rPr>
              <a:t>sli.do</a:t>
            </a: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
        <p:nvSpPr>
          <p:cNvPr id="5" name="Slide Number">
            <a:extLst>
              <a:ext uri="{FF2B5EF4-FFF2-40B4-BE49-F238E27FC236}">
                <a16:creationId xmlns:a16="http://schemas.microsoft.com/office/drawing/2014/main" id="{DFE157F6-4E0A-4033-B8D8-97035675AC4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42767050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3" name="Title 2">
            <a:extLst>
              <a:ext uri="{FF2B5EF4-FFF2-40B4-BE49-F238E27FC236}">
                <a16:creationId xmlns:a16="http://schemas.microsoft.com/office/drawing/2014/main" id="{1F9BB342-439A-4E13-AF83-B813D17BD63C}"/>
              </a:ext>
            </a:extLst>
          </p:cNvPr>
          <p:cNvSpPr>
            <a:spLocks noGrp="1"/>
          </p:cNvSpPr>
          <p:nvPr>
            <p:ph type="title" sz="quarter" idx="10"/>
          </p:nvPr>
        </p:nvSpPr>
        <p:spPr/>
        <p:txBody>
          <a:bodyPr/>
          <a:lstStyle/>
          <a:p>
            <a:r>
              <a:rPr lang="en-US" dirty="0"/>
              <a:t>Reusing Classes</a:t>
            </a:r>
          </a:p>
        </p:txBody>
      </p:sp>
    </p:spTree>
    <p:extLst>
      <p:ext uri="{BB962C8B-B14F-4D97-AF65-F5344CB8AC3E}">
        <p14:creationId xmlns:p14="http://schemas.microsoft.com/office/powerpoint/2010/main" val="2711613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r>
              <a:rPr lang="en-US" noProof="1"/>
              <a:t>Derived classes can access </a:t>
            </a:r>
            <a:r>
              <a:rPr lang="en-US" b="1" noProof="1">
                <a:solidFill>
                  <a:schemeClr val="bg1"/>
                </a:solidFill>
              </a:rPr>
              <a:t>default</a:t>
            </a:r>
            <a:r>
              <a:rPr lang="en-US" noProof="1"/>
              <a:t> members</a:t>
            </a:r>
            <a:r>
              <a:rPr lang="en-US" noProof="1">
                <a:solidFill>
                  <a:schemeClr val="bg1"/>
                </a:solidFill>
              </a:rPr>
              <a:t> </a:t>
            </a:r>
            <a:r>
              <a:rPr lang="en-US" b="1" noProof="1">
                <a:solidFill>
                  <a:schemeClr val="bg1"/>
                </a:solidFill>
              </a:rPr>
              <a:t>if in same package</a:t>
            </a:r>
          </a:p>
          <a:p>
            <a:pPr>
              <a:buClr>
                <a:schemeClr val="tx1"/>
              </a:buClr>
            </a:pPr>
            <a:r>
              <a:rPr lang="en-US" b="1" noProof="1">
                <a:solidFill>
                  <a:schemeClr val="bg1"/>
                </a:solidFill>
              </a:rPr>
              <a:t>Private</a:t>
            </a:r>
            <a:r>
              <a:rPr lang="en-US" noProof="1"/>
              <a:t> fields </a:t>
            </a:r>
            <a:r>
              <a:rPr lang="en-US" b="1" noProof="1">
                <a:solidFill>
                  <a:schemeClr val="bg1"/>
                </a:solidFill>
              </a:rPr>
              <a:t>aren't</a:t>
            </a:r>
            <a:r>
              <a:rPr lang="en-US" b="1" noProof="1">
                <a:solidFill>
                  <a:schemeClr val="tx2">
                    <a:lumMod val="75000"/>
                  </a:schemeClr>
                </a:solidFill>
              </a:rPr>
              <a:t> </a:t>
            </a:r>
            <a:r>
              <a:rPr lang="en-US" b="1" noProof="1">
                <a:solidFill>
                  <a:schemeClr val="bg1"/>
                </a:solidFill>
              </a:rPr>
              <a:t>inherited</a:t>
            </a:r>
            <a:r>
              <a:rPr lang="en-US" b="1" noProof="1"/>
              <a:t> </a:t>
            </a:r>
            <a:r>
              <a:rPr lang="en-US" noProof="1"/>
              <a:t>in subclasses (can't be accessed)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a:p>
        </p:txBody>
      </p:sp>
      <p:sp>
        <p:nvSpPr>
          <p:cNvPr id="6" name="Text Placeholder 5"/>
          <p:cNvSpPr txBox="1">
            <a:spLocks/>
          </p:cNvSpPr>
          <p:nvPr/>
        </p:nvSpPr>
        <p:spPr>
          <a:xfrm>
            <a:off x="747525" y="3339000"/>
            <a:ext cx="894892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a:t>
            </a:r>
          </a:p>
          <a:p>
            <a:r>
              <a:rPr lang="en-US" sz="3200" dirty="0">
                <a:solidFill>
                  <a:schemeClr val="bg1"/>
                </a:solidFill>
                <a:effectLst/>
              </a:rPr>
              <a:t>  protected</a:t>
            </a:r>
            <a:r>
              <a:rPr lang="en-US" sz="3200" dirty="0">
                <a:solidFill>
                  <a:schemeClr val="accent1">
                    <a:lumMod val="20000"/>
                    <a:lumOff val="80000"/>
                  </a:schemeClr>
                </a:solidFill>
              </a:rPr>
              <a:t> </a:t>
            </a:r>
            <a:r>
              <a:rPr lang="en-US" sz="3200" dirty="0">
                <a:solidFill>
                  <a:schemeClr val="tx1"/>
                </a:solidFill>
                <a:effectLst/>
              </a:rPr>
              <a:t>String</a:t>
            </a:r>
            <a:r>
              <a:rPr lang="en-US" sz="3200" dirty="0">
                <a:solidFill>
                  <a:schemeClr val="accent1">
                    <a:lumMod val="20000"/>
                    <a:lumOff val="80000"/>
                  </a:schemeClr>
                </a:solidFill>
              </a:rPr>
              <a:t> </a:t>
            </a:r>
            <a:r>
              <a:rPr lang="en-US" sz="3200" dirty="0">
                <a:solidFill>
                  <a:schemeClr val="tx1"/>
                </a:solidFill>
                <a:effectLst/>
              </a:rPr>
              <a:t>address;</a:t>
            </a:r>
          </a:p>
          <a:p>
            <a:r>
              <a:rPr lang="en-US" sz="3200" dirty="0">
                <a:solidFill>
                  <a:schemeClr val="accent1">
                    <a:lumMod val="20000"/>
                    <a:lumOff val="80000"/>
                  </a:schemeClr>
                </a:solidFill>
              </a:rPr>
              <a:t>  </a:t>
            </a:r>
            <a:r>
              <a:rPr lang="en-US" sz="3200" dirty="0">
                <a:solidFill>
                  <a:schemeClr val="bg1"/>
                </a:solidFill>
                <a:effectLst/>
              </a:rPr>
              <a:t>public</a:t>
            </a:r>
            <a:r>
              <a:rPr lang="en-US" sz="3200" dirty="0">
                <a:solidFill>
                  <a:schemeClr val="accent1">
                    <a:lumMod val="20000"/>
                    <a:lumOff val="80000"/>
                  </a:schemeClr>
                </a:solidFill>
              </a:rPr>
              <a:t> </a:t>
            </a:r>
            <a:r>
              <a:rPr lang="en-US" sz="3200" dirty="0">
                <a:solidFill>
                  <a:schemeClr val="tx1"/>
                </a:solidFill>
                <a:effectLst/>
              </a:rPr>
              <a:t>void</a:t>
            </a:r>
            <a:r>
              <a:rPr lang="en-US" sz="3200" dirty="0">
                <a:solidFill>
                  <a:schemeClr val="accent1">
                    <a:lumMod val="20000"/>
                    <a:lumOff val="80000"/>
                  </a:schemeClr>
                </a:solidFill>
              </a:rPr>
              <a:t> </a:t>
            </a:r>
            <a:r>
              <a:rPr lang="en-US" sz="3200" dirty="0">
                <a:solidFill>
                  <a:schemeClr val="tx1"/>
                </a:solidFill>
                <a:effectLst/>
              </a:rPr>
              <a:t>sleep();</a:t>
            </a:r>
          </a:p>
          <a:p>
            <a:r>
              <a:rPr lang="en-US" sz="3200" dirty="0">
                <a:solidFill>
                  <a:schemeClr val="accent1">
                    <a:lumMod val="20000"/>
                    <a:lumOff val="80000"/>
                  </a:schemeClr>
                </a:solidFill>
              </a:rPr>
              <a:t>  </a:t>
            </a:r>
            <a:r>
              <a:rPr lang="en-US" sz="3200" dirty="0">
                <a:solidFill>
                  <a:schemeClr val="bg1"/>
                </a:solidFill>
                <a:effectLst/>
              </a:rPr>
              <a:t>String</a:t>
            </a:r>
            <a:r>
              <a:rPr lang="en-US" sz="3200" dirty="0">
                <a:solidFill>
                  <a:schemeClr val="accent1">
                    <a:lumMod val="20000"/>
                    <a:lumOff val="80000"/>
                  </a:schemeClr>
                </a:solidFill>
              </a:rPr>
              <a:t> </a:t>
            </a:r>
            <a:r>
              <a:rPr lang="en-US" sz="3200" dirty="0">
                <a:solidFill>
                  <a:schemeClr val="tx1"/>
                </a:solidFill>
                <a:effectLst/>
              </a:rPr>
              <a:t>name;</a:t>
            </a:r>
          </a:p>
          <a:p>
            <a:r>
              <a:rPr lang="en-US" sz="3200" dirty="0">
                <a:solidFill>
                  <a:schemeClr val="bg1"/>
                </a:solidFill>
                <a:effectLst/>
              </a:rPr>
              <a:t>  private</a:t>
            </a:r>
            <a:r>
              <a:rPr lang="en-US" sz="3200" dirty="0">
                <a:solidFill>
                  <a:schemeClr val="accent1">
                    <a:lumMod val="20000"/>
                    <a:lumOff val="80000"/>
                  </a:schemeClr>
                </a:solidFill>
              </a:rPr>
              <a:t> </a:t>
            </a:r>
            <a:r>
              <a:rPr lang="en-US" sz="3200" dirty="0">
                <a:solidFill>
                  <a:schemeClr val="tx1"/>
                </a:solidFill>
                <a:effectLst/>
              </a:rPr>
              <a:t>String id;</a:t>
            </a:r>
          </a:p>
          <a:p>
            <a:r>
              <a:rPr lang="en-US" sz="3200" dirty="0">
                <a:solidFill>
                  <a:schemeClr val="tx1"/>
                </a:solidFill>
                <a:effectLst/>
              </a:rPr>
              <a:t>}</a:t>
            </a:r>
          </a:p>
        </p:txBody>
      </p:sp>
      <p:sp>
        <p:nvSpPr>
          <p:cNvPr id="7" name="AutoShape 6"/>
          <p:cNvSpPr>
            <a:spLocks noChangeArrowheads="1"/>
          </p:cNvSpPr>
          <p:nvPr/>
        </p:nvSpPr>
        <p:spPr bwMode="auto">
          <a:xfrm>
            <a:off x="5748048" y="5301738"/>
            <a:ext cx="3733800" cy="810112"/>
          </a:xfrm>
          <a:prstGeom prst="wedgeRoundRectCallout">
            <a:avLst>
              <a:gd name="adj1" fmla="val -57367"/>
              <a:gd name="adj2" fmla="val -825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Can be accessed through other methods</a:t>
            </a:r>
            <a:endParaRPr lang="bg-BG" sz="2800" b="1" dirty="0">
              <a:solidFill>
                <a:schemeClr val="tx2">
                  <a:lumMod val="75000"/>
                </a:schemeClr>
              </a:solidFill>
            </a:endParaRPr>
          </a:p>
        </p:txBody>
      </p:sp>
      <p:sp>
        <p:nvSpPr>
          <p:cNvPr id="8" name="Slide Number">
            <a:extLst>
              <a:ext uri="{FF2B5EF4-FFF2-40B4-BE49-F238E27FC236}">
                <a16:creationId xmlns:a16="http://schemas.microsoft.com/office/drawing/2014/main" id="{4BDFCE42-92D2-4C02-A425-010A6598C98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3410238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a:p>
        </p:txBody>
      </p:sp>
      <p:sp>
        <p:nvSpPr>
          <p:cNvPr id="8" name="Text Placeholder 5"/>
          <p:cNvSpPr txBox="1">
            <a:spLocks/>
          </p:cNvSpPr>
          <p:nvPr/>
        </p:nvSpPr>
        <p:spPr>
          <a:xfrm>
            <a:off x="722210" y="2776580"/>
            <a:ext cx="900795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Patient extends Person {</a:t>
            </a:r>
          </a:p>
          <a:p>
            <a:r>
              <a:rPr lang="en-US" sz="3200" dirty="0">
                <a:solidFill>
                  <a:schemeClr val="accent1">
                    <a:lumMod val="20000"/>
                    <a:lumOff val="80000"/>
                  </a:schemeClr>
                </a:solidFill>
              </a:rPr>
              <a:t>  </a:t>
            </a:r>
            <a:r>
              <a:rPr lang="en-US" sz="3200" dirty="0">
                <a:solidFill>
                  <a:schemeClr val="tx1"/>
                </a:solidFill>
                <a:effectLst/>
              </a:rPr>
              <a:t>protected</a:t>
            </a:r>
            <a:r>
              <a:rPr lang="en-US" sz="3200" dirty="0">
                <a:solidFill>
                  <a:schemeClr val="accent1">
                    <a:lumMod val="20000"/>
                    <a:lumOff val="80000"/>
                  </a:schemeClr>
                </a:solidFill>
              </a:rPr>
              <a:t> </a:t>
            </a:r>
            <a:r>
              <a:rPr lang="en-US" sz="3200" dirty="0">
                <a:solidFill>
                  <a:schemeClr val="bg1"/>
                </a:solidFill>
                <a:effectLst/>
              </a:rPr>
              <a:t>float</a:t>
            </a:r>
            <a:r>
              <a:rPr lang="en-US" sz="3200" dirty="0">
                <a:solidFill>
                  <a:schemeClr val="accent1">
                    <a:lumMod val="20000"/>
                    <a:lumOff val="80000"/>
                  </a:schemeClr>
                </a:solidFill>
              </a:rPr>
              <a:t> </a:t>
            </a:r>
            <a:r>
              <a:rPr lang="en-US" sz="3200" dirty="0">
                <a:solidFill>
                  <a:schemeClr val="tx1"/>
                </a:solidFill>
                <a:effectLst/>
              </a:rPr>
              <a:t>weight;</a:t>
            </a:r>
          </a:p>
          <a:p>
            <a:r>
              <a:rPr lang="en-US" sz="3200" dirty="0">
                <a:solidFill>
                  <a:schemeClr val="accent1">
                    <a:lumMod val="20000"/>
                    <a:lumOff val="80000"/>
                  </a:schemeClr>
                </a:solidFill>
              </a:rPr>
              <a:t>  </a:t>
            </a:r>
            <a:r>
              <a:rPr lang="en-US" sz="3200" dirty="0">
                <a:solidFill>
                  <a:schemeClr val="tx1"/>
                </a:solidFill>
                <a:effectLst/>
              </a:rPr>
              <a:t>public void method() {</a:t>
            </a:r>
          </a:p>
          <a:p>
            <a:r>
              <a:rPr lang="en-US" sz="3200" dirty="0">
                <a:solidFill>
                  <a:schemeClr val="accent1">
                    <a:lumMod val="20000"/>
                    <a:lumOff val="80000"/>
                  </a:schemeClr>
                </a:solidFill>
              </a:rPr>
              <a:t>    </a:t>
            </a:r>
            <a:r>
              <a:rPr lang="en-US" sz="3200" dirty="0">
                <a:solidFill>
                  <a:schemeClr val="bg1"/>
                </a:solidFill>
                <a:effectLst/>
              </a:rPr>
              <a:t>double</a:t>
            </a:r>
            <a:r>
              <a:rPr lang="en-US" sz="3200" dirty="0">
                <a:solidFill>
                  <a:schemeClr val="accent1">
                    <a:lumMod val="20000"/>
                    <a:lumOff val="80000"/>
                  </a:schemeClr>
                </a:solidFill>
              </a:rPr>
              <a:t> </a:t>
            </a:r>
            <a:r>
              <a:rPr lang="en-US" sz="3200" dirty="0">
                <a:solidFill>
                  <a:schemeClr val="tx1"/>
                </a:solidFill>
                <a:effectLst/>
              </a:rPr>
              <a:t>weight = 0.5d;</a:t>
            </a:r>
          </a:p>
          <a:p>
            <a:r>
              <a:rPr lang="en-US" sz="3200" dirty="0">
                <a:solidFill>
                  <a:schemeClr val="accent1">
                    <a:lumMod val="20000"/>
                    <a:lumOff val="80000"/>
                  </a:schemeClr>
                </a:solidFill>
              </a:rPr>
              <a:t> </a:t>
            </a:r>
            <a:r>
              <a:rPr lang="en-US" sz="3200" dirty="0">
                <a:solidFill>
                  <a:schemeClr val="tx1"/>
                </a:solidFill>
                <a:effectLst/>
              </a:rPr>
              <a:t> }</a:t>
            </a:r>
          </a:p>
          <a:p>
            <a:r>
              <a:rPr lang="en-US" sz="3200" dirty="0">
                <a:solidFill>
                  <a:schemeClr val="tx1"/>
                </a:solidFill>
                <a:effectLst/>
              </a:rPr>
              <a:t>}</a:t>
            </a:r>
          </a:p>
        </p:txBody>
      </p:sp>
      <p:sp>
        <p:nvSpPr>
          <p:cNvPr id="6" name="Text Placeholder 5"/>
          <p:cNvSpPr txBox="1">
            <a:spLocks/>
          </p:cNvSpPr>
          <p:nvPr/>
        </p:nvSpPr>
        <p:spPr>
          <a:xfrm>
            <a:off x="722210" y="1899000"/>
            <a:ext cx="9007951"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protected </a:t>
            </a:r>
            <a:r>
              <a:rPr lang="en-US" sz="3200" dirty="0">
                <a:solidFill>
                  <a:schemeClr val="bg1"/>
                </a:solidFill>
                <a:effectLst/>
              </a:rPr>
              <a:t>int</a:t>
            </a:r>
            <a:r>
              <a:rPr lang="en-US" sz="3200" dirty="0">
                <a:solidFill>
                  <a:schemeClr val="accent1">
                    <a:lumMod val="20000"/>
                    <a:lumOff val="80000"/>
                  </a:schemeClr>
                </a:solidFill>
              </a:rPr>
              <a:t> </a:t>
            </a:r>
            <a:r>
              <a:rPr lang="en-US" sz="3200" dirty="0">
                <a:solidFill>
                  <a:schemeClr val="tx1"/>
                </a:solidFill>
                <a:effectLst/>
              </a:rPr>
              <a:t>weight; }</a:t>
            </a:r>
          </a:p>
        </p:txBody>
      </p:sp>
      <p:sp>
        <p:nvSpPr>
          <p:cNvPr id="7" name="AutoShape 6"/>
          <p:cNvSpPr>
            <a:spLocks noChangeArrowheads="1"/>
          </p:cNvSpPr>
          <p:nvPr/>
        </p:nvSpPr>
        <p:spPr bwMode="auto">
          <a:xfrm>
            <a:off x="6824400" y="3438877"/>
            <a:ext cx="3276600" cy="609600"/>
          </a:xfrm>
          <a:prstGeom prst="wedgeRoundRectCallout">
            <a:avLst>
              <a:gd name="adj1" fmla="val -57250"/>
              <a:gd name="adj2" fmla="val -2404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a:t>
            </a:r>
            <a:r>
              <a:rPr lang="en-US" sz="2800" dirty="0">
                <a:solidFill>
                  <a:srgbClr val="FFFFFF"/>
                </a:solidFill>
              </a:rPr>
              <a:t> </a:t>
            </a:r>
            <a:r>
              <a:rPr lang="en-US" sz="2800" b="1" dirty="0">
                <a:solidFill>
                  <a:schemeClr val="bg1"/>
                </a:solidFill>
                <a:latin typeface="Consolas" panose="020B0609020204030204" pitchFamily="49" charset="0"/>
              </a:rPr>
              <a:t>int weight</a:t>
            </a:r>
            <a:endParaRPr lang="bg-BG" sz="2800" b="1" dirty="0">
              <a:solidFill>
                <a:schemeClr val="bg1"/>
              </a:solidFill>
              <a:latin typeface="Consolas" panose="020B0609020204030204" pitchFamily="49" charset="0"/>
            </a:endParaRPr>
          </a:p>
        </p:txBody>
      </p:sp>
      <p:sp>
        <p:nvSpPr>
          <p:cNvPr id="9" name="AutoShape 6"/>
          <p:cNvSpPr>
            <a:spLocks noChangeArrowheads="1"/>
          </p:cNvSpPr>
          <p:nvPr/>
        </p:nvSpPr>
        <p:spPr bwMode="auto">
          <a:xfrm>
            <a:off x="2872160" y="4833979"/>
            <a:ext cx="2057400" cy="504000"/>
          </a:xfrm>
          <a:prstGeom prst="wedgeRoundRectCallout">
            <a:avLst>
              <a:gd name="adj1" fmla="val -60624"/>
              <a:gd name="adj2" fmla="val -3895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
        <p:nvSpPr>
          <p:cNvPr id="10" name="Slide Number">
            <a:extLst>
              <a:ext uri="{FF2B5EF4-FFF2-40B4-BE49-F238E27FC236}">
                <a16:creationId xmlns:a16="http://schemas.microsoft.com/office/drawing/2014/main" id="{599569A3-F928-4BFC-9ED9-173862A7BA2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242171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Use </a:t>
            </a:r>
            <a:r>
              <a:rPr lang="en-US" b="1" noProof="1">
                <a:solidFill>
                  <a:schemeClr val="bg1"/>
                </a:solidFill>
                <a:latin typeface="Consolas" panose="020B0609020204030204" pitchFamily="49" charset="0"/>
              </a:rPr>
              <a:t>super</a:t>
            </a:r>
            <a:r>
              <a:rPr lang="en-US" noProof="1"/>
              <a:t> and </a:t>
            </a:r>
            <a:r>
              <a:rPr lang="en-US" b="1" noProof="1">
                <a:solidFill>
                  <a:schemeClr val="bg1"/>
                </a:solidFill>
                <a:latin typeface="Consolas" panose="020B0609020204030204" pitchFamily="49" charset="0"/>
              </a:rPr>
              <a:t>this</a:t>
            </a:r>
            <a:r>
              <a:rPr lang="en-US" noProof="1"/>
              <a:t> to specify member access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a:p>
        </p:txBody>
      </p:sp>
      <p:sp>
        <p:nvSpPr>
          <p:cNvPr id="8" name="Text Placeholder 5"/>
          <p:cNvSpPr txBox="1">
            <a:spLocks/>
          </p:cNvSpPr>
          <p:nvPr/>
        </p:nvSpPr>
        <p:spPr>
          <a:xfrm>
            <a:off x="745650" y="2538739"/>
            <a:ext cx="9007951"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Patient extends Person {</a:t>
            </a:r>
          </a:p>
          <a:p>
            <a:r>
              <a:rPr lang="en-US" sz="3100" dirty="0">
                <a:solidFill>
                  <a:schemeClr val="tx1"/>
                </a:solidFill>
                <a:effectLst/>
              </a:rPr>
              <a:t>  protected float weight;</a:t>
            </a:r>
          </a:p>
          <a:p>
            <a:r>
              <a:rPr lang="en-US" sz="3100" dirty="0">
                <a:solidFill>
                  <a:schemeClr val="tx1"/>
                </a:solidFill>
                <a:effectLst/>
              </a:rPr>
              <a:t>  public void method() {</a:t>
            </a:r>
          </a:p>
          <a:p>
            <a:r>
              <a:rPr lang="en-US" sz="3100" dirty="0">
                <a:solidFill>
                  <a:schemeClr val="tx1"/>
                </a:solidFill>
                <a:effectLst/>
              </a:rPr>
              <a:t>    double weight = 0.5d;</a:t>
            </a:r>
          </a:p>
          <a:p>
            <a:r>
              <a:rPr lang="en-US" sz="3100" dirty="0">
                <a:solidFill>
                  <a:schemeClr val="accent1">
                    <a:lumMod val="20000"/>
                    <a:lumOff val="80000"/>
                  </a:schemeClr>
                </a:solidFill>
                <a:effectLst/>
              </a:rPr>
              <a:t>    </a:t>
            </a:r>
            <a:r>
              <a:rPr lang="en-US" sz="3100" dirty="0">
                <a:solidFill>
                  <a:schemeClr val="bg1"/>
                </a:solidFill>
                <a:effectLst/>
              </a:rPr>
              <a:t>this</a:t>
            </a:r>
            <a:r>
              <a:rPr lang="en-US" sz="3100" b="0" dirty="0">
                <a:solidFill>
                  <a:schemeClr val="tx1"/>
                </a:solidFill>
                <a:effectLst/>
              </a:rPr>
              <a:t>.</a:t>
            </a:r>
            <a:r>
              <a:rPr lang="en-US" sz="3100" dirty="0">
                <a:solidFill>
                  <a:schemeClr val="tx1"/>
                </a:solidFill>
                <a:effectLst/>
              </a:rPr>
              <a:t>weight</a:t>
            </a:r>
            <a:r>
              <a:rPr lang="en-US" sz="3100" b="0" dirty="0">
                <a:solidFill>
                  <a:schemeClr val="tx1"/>
                </a:solidFill>
                <a:effectLst/>
              </a:rPr>
              <a:t> = </a:t>
            </a:r>
            <a:r>
              <a:rPr lang="en-US" sz="3100" dirty="0">
                <a:solidFill>
                  <a:schemeClr val="tx1"/>
                </a:solidFill>
                <a:effectLst/>
              </a:rPr>
              <a:t>0.6f;</a:t>
            </a:r>
          </a:p>
          <a:p>
            <a:r>
              <a:rPr lang="en-US" sz="3100" dirty="0">
                <a:solidFill>
                  <a:schemeClr val="accent1">
                    <a:lumMod val="20000"/>
                    <a:lumOff val="80000"/>
                  </a:schemeClr>
                </a:solidFill>
                <a:effectLst/>
              </a:rPr>
              <a:t>    </a:t>
            </a:r>
            <a:r>
              <a:rPr lang="en-US" sz="3100" dirty="0" err="1">
                <a:solidFill>
                  <a:schemeClr val="bg1"/>
                </a:solidFill>
                <a:effectLst/>
              </a:rPr>
              <a:t>super</a:t>
            </a:r>
            <a:r>
              <a:rPr lang="en-US" sz="3100" dirty="0" err="1">
                <a:solidFill>
                  <a:schemeClr val="tx1"/>
                </a:solidFill>
                <a:effectLst/>
              </a:rPr>
              <a:t>.weight</a:t>
            </a:r>
            <a:r>
              <a:rPr lang="en-US" sz="3100" dirty="0">
                <a:solidFill>
                  <a:schemeClr val="tx1"/>
                </a:solidFill>
                <a:effectLst/>
              </a:rPr>
              <a:t> = 1;</a:t>
            </a:r>
          </a:p>
          <a:p>
            <a:r>
              <a:rPr lang="en-US" sz="3100" dirty="0">
                <a:solidFill>
                  <a:schemeClr val="accent1">
                    <a:lumMod val="20000"/>
                    <a:lumOff val="80000"/>
                  </a:schemeClr>
                </a:solidFill>
                <a:effectLst/>
              </a:rPr>
              <a:t>  </a:t>
            </a:r>
            <a:r>
              <a:rPr lang="en-US" sz="3100" dirty="0">
                <a:solidFill>
                  <a:schemeClr val="tx1"/>
                </a:solidFill>
                <a:effectLst/>
              </a:rPr>
              <a:t>}</a:t>
            </a:r>
          </a:p>
          <a:p>
            <a:r>
              <a:rPr lang="en-US" sz="3100" dirty="0">
                <a:solidFill>
                  <a:schemeClr val="tx1"/>
                </a:solidFill>
                <a:effectLst/>
              </a:rPr>
              <a:t>}</a:t>
            </a:r>
          </a:p>
        </p:txBody>
      </p:sp>
      <p:sp>
        <p:nvSpPr>
          <p:cNvPr id="6" name="Text Placeholder 5"/>
          <p:cNvSpPr txBox="1">
            <a:spLocks/>
          </p:cNvSpPr>
          <p:nvPr/>
        </p:nvSpPr>
        <p:spPr>
          <a:xfrm>
            <a:off x="747524" y="1803128"/>
            <a:ext cx="9006077"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Person { protected int weight; }</a:t>
            </a:r>
          </a:p>
        </p:txBody>
      </p:sp>
      <p:sp>
        <p:nvSpPr>
          <p:cNvPr id="7" name="AutoShape 6"/>
          <p:cNvSpPr>
            <a:spLocks noChangeArrowheads="1"/>
          </p:cNvSpPr>
          <p:nvPr/>
        </p:nvSpPr>
        <p:spPr bwMode="auto">
          <a:xfrm>
            <a:off x="6129253" y="4612192"/>
            <a:ext cx="2819400" cy="504000"/>
          </a:xfrm>
          <a:prstGeom prst="wedgeRoundRectCallout">
            <a:avLst>
              <a:gd name="adj1" fmla="val -56873"/>
              <a:gd name="adj2" fmla="val -15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Instance</a:t>
            </a:r>
            <a:r>
              <a:rPr lang="en-US" sz="2800" dirty="0">
                <a:solidFill>
                  <a:srgbClr val="FFFFFF"/>
                </a:solidFill>
              </a:rPr>
              <a:t> </a:t>
            </a:r>
            <a:r>
              <a:rPr lang="en-US" sz="2800" b="1" dirty="0">
                <a:solidFill>
                  <a:srgbClr val="FFFFFF"/>
                </a:solidFill>
              </a:rPr>
              <a:t>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25944" y="5642089"/>
            <a:ext cx="3170737" cy="504000"/>
          </a:xfrm>
          <a:prstGeom prst="wedgeRoundRectCallout">
            <a:avLst>
              <a:gd name="adj1" fmla="val -39809"/>
              <a:gd name="adj2" fmla="val -8251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541274" y="3819462"/>
            <a:ext cx="2407379" cy="504000"/>
          </a:xfrm>
          <a:prstGeom prst="wedgeRoundRectCallout">
            <a:avLst>
              <a:gd name="adj1" fmla="val -58197"/>
              <a:gd name="adj2" fmla="val 32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
        <p:nvSpPr>
          <p:cNvPr id="11" name="Slide Number">
            <a:extLst>
              <a:ext uri="{FF2B5EF4-FFF2-40B4-BE49-F238E27FC236}">
                <a16:creationId xmlns:a16="http://schemas.microsoft.com/office/drawing/2014/main" id="{48B5EFE9-4F20-477F-95EC-082C01FF8D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028139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A </a:t>
            </a:r>
            <a:r>
              <a:rPr lang="en-US" b="1" dirty="0">
                <a:solidFill>
                  <a:schemeClr val="bg1"/>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a:p>
        </p:txBody>
      </p:sp>
      <p:sp>
        <p:nvSpPr>
          <p:cNvPr id="7" name="Text Placeholder 5"/>
          <p:cNvSpPr txBox="1">
            <a:spLocks/>
          </p:cNvSpPr>
          <p:nvPr/>
        </p:nvSpPr>
        <p:spPr>
          <a:xfrm>
            <a:off x="696000" y="1854000"/>
            <a:ext cx="10072877"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Person { </a:t>
            </a:r>
            <a:br>
              <a:rPr lang="en-US" sz="2800" dirty="0">
                <a:solidFill>
                  <a:schemeClr val="accent1">
                    <a:lumMod val="20000"/>
                    <a:lumOff val="80000"/>
                  </a:schemeClr>
                </a:solidFill>
              </a:rPr>
            </a:br>
            <a:r>
              <a:rPr lang="en-US" sz="2800" dirty="0">
                <a:solidFill>
                  <a:schemeClr val="accent1">
                    <a:lumMod val="20000"/>
                    <a:lumOff val="80000"/>
                  </a:schemeClr>
                </a:solidFill>
              </a:rPr>
              <a:t>  </a:t>
            </a:r>
            <a:r>
              <a:rPr lang="en-US" sz="2800" dirty="0">
                <a:solidFill>
                  <a:schemeClr val="tx1"/>
                </a:solidFill>
                <a:effectLst/>
              </a:rPr>
              <a:t>public void </a:t>
            </a:r>
            <a:r>
              <a:rPr lang="en-US" sz="2800" dirty="0">
                <a:solidFill>
                  <a:schemeClr val="bg1"/>
                </a:solidFill>
                <a:effectLst/>
              </a:rPr>
              <a:t>sleep() </a:t>
            </a:r>
            <a:r>
              <a:rPr lang="en-US" sz="2800" dirty="0">
                <a:solidFill>
                  <a:schemeClr val="tx1"/>
                </a:solidFill>
                <a:effectLst/>
              </a:rPr>
              <a:t>{ </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("Person sleeping"); } </a:t>
            </a:r>
          </a:p>
          <a:p>
            <a:r>
              <a:rPr lang="en-US" sz="2800" dirty="0">
                <a:solidFill>
                  <a:schemeClr val="tx1"/>
                </a:solidFill>
                <a:effectLst/>
              </a:rPr>
              <a:t>}</a:t>
            </a:r>
          </a:p>
          <a:p>
            <a:endParaRPr lang="en-US" sz="2800" dirty="0">
              <a:solidFill>
                <a:schemeClr val="accent1">
                  <a:lumMod val="20000"/>
                  <a:lumOff val="80000"/>
                </a:schemeClr>
              </a:solidFill>
            </a:endParaRPr>
          </a:p>
          <a:p>
            <a:r>
              <a:rPr lang="en-US" sz="2800" dirty="0">
                <a:solidFill>
                  <a:schemeClr val="tx1"/>
                </a:solidFill>
                <a:effectLst/>
              </a:rPr>
              <a:t>public class Student extends Person {</a:t>
            </a:r>
          </a:p>
          <a:p>
            <a:r>
              <a:rPr lang="en-US" sz="2800" dirty="0">
                <a:solidFill>
                  <a:schemeClr val="accent1">
                    <a:lumMod val="20000"/>
                    <a:lumOff val="80000"/>
                  </a:schemeClr>
                </a:solidFill>
              </a:rPr>
              <a:t>  </a:t>
            </a:r>
            <a:r>
              <a:rPr lang="en-US" sz="2800" dirty="0">
                <a:solidFill>
                  <a:schemeClr val="bg1"/>
                </a:solidFill>
                <a:effectLst/>
              </a:rPr>
              <a:t>@Override </a:t>
            </a:r>
          </a:p>
          <a:p>
            <a:r>
              <a:rPr lang="en-US" sz="2800" dirty="0">
                <a:solidFill>
                  <a:schemeClr val="bg1"/>
                </a:solidFill>
                <a:effectLst/>
              </a:rPr>
              <a:t>  public void sleep()</a:t>
            </a:r>
            <a:r>
              <a:rPr lang="en-US" sz="2800" dirty="0">
                <a:solidFill>
                  <a:schemeClr val="tx1"/>
                </a:solidFill>
                <a:effectLst/>
              </a:rPr>
              <a:t>{</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("Student sleeping"); }</a:t>
            </a:r>
          </a:p>
          <a:p>
            <a:r>
              <a:rPr lang="en-US" sz="2800" dirty="0">
                <a:solidFill>
                  <a:schemeClr val="tx1"/>
                </a:solidFill>
                <a:effectLst/>
              </a:rPr>
              <a:t>}</a:t>
            </a:r>
          </a:p>
        </p:txBody>
      </p:sp>
      <p:sp>
        <p:nvSpPr>
          <p:cNvPr id="8" name="AutoShape 6"/>
          <p:cNvSpPr>
            <a:spLocks noChangeArrowheads="1"/>
          </p:cNvSpPr>
          <p:nvPr/>
        </p:nvSpPr>
        <p:spPr bwMode="auto">
          <a:xfrm>
            <a:off x="8394905" y="4251499"/>
            <a:ext cx="3171507" cy="987504"/>
          </a:xfrm>
          <a:prstGeom prst="wedgeRoundRectCallout">
            <a:avLst>
              <a:gd name="adj1" fmla="val -57337"/>
              <a:gd name="adj2" fmla="val 3526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Signature and return type </a:t>
            </a:r>
            <a:r>
              <a:rPr lang="en-US" sz="2600" b="1" dirty="0">
                <a:solidFill>
                  <a:schemeClr val="bg1"/>
                </a:solidFill>
              </a:rPr>
              <a:t>should match</a:t>
            </a:r>
            <a:endParaRPr lang="bg-BG" sz="2600" b="1" dirty="0">
              <a:solidFill>
                <a:schemeClr val="bg1"/>
              </a:solidFill>
            </a:endParaRPr>
          </a:p>
        </p:txBody>
      </p:sp>
      <p:sp>
        <p:nvSpPr>
          <p:cNvPr id="9" name="AutoShape 6"/>
          <p:cNvSpPr>
            <a:spLocks noChangeArrowheads="1"/>
          </p:cNvSpPr>
          <p:nvPr/>
        </p:nvSpPr>
        <p:spPr bwMode="auto">
          <a:xfrm>
            <a:off x="5931853" y="2065417"/>
            <a:ext cx="5955347" cy="544830"/>
          </a:xfrm>
          <a:prstGeom prst="wedgeRoundRectCallout">
            <a:avLst>
              <a:gd name="adj1" fmla="val -37966"/>
              <a:gd name="adj2" fmla="val 794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Method in base class </a:t>
            </a:r>
            <a:r>
              <a:rPr lang="en-US" sz="2600" b="1" dirty="0">
                <a:solidFill>
                  <a:schemeClr val="bg1"/>
                </a:solidFill>
              </a:rPr>
              <a:t>must not be </a:t>
            </a:r>
            <a:r>
              <a:rPr lang="en-US" sz="2600" b="1" dirty="0">
                <a:solidFill>
                  <a:schemeClr val="bg1"/>
                </a:solidFill>
                <a:latin typeface="Consolas" panose="020B0609020204030204" pitchFamily="49" charset="0"/>
              </a:rPr>
              <a:t>final</a:t>
            </a:r>
            <a:endParaRPr lang="bg-BG" sz="2600" b="1" dirty="0">
              <a:solidFill>
                <a:schemeClr val="bg1"/>
              </a:solidFill>
              <a:latin typeface="Consolas" panose="020B0609020204030204" pitchFamily="49" charset="0"/>
            </a:endParaRPr>
          </a:p>
        </p:txBody>
      </p:sp>
      <p:sp>
        <p:nvSpPr>
          <p:cNvPr id="10" name="Slide Number">
            <a:extLst>
              <a:ext uri="{FF2B5EF4-FFF2-40B4-BE49-F238E27FC236}">
                <a16:creationId xmlns:a16="http://schemas.microsoft.com/office/drawing/2014/main" id="{6B446649-A1A7-4065-A139-2825E546B22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4040920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final</a:t>
            </a:r>
            <a:r>
              <a:rPr lang="en-US" dirty="0"/>
              <a:t> – defines a method that </a:t>
            </a:r>
            <a:r>
              <a:rPr lang="en-US" b="1" dirty="0">
                <a:solidFill>
                  <a:schemeClr val="bg1"/>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a:p>
        </p:txBody>
      </p:sp>
      <p:sp>
        <p:nvSpPr>
          <p:cNvPr id="7" name="Text Placeholder 5"/>
          <p:cNvSpPr txBox="1">
            <a:spLocks/>
          </p:cNvSpPr>
          <p:nvPr/>
        </p:nvSpPr>
        <p:spPr>
          <a:xfrm>
            <a:off x="741000" y="1854000"/>
            <a:ext cx="70248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a:t>
            </a:r>
            <a:r>
              <a:rPr lang="en-US" sz="2800" dirty="0">
                <a:solidFill>
                  <a:schemeClr val="bg1"/>
                </a:solidFill>
                <a:effectLst/>
              </a:rPr>
              <a:t>Animal</a:t>
            </a:r>
            <a:r>
              <a:rPr lang="en-US" sz="2800" dirty="0">
                <a:solidFill>
                  <a:schemeClr val="accent1">
                    <a:lumMod val="20000"/>
                    <a:lumOff val="80000"/>
                  </a:schemeClr>
                </a:solidFill>
                <a:effectLst/>
              </a:rPr>
              <a:t> </a:t>
            </a:r>
            <a:r>
              <a:rPr lang="en-US" sz="2800" dirty="0">
                <a:solidFill>
                  <a:schemeClr val="tx1"/>
                </a:solidFill>
                <a:effectLst/>
              </a:rPr>
              <a:t>{</a:t>
            </a:r>
          </a:p>
          <a:p>
            <a:r>
              <a:rPr lang="en-US" sz="2800" dirty="0">
                <a:solidFill>
                  <a:schemeClr val="tx1"/>
                </a:solidFill>
                <a:effectLst/>
              </a:rPr>
              <a:t>  public </a:t>
            </a:r>
            <a:r>
              <a:rPr lang="en-US" sz="2800" dirty="0">
                <a:solidFill>
                  <a:schemeClr val="bg1"/>
                </a:solidFill>
                <a:effectLst/>
              </a:rPr>
              <a:t>final</a:t>
            </a:r>
            <a:r>
              <a:rPr lang="en-US" sz="2800" dirty="0">
                <a:solidFill>
                  <a:schemeClr val="accent1">
                    <a:lumMod val="20000"/>
                    <a:lumOff val="80000"/>
                  </a:schemeClr>
                </a:solidFill>
                <a:effectLst/>
              </a:rPr>
              <a:t> </a:t>
            </a:r>
            <a:r>
              <a:rPr lang="en-US" sz="2800" dirty="0">
                <a:solidFill>
                  <a:schemeClr val="tx1"/>
                </a:solidFill>
                <a:effectLst/>
              </a:rPr>
              <a:t>void eat() { … }</a:t>
            </a:r>
          </a:p>
          <a:p>
            <a:r>
              <a:rPr lang="en-US" sz="2800" dirty="0">
                <a:solidFill>
                  <a:schemeClr val="tx1"/>
                </a:solidFill>
                <a:effectLst/>
              </a:rPr>
              <a:t>}</a:t>
            </a:r>
          </a:p>
        </p:txBody>
      </p:sp>
      <p:sp>
        <p:nvSpPr>
          <p:cNvPr id="10" name="Text Placeholder 5"/>
          <p:cNvSpPr txBox="1">
            <a:spLocks/>
          </p:cNvSpPr>
          <p:nvPr/>
        </p:nvSpPr>
        <p:spPr>
          <a:xfrm>
            <a:off x="741000" y="3515044"/>
            <a:ext cx="7024877"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bg1"/>
                </a:solidFill>
                <a:effectLst/>
              </a:rPr>
              <a:t>@Override</a:t>
            </a:r>
          </a:p>
          <a:p>
            <a:r>
              <a:rPr lang="en-US" sz="2800" dirty="0">
                <a:solidFill>
                  <a:schemeClr val="accent1">
                    <a:lumMod val="20000"/>
                    <a:lumOff val="80000"/>
                  </a:schemeClr>
                </a:solidFill>
              </a:rPr>
              <a:t>  </a:t>
            </a:r>
            <a:r>
              <a:rPr lang="en-US" sz="2800" dirty="0">
                <a:solidFill>
                  <a:schemeClr val="tx1"/>
                </a:solidFill>
                <a:effectLst/>
              </a:rPr>
              <a:t>public void eat() {} </a:t>
            </a:r>
            <a:r>
              <a:rPr lang="en-US" sz="2800" i="1" dirty="0">
                <a:solidFill>
                  <a:schemeClr val="accent2"/>
                </a:solidFill>
                <a:effectLst/>
              </a:rPr>
              <a:t>// Error…</a:t>
            </a:r>
          </a:p>
          <a:p>
            <a:r>
              <a:rPr lang="en-US" sz="2800" dirty="0">
                <a:solidFill>
                  <a:schemeClr val="tx1"/>
                </a:solidFill>
                <a:effectLst/>
              </a:rPr>
              <a:t>}</a:t>
            </a:r>
          </a:p>
        </p:txBody>
      </p:sp>
      <p:sp>
        <p:nvSpPr>
          <p:cNvPr id="8" name="Slide Number">
            <a:extLst>
              <a:ext uri="{FF2B5EF4-FFF2-40B4-BE49-F238E27FC236}">
                <a16:creationId xmlns:a16="http://schemas.microsoft.com/office/drawing/2014/main" id="{709E532D-8928-4CDA-B836-94EDB7CF2BD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4070684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Inheriting from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a:p>
        </p:txBody>
      </p:sp>
      <p:sp>
        <p:nvSpPr>
          <p:cNvPr id="7" name="Text Placeholder 5"/>
          <p:cNvSpPr txBox="1">
            <a:spLocks/>
          </p:cNvSpPr>
          <p:nvPr/>
        </p:nvSpPr>
        <p:spPr>
          <a:xfrm>
            <a:off x="732163" y="1854000"/>
            <a:ext cx="61104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a:t>
            </a:r>
            <a:r>
              <a:rPr lang="en-US" sz="2800" dirty="0">
                <a:solidFill>
                  <a:schemeClr val="accent1">
                    <a:lumMod val="20000"/>
                    <a:lumOff val="80000"/>
                  </a:schemeClr>
                </a:solidFill>
              </a:rPr>
              <a:t> </a:t>
            </a:r>
            <a:r>
              <a:rPr lang="en-US" sz="2800" dirty="0">
                <a:solidFill>
                  <a:schemeClr val="bg1"/>
                </a:solidFill>
                <a:effectLst/>
              </a:rPr>
              <a:t>final</a:t>
            </a:r>
            <a:r>
              <a:rPr lang="en-US" sz="2800" dirty="0">
                <a:solidFill>
                  <a:schemeClr val="accent1">
                    <a:lumMod val="20000"/>
                    <a:lumOff val="80000"/>
                  </a:schemeClr>
                </a:solidFill>
              </a:rPr>
              <a:t> </a:t>
            </a:r>
            <a:r>
              <a:rPr lang="en-US" sz="2800" dirty="0">
                <a:solidFill>
                  <a:schemeClr val="tx1"/>
                </a:solidFill>
                <a:effectLst/>
              </a:rPr>
              <a:t>class</a:t>
            </a:r>
            <a:r>
              <a:rPr lang="en-US" sz="2800" dirty="0">
                <a:solidFill>
                  <a:schemeClr val="accent1">
                    <a:lumMod val="20000"/>
                    <a:lumOff val="80000"/>
                  </a:schemeClr>
                </a:solidFill>
              </a:rPr>
              <a:t> </a:t>
            </a:r>
            <a:r>
              <a:rPr lang="en-US" sz="2800" dirty="0">
                <a:solidFill>
                  <a:schemeClr val="bg1"/>
                </a:solidFill>
                <a:effectLst/>
              </a:rPr>
              <a:t>Animal</a:t>
            </a:r>
            <a:r>
              <a:rPr lang="en-US" sz="2800" dirty="0">
                <a:solidFill>
                  <a:schemeClr val="accent1">
                    <a:lumMod val="20000"/>
                    <a:lumOff val="80000"/>
                  </a:schemeClr>
                </a:solidFill>
              </a:rPr>
              <a:t> </a:t>
            </a:r>
            <a:r>
              <a:rPr lang="en-US" sz="2800" dirty="0">
                <a:solidFill>
                  <a:schemeClr val="tx1"/>
                </a:solidFill>
                <a:effectLst/>
              </a:rPr>
              <a:t>{</a:t>
            </a:r>
          </a:p>
          <a:p>
            <a:r>
              <a:rPr lang="en-US" sz="2800" dirty="0">
                <a:solidFill>
                  <a:schemeClr val="tx1"/>
                </a:solidFill>
                <a:effectLst/>
              </a:rPr>
              <a:t>  …</a:t>
            </a:r>
          </a:p>
          <a:p>
            <a:r>
              <a:rPr lang="en-US" sz="2800" dirty="0">
                <a:solidFill>
                  <a:schemeClr val="tx1"/>
                </a:solidFill>
                <a:effectLst/>
              </a:rPr>
              <a:t>}</a:t>
            </a:r>
          </a:p>
        </p:txBody>
      </p:sp>
      <p:sp>
        <p:nvSpPr>
          <p:cNvPr id="10" name="Text Placeholder 5"/>
          <p:cNvSpPr txBox="1">
            <a:spLocks/>
          </p:cNvSpPr>
          <p:nvPr/>
        </p:nvSpPr>
        <p:spPr>
          <a:xfrm>
            <a:off x="732163" y="3519000"/>
            <a:ext cx="1013383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MyString</a:t>
            </a:r>
            <a:r>
              <a:rPr lang="en-US" sz="2800" dirty="0">
                <a:solidFill>
                  <a:schemeClr val="accent1">
                    <a:lumMod val="20000"/>
                    <a:lumOff val="80000"/>
                  </a:schemeClr>
                </a:solidFill>
              </a:rPr>
              <a:t> </a:t>
            </a:r>
            <a:r>
              <a:rPr lang="en-US" sz="2800" dirty="0">
                <a:solidFill>
                  <a:schemeClr val="bg1"/>
                </a:solidFill>
                <a:effectLst/>
              </a:rPr>
              <a:t>extends String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MyMath</a:t>
            </a:r>
            <a:r>
              <a:rPr lang="en-US" sz="2800" dirty="0">
                <a:solidFill>
                  <a:schemeClr val="accent1">
                    <a:lumMod val="20000"/>
                    <a:lumOff val="80000"/>
                  </a:schemeClr>
                </a:solidFill>
              </a:rPr>
              <a:t> </a:t>
            </a:r>
            <a:r>
              <a:rPr lang="en-US" sz="2800" dirty="0">
                <a:solidFill>
                  <a:schemeClr val="bg1"/>
                </a:solidFill>
                <a:effectLst/>
              </a:rPr>
              <a:t>extends Math </a:t>
            </a:r>
            <a:r>
              <a:rPr lang="en-US" sz="2800" dirty="0">
                <a:solidFill>
                  <a:schemeClr val="tx1"/>
                </a:solidFill>
                <a:effectLst/>
              </a:rPr>
              <a:t>{ }     </a:t>
            </a:r>
            <a:r>
              <a:rPr lang="en-US" sz="2800" i="1" dirty="0">
                <a:solidFill>
                  <a:schemeClr val="accent2"/>
                </a:solidFill>
                <a:effectLst/>
              </a:rPr>
              <a:t>// Error…</a:t>
            </a:r>
          </a:p>
        </p:txBody>
      </p:sp>
      <p:sp>
        <p:nvSpPr>
          <p:cNvPr id="8" name="Slide Number">
            <a:extLst>
              <a:ext uri="{FF2B5EF4-FFF2-40B4-BE49-F238E27FC236}">
                <a16:creationId xmlns:a16="http://schemas.microsoft.com/office/drawing/2014/main" id="{ECC9A0CC-D483-4C07-8638-B1B784F0EA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753677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One approach for providing an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a:p>
        </p:txBody>
      </p:sp>
      <p:sp>
        <p:nvSpPr>
          <p:cNvPr id="7" name="Text Placeholder 5"/>
          <p:cNvSpPr txBox="1">
            <a:spLocks/>
          </p:cNvSpPr>
          <p:nvPr/>
        </p:nvSpPr>
        <p:spPr>
          <a:xfrm>
            <a:off x="747524" y="2057400"/>
            <a:ext cx="9006077"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Person person = new Person();</a:t>
            </a:r>
          </a:p>
          <a:p>
            <a:r>
              <a:rPr lang="en-US" sz="3200" dirty="0">
                <a:solidFill>
                  <a:schemeClr val="tx1"/>
                </a:solidFill>
                <a:effectLst/>
              </a:rPr>
              <a:t>Student student = new Student();</a:t>
            </a:r>
          </a:p>
          <a:p>
            <a:endParaRPr lang="en-US" sz="3200" dirty="0">
              <a:solidFill>
                <a:schemeClr val="tx1"/>
              </a:solidFill>
              <a:effectLst/>
            </a:endParaRPr>
          </a:p>
          <a:p>
            <a:r>
              <a:rPr lang="en-US" sz="3200" dirty="0">
                <a:solidFill>
                  <a:schemeClr val="tx1"/>
                </a:solidFill>
                <a:effectLst/>
              </a:rPr>
              <a:t>List&lt;Person&gt; people = new ArrayList();</a:t>
            </a:r>
          </a:p>
          <a:p>
            <a:endParaRPr lang="en-US" sz="3200" dirty="0">
              <a:solidFill>
                <a:schemeClr val="accent1">
                  <a:lumMod val="20000"/>
                  <a:lumOff val="80000"/>
                </a:schemeClr>
              </a:solidFill>
            </a:endParaRP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person</a:t>
            </a:r>
            <a:r>
              <a:rPr lang="en-US" sz="3200" dirty="0">
                <a:solidFill>
                  <a:schemeClr val="bg1"/>
                </a:solidFill>
                <a:effectLst/>
              </a:rPr>
              <a:t>)</a:t>
            </a:r>
            <a:r>
              <a:rPr lang="en-US" sz="3200" dirty="0">
                <a:solidFill>
                  <a:schemeClr val="tx1"/>
                </a:solidFill>
                <a:effectLst/>
              </a:rPr>
              <a:t>;</a:t>
            </a: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student</a:t>
            </a:r>
            <a:r>
              <a:rPr lang="en-US" sz="3200" dirty="0">
                <a:solidFill>
                  <a:schemeClr val="bg1"/>
                </a:solidFill>
                <a:effectLst/>
              </a:rPr>
              <a:t>)</a:t>
            </a:r>
            <a:r>
              <a:rPr lang="en-US" sz="3200" dirty="0">
                <a:solidFill>
                  <a:schemeClr val="tx1"/>
                </a:solidFill>
                <a:effectLst/>
              </a:rPr>
              <a:t>;</a:t>
            </a:r>
          </a:p>
        </p:txBody>
      </p:sp>
      <p:grpSp>
        <p:nvGrpSpPr>
          <p:cNvPr id="4" name="Group 3"/>
          <p:cNvGrpSpPr/>
          <p:nvPr/>
        </p:nvGrpSpPr>
        <p:grpSpPr>
          <a:xfrm>
            <a:off x="6400800" y="4876801"/>
            <a:ext cx="4480062" cy="1490135"/>
            <a:chOff x="6554625" y="2057400"/>
            <a:chExt cx="5195506" cy="2322175"/>
          </a:xfrm>
          <a:solidFill>
            <a:srgbClr val="B5DBE5">
              <a:alpha val="15000"/>
            </a:srgbClr>
          </a:solidFill>
        </p:grpSpPr>
        <p:sp>
          <p:nvSpPr>
            <p:cNvPr id="8" name="Rectangle: Rounded Corners 7"/>
            <p:cNvSpPr/>
            <p:nvPr/>
          </p:nvSpPr>
          <p:spPr>
            <a:xfrm>
              <a:off x="6554625" y="2057400"/>
              <a:ext cx="5195506" cy="23221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solidFill>
                    <a:schemeClr val="tx1"/>
                  </a:solidFill>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solidFill>
                    <a:schemeClr val="tx1"/>
                  </a:solidFill>
                  <a:latin typeface="Consolas" panose="020B0609020204030204" pitchFamily="49" charset="0"/>
                </a:rPr>
                <a:t>Person (Base Class)</a:t>
              </a:r>
            </a:p>
          </p:txBody>
        </p:sp>
      </p:grpSp>
      <p:sp>
        <p:nvSpPr>
          <p:cNvPr id="11" name="AutoShape 6"/>
          <p:cNvSpPr>
            <a:spLocks noChangeArrowheads="1"/>
          </p:cNvSpPr>
          <p:nvPr/>
        </p:nvSpPr>
        <p:spPr bwMode="auto">
          <a:xfrm>
            <a:off x="8386706" y="1419830"/>
            <a:ext cx="3038588" cy="1055608"/>
          </a:xfrm>
          <a:prstGeom prst="wedgeRoundRectCallout">
            <a:avLst>
              <a:gd name="adj1" fmla="val -9179"/>
              <a:gd name="adj2" fmla="val -83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rgbClr val="FFFFFF"/>
                </a:solidFill>
              </a:rPr>
              <a:t>Focus on common properties</a:t>
            </a:r>
            <a:endParaRPr lang="bg-BG" sz="2800" b="1" dirty="0">
              <a:solidFill>
                <a:schemeClr val="tx2">
                  <a:lumMod val="75000"/>
                </a:schemeClr>
              </a:solidFill>
            </a:endParaRPr>
          </a:p>
        </p:txBody>
      </p:sp>
      <p:sp>
        <p:nvSpPr>
          <p:cNvPr id="10" name="Slide Number">
            <a:extLst>
              <a:ext uri="{FF2B5EF4-FFF2-40B4-BE49-F238E27FC236}">
                <a16:creationId xmlns:a16="http://schemas.microsoft.com/office/drawing/2014/main" id="{1DD03C7D-83A2-4091-8DDE-2AB6ACDE4E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380927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a:t>
            </a:r>
            <a:r>
              <a:rPr lang="en-US" b="1" dirty="0"/>
              <a:t>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a:p>
        </p:txBody>
      </p:sp>
      <p:sp>
        <p:nvSpPr>
          <p:cNvPr id="8" name="Rectangle: Rounded Corners 7"/>
          <p:cNvSpPr/>
          <p:nvPr/>
        </p:nvSpPr>
        <p:spPr>
          <a:xfrm>
            <a:off x="3543300" y="22098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1" name="Rectangle: Rounded Corners 10"/>
          <p:cNvSpPr/>
          <p:nvPr/>
        </p:nvSpPr>
        <p:spPr>
          <a:xfrm>
            <a:off x="3252407" y="5334000"/>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41054" y="3657600"/>
            <a:ext cx="203" cy="167640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3543300" y="4429170"/>
            <a:ext cx="1981200" cy="571829"/>
          </a:xfrm>
          <a:prstGeom prst="wedgeRoundRectCallout">
            <a:avLst>
              <a:gd name="adj1" fmla="val 67262"/>
              <a:gd name="adj2" fmla="val -212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Extends</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88EB9FEA-7CD4-445B-914A-4BD97B0F0AE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1060022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02" y="1196125"/>
            <a:ext cx="11818096" cy="5119527"/>
          </a:xfrm>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ArrayList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a:p>
        </p:txBody>
      </p:sp>
      <p:sp>
        <p:nvSpPr>
          <p:cNvPr id="18" name="Rectangle: Rounded Corners 17"/>
          <p:cNvSpPr/>
          <p:nvPr/>
        </p:nvSpPr>
        <p:spPr>
          <a:xfrm>
            <a:off x="1219200" y="3505200"/>
            <a:ext cx="4305300" cy="1600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9" name="Rectangle: Rounded Corners 18"/>
          <p:cNvSpPr/>
          <p:nvPr/>
        </p:nvSpPr>
        <p:spPr>
          <a:xfrm>
            <a:off x="1439868" y="4212086"/>
            <a:ext cx="3903055" cy="51231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20" name="Rectangle: Rounded Corners 19"/>
          <p:cNvSpPr/>
          <p:nvPr/>
        </p:nvSpPr>
        <p:spPr>
          <a:xfrm>
            <a:off x="1033986" y="5638801"/>
            <a:ext cx="4695434" cy="512313"/>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RandomArrayList</a:t>
            </a:r>
            <a:endParaRPr lang="en-US" sz="2800" b="1" dirty="0">
              <a:solidFill>
                <a:schemeClr val="tx1"/>
              </a:solidFill>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1703" y="4724398"/>
            <a:ext cx="9692" cy="91440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2200" y="5334000"/>
            <a:ext cx="5334000" cy="662152"/>
          </a:xfrm>
          <a:prstGeom prst="wedgeRoundRectCallout">
            <a:avLst>
              <a:gd name="adj1" fmla="val -55512"/>
              <a:gd name="adj2" fmla="val 3144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+getRandomElement():Object</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30041B27-3C17-489F-86BB-5D6122F2FEA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55101790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514350" indent="-514350">
              <a:lnSpc>
                <a:spcPct val="100000"/>
              </a:lnSpc>
              <a:spcBef>
                <a:spcPts val="500"/>
              </a:spcBef>
            </a:pPr>
            <a:r>
              <a:rPr lang="en-US" dirty="0"/>
              <a:t>Inheritance</a:t>
            </a:r>
          </a:p>
          <a:p>
            <a:pPr marL="514350" indent="-514350">
              <a:lnSpc>
                <a:spcPct val="100000"/>
              </a:lnSpc>
              <a:spcBef>
                <a:spcPts val="500"/>
              </a:spcBef>
            </a:pPr>
            <a:r>
              <a:rPr lang="en-US" dirty="0"/>
              <a:t>Class Hierarchies</a:t>
            </a:r>
          </a:p>
          <a:p>
            <a:pPr marL="514350" indent="-514350">
              <a:lnSpc>
                <a:spcPct val="100000"/>
              </a:lnSpc>
              <a:spcBef>
                <a:spcPts val="500"/>
              </a:spcBef>
            </a:pPr>
            <a:r>
              <a:rPr lang="en-US" dirty="0"/>
              <a:t>Inheritance in Java</a:t>
            </a:r>
          </a:p>
          <a:p>
            <a:pPr marL="514350" indent="-514350">
              <a:lnSpc>
                <a:spcPct val="100000"/>
              </a:lnSpc>
              <a:spcBef>
                <a:spcPts val="500"/>
              </a:spcBef>
            </a:pPr>
            <a:r>
              <a:rPr lang="en-US" dirty="0"/>
              <a:t>Accessing Members of the Base Class</a:t>
            </a:r>
          </a:p>
          <a:p>
            <a:pPr marL="514350" indent="-514350">
              <a:lnSpc>
                <a:spcPct val="100000"/>
              </a:lnSpc>
              <a:spcBef>
                <a:spcPts val="500"/>
              </a:spcBef>
            </a:pPr>
            <a:r>
              <a:rPr lang="en-GB" dirty="0"/>
              <a:t>Types of Class Reuse</a:t>
            </a:r>
            <a:endParaRPr lang="en-US" dirty="0"/>
          </a:p>
          <a:p>
            <a:pPr lvl="1">
              <a:lnSpc>
                <a:spcPct val="100000"/>
              </a:lnSpc>
              <a:spcBef>
                <a:spcPts val="500"/>
              </a:spcBef>
            </a:pPr>
            <a:r>
              <a:rPr lang="en-US" dirty="0"/>
              <a:t>Extension, Composition, Delegation</a:t>
            </a:r>
          </a:p>
          <a:p>
            <a:pPr marL="514350" indent="-514350">
              <a:lnSpc>
                <a:spcPct val="100000"/>
              </a:lnSpc>
              <a:spcBef>
                <a:spcPts val="500"/>
              </a:spcBef>
            </a:pPr>
            <a:r>
              <a:rPr lang="en-US" dirty="0"/>
              <a:t>When to Use Inheritance</a:t>
            </a:r>
          </a:p>
        </p:txBody>
      </p:sp>
      <p:sp>
        <p:nvSpPr>
          <p:cNvPr id="444418" name="Rectangle 2"/>
          <p:cNvSpPr>
            <a:spLocks noGrp="1" noChangeArrowheads="1"/>
          </p:cNvSpPr>
          <p:nvPr>
            <p:ph type="title"/>
          </p:nvPr>
        </p:nvSpPr>
        <p:spPr/>
        <p:txBody>
          <a:bodyPr>
            <a:normAutofit/>
          </a:bodyPr>
          <a:lstStyle/>
          <a:p>
            <a:r>
              <a:rPr lang="en-US" dirty="0"/>
              <a:t>Table of Contents</a:t>
            </a:r>
            <a:endParaRPr lang="bg-BG"/>
          </a:p>
        </p:txBody>
      </p:sp>
      <p:sp>
        <p:nvSpPr>
          <p:cNvPr id="5" name="Slide Number">
            <a:extLst>
              <a:ext uri="{FF2B5EF4-FFF2-40B4-BE49-F238E27FC236}">
                <a16:creationId xmlns:a16="http://schemas.microsoft.com/office/drawing/2014/main" id="{A0883137-B9B9-4EF0-B7F7-FCBCA8C83ED2}"/>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507567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a:p>
        </p:txBody>
      </p:sp>
      <p:sp>
        <p:nvSpPr>
          <p:cNvPr id="11" name="Text Placeholder 5"/>
          <p:cNvSpPr txBox="1">
            <a:spLocks/>
          </p:cNvSpPr>
          <p:nvPr/>
        </p:nvSpPr>
        <p:spPr>
          <a:xfrm>
            <a:off x="316224" y="1494000"/>
            <a:ext cx="11615822"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tx1"/>
                </a:solidFill>
                <a:effectLst/>
              </a:rPr>
              <a:t>public class </a:t>
            </a:r>
            <a:r>
              <a:rPr lang="en-US" sz="3000" dirty="0" err="1">
                <a:solidFill>
                  <a:schemeClr val="tx1"/>
                </a:solidFill>
                <a:effectLst/>
              </a:rPr>
              <a:t>RandomArrayList</a:t>
            </a:r>
            <a:r>
              <a:rPr lang="en-US" sz="3000" dirty="0">
                <a:solidFill>
                  <a:schemeClr val="tx1"/>
                </a:solidFill>
                <a:effectLst/>
              </a:rPr>
              <a:t> </a:t>
            </a:r>
            <a:r>
              <a:rPr lang="en-US" sz="3000" dirty="0">
                <a:solidFill>
                  <a:schemeClr val="bg1"/>
                </a:solidFill>
                <a:effectLst/>
              </a:rPr>
              <a:t>extends</a:t>
            </a:r>
            <a:r>
              <a:rPr lang="en-US" sz="3000" dirty="0">
                <a:solidFill>
                  <a:schemeClr val="accent1">
                    <a:lumMod val="20000"/>
                    <a:lumOff val="80000"/>
                  </a:schemeClr>
                </a:solidFill>
              </a:rPr>
              <a:t> </a:t>
            </a:r>
            <a:r>
              <a:rPr lang="en-US" sz="3000" dirty="0">
                <a:solidFill>
                  <a:schemeClr val="tx1"/>
                </a:solidFill>
                <a:effectLst/>
              </a:rPr>
              <a:t>ArrayList {</a:t>
            </a:r>
          </a:p>
          <a:p>
            <a:r>
              <a:rPr lang="en-US" sz="3000" dirty="0">
                <a:solidFill>
                  <a:schemeClr val="accent1">
                    <a:lumMod val="20000"/>
                    <a:lumOff val="80000"/>
                  </a:schemeClr>
                </a:solidFill>
              </a:rPr>
              <a:t>  </a:t>
            </a:r>
            <a:r>
              <a:rPr lang="en-US" sz="3000" dirty="0">
                <a:solidFill>
                  <a:schemeClr val="tx1"/>
                </a:solidFill>
                <a:effectLst/>
              </a:rPr>
              <a:t>private Random rnd; </a:t>
            </a:r>
            <a:r>
              <a:rPr lang="en-US" sz="3000" i="1" dirty="0">
                <a:solidFill>
                  <a:schemeClr val="accent2"/>
                </a:solidFill>
                <a:effectLst/>
              </a:rPr>
              <a:t>// Initialize this…</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a:solidFill>
                  <a:schemeClr val="tx1"/>
                </a:solidFill>
                <a:effectLst/>
              </a:rPr>
              <a:t>public Object getRandomElement() {</a:t>
            </a:r>
          </a:p>
          <a:p>
            <a:r>
              <a:rPr lang="en-US" sz="3000" dirty="0">
                <a:solidFill>
                  <a:schemeClr val="accent1">
                    <a:lumMod val="20000"/>
                    <a:lumOff val="80000"/>
                  </a:schemeClr>
                </a:solidFill>
              </a:rPr>
              <a:t>    </a:t>
            </a:r>
            <a:r>
              <a:rPr lang="en-US" sz="3000" dirty="0">
                <a:solidFill>
                  <a:schemeClr val="tx1"/>
                </a:solidFill>
                <a:effectLst/>
              </a:rPr>
              <a:t>int index = </a:t>
            </a:r>
            <a:r>
              <a:rPr lang="en-US" sz="3000" dirty="0">
                <a:solidFill>
                  <a:schemeClr val="bg1"/>
                </a:solidFill>
                <a:effectLst/>
              </a:rPr>
              <a:t>this</a:t>
            </a:r>
            <a:r>
              <a:rPr lang="en-US" sz="3000" dirty="0">
                <a:solidFill>
                  <a:schemeClr val="tx1"/>
                </a:solidFill>
                <a:effectLst/>
              </a:rPr>
              <a:t>.rnd.nextInt(</a:t>
            </a:r>
            <a:r>
              <a:rPr lang="en-US" sz="3000" dirty="0">
                <a:solidFill>
                  <a:schemeClr val="bg1"/>
                </a:solidFill>
                <a:effectLst/>
              </a:rPr>
              <a:t>super</a:t>
            </a:r>
            <a:r>
              <a:rPr lang="en-US" sz="3000" dirty="0">
                <a:solidFill>
                  <a:schemeClr val="tx1"/>
                </a:solidFill>
                <a:effectLst/>
              </a:rPr>
              <a:t>.size());</a:t>
            </a:r>
          </a:p>
          <a:p>
            <a:r>
              <a:rPr lang="en-US" sz="3000" dirty="0">
                <a:solidFill>
                  <a:schemeClr val="accent1">
                    <a:lumMod val="20000"/>
                    <a:lumOff val="80000"/>
                  </a:schemeClr>
                </a:solidFill>
              </a:rPr>
              <a:t>    </a:t>
            </a:r>
            <a:r>
              <a:rPr lang="en-US" sz="3000" dirty="0">
                <a:solidFill>
                  <a:schemeClr val="tx1"/>
                </a:solidFill>
                <a:effectLst/>
              </a:rPr>
              <a:t>Object element = </a:t>
            </a:r>
            <a:r>
              <a:rPr lang="en-US" sz="3000" dirty="0">
                <a:solidFill>
                  <a:schemeClr val="bg1"/>
                </a:solidFill>
                <a:effectLst/>
              </a:rPr>
              <a:t>super</a:t>
            </a:r>
            <a:r>
              <a:rPr lang="en-US" sz="3000" dirty="0">
                <a:solidFill>
                  <a:schemeClr val="tx1"/>
                </a:solidFill>
                <a:effectLst/>
              </a:rPr>
              <a:t>.get(index);</a:t>
            </a:r>
          </a:p>
          <a:p>
            <a:r>
              <a:rPr lang="en-US" sz="3000" dirty="0">
                <a:solidFill>
                  <a:schemeClr val="bg1"/>
                </a:solidFill>
                <a:effectLst/>
              </a:rPr>
              <a:t>    </a:t>
            </a:r>
            <a:r>
              <a:rPr lang="en-US" sz="3000" dirty="0" err="1">
                <a:solidFill>
                  <a:schemeClr val="bg1"/>
                </a:solidFill>
                <a:effectLst/>
              </a:rPr>
              <a:t>super</a:t>
            </a:r>
            <a:r>
              <a:rPr lang="en-US" sz="3000" dirty="0" err="1">
                <a:solidFill>
                  <a:schemeClr val="tx1"/>
                </a:solidFill>
                <a:effectLst/>
              </a:rPr>
              <a:t>.remove</a:t>
            </a:r>
            <a:r>
              <a:rPr lang="en-US" sz="3000" dirty="0">
                <a:solidFill>
                  <a:schemeClr val="tx1"/>
                </a:solidFill>
                <a:effectLst/>
              </a:rPr>
              <a:t>(</a:t>
            </a:r>
            <a:r>
              <a:rPr lang="en-US" sz="3000" dirty="0">
                <a:solidFill>
                  <a:schemeClr val="bg1"/>
                </a:solidFill>
                <a:effectLst/>
              </a:rPr>
              <a:t>index</a:t>
            </a:r>
            <a:r>
              <a:rPr lang="en-US" sz="3000" dirty="0">
                <a:solidFill>
                  <a:schemeClr val="tx1"/>
                </a:solidFill>
                <a:effectLst/>
              </a:rPr>
              <a:t>);</a:t>
            </a:r>
          </a:p>
          <a:p>
            <a:r>
              <a:rPr lang="en-US" sz="3000" dirty="0">
                <a:solidFill>
                  <a:schemeClr val="accent1">
                    <a:lumMod val="20000"/>
                    <a:lumOff val="80000"/>
                  </a:schemeClr>
                </a:solidFill>
              </a:rPr>
              <a:t>    </a:t>
            </a:r>
            <a:r>
              <a:rPr lang="en-US" sz="3000" dirty="0">
                <a:solidFill>
                  <a:schemeClr val="bg1"/>
                </a:solidFill>
                <a:effectLst/>
              </a:rPr>
              <a:t>return</a:t>
            </a:r>
            <a:r>
              <a:rPr lang="en-US" sz="3000" dirty="0">
                <a:solidFill>
                  <a:schemeClr val="accent1">
                    <a:lumMod val="20000"/>
                    <a:lumOff val="80000"/>
                  </a:schemeClr>
                </a:solidFill>
              </a:rPr>
              <a:t> </a:t>
            </a:r>
            <a:r>
              <a:rPr lang="en-US" sz="3000" dirty="0">
                <a:solidFill>
                  <a:schemeClr val="tx1"/>
                </a:solidFill>
                <a:effectLst/>
              </a:rPr>
              <a:t>element;  </a:t>
            </a:r>
          </a:p>
          <a:p>
            <a:r>
              <a:rPr lang="en-US" sz="3000" dirty="0">
                <a:solidFill>
                  <a:schemeClr val="accent1">
                    <a:lumMod val="20000"/>
                    <a:lumOff val="80000"/>
                  </a:schemeClr>
                </a:solidFill>
              </a:rPr>
              <a:t> </a:t>
            </a:r>
            <a:r>
              <a:rPr lang="en-US" sz="3000" dirty="0">
                <a:solidFill>
                  <a:schemeClr val="tx1"/>
                </a:solidFill>
                <a:effectLst/>
              </a:rPr>
              <a:t> }</a:t>
            </a:r>
          </a:p>
          <a:p>
            <a:r>
              <a:rPr lang="en-US" sz="3000" dirty="0">
                <a:solidFill>
                  <a:schemeClr val="tx1"/>
                </a:solidFill>
                <a:effectLst/>
              </a:rPr>
              <a:t>}  </a:t>
            </a:r>
          </a:p>
        </p:txBody>
      </p:sp>
      <p:sp>
        <p:nvSpPr>
          <p:cNvPr id="6" name="Slide Number">
            <a:extLst>
              <a:ext uri="{FF2B5EF4-FFF2-40B4-BE49-F238E27FC236}">
                <a16:creationId xmlns:a16="http://schemas.microsoft.com/office/drawing/2014/main" id="{EEA08AB3-C7E1-4B9D-B59D-65B8A7073BB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767978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783481" y="1305339"/>
            <a:ext cx="2625038" cy="260073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4BA4914-9D36-4F50-8A4C-13FFCCA486A8}"/>
              </a:ext>
            </a:extLst>
          </p:cNvPr>
          <p:cNvSpPr>
            <a:spLocks noGrp="1"/>
          </p:cNvSpPr>
          <p:nvPr>
            <p:ph type="title" sz="quarter" idx="10"/>
          </p:nvPr>
        </p:nvSpPr>
        <p:spPr/>
        <p:txBody>
          <a:bodyPr/>
          <a:lstStyle/>
          <a:p>
            <a:r>
              <a:rPr lang="en-US"/>
              <a:t>Types of Class Reuse</a:t>
            </a:r>
          </a:p>
        </p:txBody>
      </p:sp>
    </p:spTree>
    <p:extLst>
      <p:ext uri="{BB962C8B-B14F-4D97-AF65-F5344CB8AC3E}">
        <p14:creationId xmlns:p14="http://schemas.microsoft.com/office/powerpoint/2010/main" val="14690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233645"/>
            <a:ext cx="11804822" cy="5570355"/>
          </a:xfrm>
        </p:spPr>
        <p:txBody>
          <a:bodyPr/>
          <a:lstStyle/>
          <a:p>
            <a:pPr>
              <a:buClr>
                <a:schemeClr val="tx1"/>
              </a:buClr>
            </a:pPr>
            <a:r>
              <a:rPr lang="en-GB" b="1" dirty="0">
                <a:solidFill>
                  <a:schemeClr val="bg1"/>
                </a:solidFill>
              </a:rPr>
              <a:t>Duplicate code </a:t>
            </a:r>
            <a:r>
              <a:rPr lang="en-GB" dirty="0"/>
              <a:t>is error prone</a:t>
            </a:r>
          </a:p>
          <a:p>
            <a:pPr>
              <a:buClr>
                <a:schemeClr val="tx1"/>
              </a:buClr>
            </a:pPr>
            <a:r>
              <a:rPr lang="en-GB" b="1" dirty="0">
                <a:solidFill>
                  <a:schemeClr val="bg1"/>
                </a:solidFill>
              </a:rPr>
              <a:t>Reuse classes </a:t>
            </a:r>
            <a:r>
              <a:rPr lang="en-GB" dirty="0"/>
              <a:t>through the </a:t>
            </a:r>
            <a:r>
              <a:rPr lang="en-GB" b="1" dirty="0">
                <a:solidFill>
                  <a:schemeClr val="bg1"/>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9000" y="3429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2" name="Rectangle: Rounded Corners 11"/>
          <p:cNvSpPr/>
          <p:nvPr/>
        </p:nvSpPr>
        <p:spPr>
          <a:xfrm>
            <a:off x="3671709" y="42912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3" name="Rectangle: Rounded Corners 12"/>
          <p:cNvSpPr/>
          <p:nvPr/>
        </p:nvSpPr>
        <p:spPr>
          <a:xfrm>
            <a:off x="3137903" y="5811697"/>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sp>
        <p:nvSpPr>
          <p:cNvPr id="15" name="Down Arrow 14"/>
          <p:cNvSpPr/>
          <p:nvPr/>
        </p:nvSpPr>
        <p:spPr bwMode="auto">
          <a:xfrm rot="10800000">
            <a:off x="5872764" y="4934638"/>
            <a:ext cx="221648" cy="778903"/>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 name="Slide Number">
            <a:extLst>
              <a:ext uri="{FF2B5EF4-FFF2-40B4-BE49-F238E27FC236}">
                <a16:creationId xmlns:a16="http://schemas.microsoft.com/office/drawing/2014/main" id="{C16CD57E-0596-4342-A414-0A01C7205E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1878757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7CB93B01-2361-4E61-80A0-836EEFDC052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90218"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Touchpad touchpad;</a:t>
            </a:r>
          </a:p>
          <a:p>
            <a:r>
              <a:rPr lang="en-US" sz="3200" dirty="0">
                <a:solidFill>
                  <a:schemeClr val="tx1"/>
                </a:solidFill>
                <a:effectLst/>
              </a:rPr>
              <a:t>  Keyboard keyboard;</a:t>
            </a:r>
          </a:p>
          <a:p>
            <a:r>
              <a:rPr lang="en-US" sz="3200" dirty="0">
                <a:solidFill>
                  <a:schemeClr val="tx1"/>
                </a:solidFill>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2573204" y="4764745"/>
            <a:ext cx="2839720" cy="646986"/>
          </a:xfrm>
          <a:prstGeom prst="wedgeRoundRectCallout">
            <a:avLst>
              <a:gd name="adj1" fmla="val -36016"/>
              <a:gd name="adj2" fmla="val -8291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dirty="0">
                <a:solidFill>
                  <a:srgbClr val="FFFFFF"/>
                </a:solidFill>
              </a:rPr>
              <a:t>Reusing classes</a:t>
            </a:r>
            <a:endParaRPr lang="bg-BG" sz="3200" dirty="0">
              <a:solidFill>
                <a:schemeClr val="tx2">
                  <a:lumMod val="75000"/>
                </a:schemeClr>
              </a:solidFill>
            </a:endParaRPr>
          </a:p>
        </p:txBody>
      </p:sp>
      <p:sp>
        <p:nvSpPr>
          <p:cNvPr id="7" name="Rectangle: Rounded Corners 6"/>
          <p:cNvSpPr/>
          <p:nvPr/>
        </p:nvSpPr>
        <p:spPr>
          <a:xfrm>
            <a:off x="6690266" y="1532122"/>
            <a:ext cx="4815935" cy="471627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solidFill>
                  <a:schemeClr val="tx1"/>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Monitor</a:t>
            </a:r>
            <a:endParaRPr lang="en-US" sz="4000" dirty="0">
              <a:solidFill>
                <a:schemeClr val="tx1"/>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Touchpad</a:t>
            </a:r>
            <a:endParaRPr lang="en-US" sz="4000" dirty="0">
              <a:solidFill>
                <a:schemeClr val="tx1"/>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Keyboard</a:t>
            </a:r>
            <a:endParaRPr lang="en-US" sz="4000" dirty="0">
              <a:solidFill>
                <a:schemeClr val="tx1"/>
              </a:solidFill>
            </a:endParaRPr>
          </a:p>
        </p:txBody>
      </p:sp>
    </p:spTree>
    <p:extLst>
      <p:ext uri="{BB962C8B-B14F-4D97-AF65-F5344CB8AC3E}">
        <p14:creationId xmlns:p14="http://schemas.microsoft.com/office/powerpoint/2010/main" val="39923718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287718" y="1295399"/>
            <a:ext cx="6417883"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void incrBrightness() {</a:t>
            </a:r>
          </a:p>
          <a:p>
            <a:r>
              <a:rPr lang="en-US" sz="3200" dirty="0">
                <a:solidFill>
                  <a:schemeClr val="tx1"/>
                </a:solidFill>
                <a:effectLst/>
              </a:rPr>
              <a:t>    monitor.brighten();</a:t>
            </a:r>
          </a:p>
          <a:p>
            <a:r>
              <a:rPr lang="en-US" sz="3200" dirty="0">
                <a:solidFill>
                  <a:schemeClr val="tx1"/>
                </a:solidFill>
                <a:effectLst/>
              </a:rPr>
              <a:t>  }</a:t>
            </a:r>
          </a:p>
          <a:p>
            <a:endParaRPr lang="en-US" sz="3200" dirty="0">
              <a:solidFill>
                <a:schemeClr val="tx1"/>
              </a:solidFill>
              <a:effectLst/>
            </a:endParaRPr>
          </a:p>
          <a:p>
            <a:r>
              <a:rPr lang="en-US" sz="3200" dirty="0">
                <a:solidFill>
                  <a:schemeClr val="tx1"/>
                </a:solidFill>
                <a:effectLst/>
              </a:rPr>
              <a:t>  void decrBrightness() {</a:t>
            </a:r>
          </a:p>
          <a:p>
            <a:r>
              <a:rPr lang="en-US" sz="3200" dirty="0">
                <a:solidFill>
                  <a:schemeClr val="tx1"/>
                </a:solidFill>
                <a:effectLst/>
              </a:rPr>
              <a:t>    monitor.dim();</a:t>
            </a:r>
          </a:p>
          <a:p>
            <a:r>
              <a:rPr lang="en-US" sz="3200" dirty="0">
                <a:solidFill>
                  <a:schemeClr val="tx1"/>
                </a:solidFill>
                <a:effectLst/>
              </a:rPr>
              <a:t>  } </a:t>
            </a:r>
          </a:p>
          <a:p>
            <a:r>
              <a:rPr lang="en-US" sz="3200" dirty="0">
                <a:solidFill>
                  <a:schemeClr val="tx1"/>
                </a:solidFill>
                <a:effectLst/>
              </a:rPr>
              <a:t>}</a:t>
            </a:r>
          </a:p>
        </p:txBody>
      </p:sp>
      <p:sp>
        <p:nvSpPr>
          <p:cNvPr id="7" name="Rectangle: Rounded Corners 6"/>
          <p:cNvSpPr/>
          <p:nvPr/>
        </p:nvSpPr>
        <p:spPr>
          <a:xfrm>
            <a:off x="7556962" y="1981200"/>
            <a:ext cx="4206335" cy="3886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solidFill>
                  <a:schemeClr val="tx1"/>
                </a:solidFill>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a:solidFill>
                  <a:schemeClr val="tx1"/>
                </a:solidFill>
              </a:rPr>
              <a:t>increaseBrightness()</a:t>
            </a:r>
          </a:p>
          <a:p>
            <a:pPr algn="ctr"/>
            <a:r>
              <a:rPr lang="en-GB" sz="3600" dirty="0">
                <a:solidFill>
                  <a:schemeClr val="tx1"/>
                </a:solidFill>
              </a:rPr>
              <a:t>decreaseBrightness()</a:t>
            </a:r>
            <a:endParaRPr lang="en-GB" sz="8000" dirty="0">
              <a:solidFill>
                <a:schemeClr val="tx1"/>
              </a:solidFill>
            </a:endParaRPr>
          </a:p>
        </p:txBody>
      </p:sp>
      <p:sp>
        <p:nvSpPr>
          <p:cNvPr id="8" name="Rectangle: Rounded Corners 7"/>
          <p:cNvSpPr/>
          <p:nvPr/>
        </p:nvSpPr>
        <p:spPr>
          <a:xfrm>
            <a:off x="7763743" y="3581400"/>
            <a:ext cx="3757716" cy="68168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Monitor</a:t>
            </a:r>
            <a:endParaRPr lang="en-US" sz="3600" dirty="0">
              <a:solidFill>
                <a:schemeClr val="tx1"/>
              </a:solidFill>
            </a:endParaRPr>
          </a:p>
        </p:txBody>
      </p:sp>
      <p:sp>
        <p:nvSpPr>
          <p:cNvPr id="9" name="Slide Number">
            <a:extLst>
              <a:ext uri="{FF2B5EF4-FFF2-40B4-BE49-F238E27FC236}">
                <a16:creationId xmlns:a16="http://schemas.microsoft.com/office/drawing/2014/main" id="{81DAD8B8-FC27-4B9A-9555-5C3B0D9497C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613045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a:p>
        </p:txBody>
      </p:sp>
      <p:grpSp>
        <p:nvGrpSpPr>
          <p:cNvPr id="6" name="Group 5"/>
          <p:cNvGrpSpPr/>
          <p:nvPr/>
        </p:nvGrpSpPr>
        <p:grpSpPr>
          <a:xfrm>
            <a:off x="533400"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StackOfStrings</a:t>
              </a:r>
              <a:endParaRPr lang="en-US"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6868" y="2286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StackOfStrings</a:t>
            </a:r>
          </a:p>
        </p:txBody>
      </p:sp>
      <p:sp>
        <p:nvSpPr>
          <p:cNvPr id="12" name="Rectangle: Rounded Corners 11"/>
          <p:cNvSpPr/>
          <p:nvPr/>
        </p:nvSpPr>
        <p:spPr>
          <a:xfrm>
            <a:off x="6609577" y="3200400"/>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30933" y="4495801"/>
            <a:ext cx="5667375" cy="1400175"/>
          </a:xfrm>
          <a:prstGeom prst="roundRect">
            <a:avLst>
              <a:gd name="adj" fmla="val 10966"/>
            </a:avLst>
          </a:prstGeom>
          <a:ln>
            <a:solidFill>
              <a:schemeClr val="tx1">
                <a:lumMod val="85000"/>
              </a:schemeClr>
            </a:solidFill>
          </a:ln>
        </p:spPr>
      </p:pic>
      <p:sp>
        <p:nvSpPr>
          <p:cNvPr id="13" name="Slide Number">
            <a:extLst>
              <a:ext uri="{FF2B5EF4-FFF2-40B4-BE49-F238E27FC236}">
                <a16:creationId xmlns:a16="http://schemas.microsoft.com/office/drawing/2014/main" id="{D72F3ED8-A7F4-49EF-B2C6-368BB55904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4043433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a:p>
        </p:txBody>
      </p:sp>
      <p:sp>
        <p:nvSpPr>
          <p:cNvPr id="11" name="Text Placeholder 5"/>
          <p:cNvSpPr txBox="1">
            <a:spLocks/>
          </p:cNvSpPr>
          <p:nvPr/>
        </p:nvSpPr>
        <p:spPr>
          <a:xfrm>
            <a:off x="156000" y="1628555"/>
            <a:ext cx="11879675" cy="45004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700" dirty="0">
                <a:solidFill>
                  <a:schemeClr val="tx1"/>
                </a:solidFill>
                <a:effectLst/>
              </a:rPr>
              <a:t>public class StackOfStrings {</a:t>
            </a:r>
          </a:p>
          <a:p>
            <a:pPr>
              <a:spcBef>
                <a:spcPts val="600"/>
              </a:spcBef>
            </a:pPr>
            <a:r>
              <a:rPr lang="en-US" sz="2700" dirty="0">
                <a:solidFill>
                  <a:schemeClr val="tx1"/>
                </a:solidFill>
                <a:effectLst/>
              </a:rPr>
              <a:t>  private List&lt;String&gt; container;</a:t>
            </a:r>
          </a:p>
          <a:p>
            <a:pPr>
              <a:spcBef>
                <a:spcPts val="600"/>
              </a:spcBef>
            </a:pPr>
            <a:r>
              <a:rPr lang="en-US" sz="2700" dirty="0">
                <a:solidFill>
                  <a:schemeClr val="accent2"/>
                </a:solidFill>
                <a:effectLst/>
              </a:rPr>
              <a:t>  // TODO: </a:t>
            </a:r>
            <a:r>
              <a:rPr lang="en-US" sz="2700" i="1" dirty="0">
                <a:solidFill>
                  <a:schemeClr val="accent2"/>
                </a:solidFill>
                <a:effectLst/>
              </a:rPr>
              <a:t>Create a constructor</a:t>
            </a:r>
          </a:p>
          <a:p>
            <a:pPr>
              <a:spcBef>
                <a:spcPts val="600"/>
              </a:spcBef>
            </a:pPr>
            <a:r>
              <a:rPr lang="en-US" sz="2700" dirty="0">
                <a:solidFill>
                  <a:schemeClr val="tx1"/>
                </a:solidFill>
                <a:effectLst/>
              </a:rPr>
              <a:t>  public void push(String item) { </a:t>
            </a:r>
            <a:r>
              <a:rPr lang="en-US" sz="2700" dirty="0" err="1">
                <a:solidFill>
                  <a:schemeClr val="bg1"/>
                </a:solidFill>
                <a:effectLst/>
              </a:rPr>
              <a:t>this</a:t>
            </a:r>
            <a:r>
              <a:rPr lang="en-US" sz="2700" dirty="0" err="1">
                <a:solidFill>
                  <a:schemeClr val="tx1"/>
                </a:solidFill>
                <a:effectLst/>
              </a:rPr>
              <a:t>.container.add</a:t>
            </a:r>
            <a:r>
              <a:rPr lang="en-US" sz="2700" dirty="0">
                <a:solidFill>
                  <a:schemeClr val="tx1"/>
                </a:solidFill>
                <a:effectLst/>
              </a:rPr>
              <a:t>(item); }</a:t>
            </a:r>
          </a:p>
          <a:p>
            <a:pPr>
              <a:spcBef>
                <a:spcPts val="600"/>
              </a:spcBef>
            </a:pPr>
            <a:r>
              <a:rPr lang="en-US" sz="2700" dirty="0">
                <a:solidFill>
                  <a:schemeClr val="accent1">
                    <a:lumMod val="20000"/>
                    <a:lumOff val="80000"/>
                  </a:schemeClr>
                </a:solidFill>
              </a:rPr>
              <a:t>  </a:t>
            </a:r>
            <a:r>
              <a:rPr lang="en-US" sz="2700" dirty="0">
                <a:solidFill>
                  <a:schemeClr val="tx1"/>
                </a:solidFill>
                <a:effectLst/>
              </a:rPr>
              <a:t>public String pop() {</a:t>
            </a:r>
          </a:p>
          <a:p>
            <a:pPr>
              <a:spcBef>
                <a:spcPts val="600"/>
              </a:spcBef>
            </a:pPr>
            <a:r>
              <a:rPr lang="en-US" sz="2700" dirty="0">
                <a:solidFill>
                  <a:schemeClr val="tx1"/>
                </a:solidFill>
                <a:effectLst/>
              </a:rPr>
              <a:t>    </a:t>
            </a:r>
            <a:r>
              <a:rPr lang="en-US" sz="2700" dirty="0">
                <a:solidFill>
                  <a:schemeClr val="accent2"/>
                </a:solidFill>
                <a:effectLst/>
              </a:rPr>
              <a:t>// TODO:</a:t>
            </a:r>
            <a:r>
              <a:rPr lang="en-US" sz="2700" i="1" dirty="0">
                <a:solidFill>
                  <a:schemeClr val="accent2"/>
                </a:solidFill>
                <a:effectLst/>
              </a:rPr>
              <a:t> Validate if list is not empty</a:t>
            </a:r>
            <a:endParaRPr lang="en-US" sz="2700" dirty="0">
              <a:solidFill>
                <a:schemeClr val="tx1"/>
              </a:solidFill>
              <a:effectLst/>
            </a:endParaRPr>
          </a:p>
          <a:p>
            <a:pPr>
              <a:spcBef>
                <a:spcPts val="600"/>
              </a:spcBef>
            </a:pPr>
            <a:r>
              <a:rPr lang="en-US" sz="2700" dirty="0">
                <a:solidFill>
                  <a:schemeClr val="accent1">
                    <a:lumMod val="20000"/>
                    <a:lumOff val="80000"/>
                  </a:schemeClr>
                </a:solidFill>
              </a:rPr>
              <a:t>    </a:t>
            </a:r>
            <a:r>
              <a:rPr lang="en-US" sz="2700" dirty="0">
                <a:solidFill>
                  <a:schemeClr val="tx1"/>
                </a:solidFill>
                <a:effectLst/>
              </a:rPr>
              <a:t>return </a:t>
            </a:r>
            <a:r>
              <a:rPr lang="en-US" sz="2700" dirty="0" err="1">
                <a:solidFill>
                  <a:schemeClr val="bg1"/>
                </a:solidFill>
                <a:effectLst/>
              </a:rPr>
              <a:t>this</a:t>
            </a:r>
            <a:r>
              <a:rPr lang="en-US" sz="2700" dirty="0" err="1">
                <a:solidFill>
                  <a:schemeClr val="tx1"/>
                </a:solidFill>
                <a:effectLst/>
              </a:rPr>
              <a:t>.container.remove</a:t>
            </a:r>
            <a:r>
              <a:rPr lang="en-US" sz="2700" dirty="0">
                <a:solidFill>
                  <a:schemeClr val="tx1"/>
                </a:solidFill>
                <a:effectLst/>
              </a:rPr>
              <a:t>(</a:t>
            </a:r>
            <a:r>
              <a:rPr lang="en-US" sz="2700" dirty="0" err="1">
                <a:solidFill>
                  <a:schemeClr val="bg1"/>
                </a:solidFill>
                <a:effectLst/>
              </a:rPr>
              <a:t>this</a:t>
            </a:r>
            <a:r>
              <a:rPr lang="en-US" sz="2700" dirty="0" err="1">
                <a:solidFill>
                  <a:schemeClr val="tx1"/>
                </a:solidFill>
                <a:effectLst/>
              </a:rPr>
              <a:t>.container.size</a:t>
            </a:r>
            <a:r>
              <a:rPr lang="en-US" sz="2700" dirty="0">
                <a:solidFill>
                  <a:schemeClr val="tx1"/>
                </a:solidFill>
                <a:effectLst/>
              </a:rPr>
              <a:t>() - 1);</a:t>
            </a:r>
          </a:p>
          <a:p>
            <a:pPr>
              <a:spcBef>
                <a:spcPts val="600"/>
              </a:spcBef>
            </a:pPr>
            <a:r>
              <a:rPr lang="en-US" sz="2700" dirty="0">
                <a:solidFill>
                  <a:schemeClr val="tx1"/>
                </a:solidFill>
                <a:effectLst/>
              </a:rPr>
              <a:t>  }</a:t>
            </a:r>
          </a:p>
          <a:p>
            <a:pPr>
              <a:spcBef>
                <a:spcPts val="600"/>
              </a:spcBef>
            </a:pPr>
            <a:r>
              <a:rPr lang="en-US" sz="2700" dirty="0">
                <a:solidFill>
                  <a:schemeClr val="tx1"/>
                </a:solidFill>
                <a:effectLst/>
              </a:rPr>
              <a:t>}</a:t>
            </a:r>
          </a:p>
        </p:txBody>
      </p:sp>
      <p:sp>
        <p:nvSpPr>
          <p:cNvPr id="6" name="Slide Number">
            <a:extLst>
              <a:ext uri="{FF2B5EF4-FFF2-40B4-BE49-F238E27FC236}">
                <a16:creationId xmlns:a16="http://schemas.microsoft.com/office/drawing/2014/main" id="{E07E579A-E414-4CA7-A74A-06E0DB5322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2379878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Classes share </a:t>
            </a:r>
            <a:r>
              <a:rPr lang="en-US" b="1" noProof="1">
                <a:solidFill>
                  <a:schemeClr val="bg1"/>
                </a:solidFill>
              </a:rPr>
              <a:t>IS-A</a:t>
            </a:r>
            <a:r>
              <a:rPr lang="en-US" noProof="1">
                <a:solidFill>
                  <a:schemeClr val="tx1">
                    <a:lumMod val="40000"/>
                    <a:lumOff val="60000"/>
                  </a:schemeClr>
                </a:solidFill>
              </a:rPr>
              <a:t> </a:t>
            </a:r>
            <a:r>
              <a:rPr lang="en-US" noProof="1"/>
              <a:t>relationship</a:t>
            </a:r>
          </a:p>
          <a:p>
            <a:r>
              <a:rPr lang="en-US" noProof="1"/>
              <a:t>Derived class </a:t>
            </a:r>
            <a:r>
              <a:rPr lang="en-US" b="1" noProof="1">
                <a:solidFill>
                  <a:schemeClr val="bg1"/>
                </a:solidFill>
              </a:rPr>
              <a:t>IS-A-SUBSTITUTE</a:t>
            </a:r>
            <a:r>
              <a:rPr lang="en-US" noProof="1">
                <a:solidFill>
                  <a:schemeClr val="tx1">
                    <a:lumMod val="40000"/>
                    <a:lumOff val="60000"/>
                  </a:schemeClr>
                </a:solidFill>
              </a:rPr>
              <a:t> </a:t>
            </a:r>
            <a:r>
              <a:rPr lang="en-US" noProof="1"/>
              <a:t>for the base class</a:t>
            </a:r>
          </a:p>
          <a:p>
            <a:r>
              <a:rPr lang="en-US" noProof="1"/>
              <a:t>Share the </a:t>
            </a:r>
            <a:r>
              <a:rPr lang="en-US" b="1" noProof="1">
                <a:solidFill>
                  <a:schemeClr val="bg1"/>
                </a:solidFill>
              </a:rPr>
              <a:t>same role</a:t>
            </a:r>
          </a:p>
          <a:p>
            <a:r>
              <a:rPr lang="en-US" noProof="1"/>
              <a:t>The derived class is the </a:t>
            </a:r>
            <a:r>
              <a:rPr lang="en-US" b="1" noProof="1">
                <a:solidFill>
                  <a:schemeClr val="bg1"/>
                </a:solidFill>
              </a:rPr>
              <a:t>same as the base class </a:t>
            </a:r>
            <a:r>
              <a:rPr lang="en-US" noProof="1"/>
              <a:t>but adds a </a:t>
            </a:r>
            <a:r>
              <a:rPr lang="en-US" b="1" noProof="1">
                <a:solidFill>
                  <a:schemeClr val="bg1"/>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a:p>
        </p:txBody>
      </p:sp>
      <p:sp>
        <p:nvSpPr>
          <p:cNvPr id="6" name="AutoShape 6"/>
          <p:cNvSpPr>
            <a:spLocks noChangeArrowheads="1"/>
          </p:cNvSpPr>
          <p:nvPr/>
        </p:nvSpPr>
        <p:spPr bwMode="auto">
          <a:xfrm>
            <a:off x="6477000" y="1299032"/>
            <a:ext cx="2590800" cy="504000"/>
          </a:xfrm>
          <a:prstGeom prst="wedgeRoundRectCallout">
            <a:avLst>
              <a:gd name="adj1" fmla="val -61864"/>
              <a:gd name="adj2" fmla="val -122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Too simplistic</a:t>
            </a:r>
            <a:endParaRPr lang="bg-BG" sz="3200" b="1" dirty="0">
              <a:solidFill>
                <a:schemeClr val="tx2">
                  <a:lumMod val="75000"/>
                </a:schemeClr>
              </a:solidFill>
            </a:endParaRPr>
          </a:p>
        </p:txBody>
      </p:sp>
      <p:sp>
        <p:nvSpPr>
          <p:cNvPr id="7" name="Slide Number">
            <a:extLst>
              <a:ext uri="{FF2B5EF4-FFF2-40B4-BE49-F238E27FC236}">
                <a16:creationId xmlns:a16="http://schemas.microsoft.com/office/drawing/2014/main" id="{3A22CF01-E5B7-4717-B227-5206726501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197990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206071" y="1396104"/>
            <a:ext cx="9190420"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396491" y="3896139"/>
            <a:ext cx="2309661" cy="2500285"/>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64770"/>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8775" indent="-358775">
              <a:lnSpc>
                <a:spcPct val="95000"/>
              </a:lnSpc>
            </a:pPr>
            <a:endParaRPr lang="en-US" sz="3200" b="1" noProof="1">
              <a:solidFill>
                <a:schemeClr val="bg1"/>
              </a:solidFill>
            </a:endParaRPr>
          </a:p>
        </p:txBody>
      </p:sp>
      <p:sp>
        <p:nvSpPr>
          <p:cNvPr id="3" name="Rectangle 2"/>
          <p:cNvSpPr/>
          <p:nvPr/>
        </p:nvSpPr>
        <p:spPr>
          <a:xfrm>
            <a:off x="661302" y="1835575"/>
            <a:ext cx="8633008" cy="4121128"/>
          </a:xfrm>
          <a:prstGeom prst="rect">
            <a:avLst/>
          </a:prstGeom>
        </p:spPr>
        <p:txBody>
          <a:bodyPr wrap="square">
            <a:spAutoFit/>
          </a:bodyPr>
          <a:lstStyle/>
          <a:p>
            <a:pPr marL="358775" indent="-358775">
              <a:lnSpc>
                <a:spcPct val="110000"/>
              </a:lnSpc>
              <a:buFont typeface="Wingdings" panose="05000000000000000000" pitchFamily="2" charset="2"/>
              <a:buChar char="§"/>
            </a:pPr>
            <a:r>
              <a:rPr lang="en-US" sz="3400" dirty="0">
                <a:solidFill>
                  <a:schemeClr val="bg2"/>
                </a:solidFill>
              </a:rPr>
              <a:t>Inheritance is a powerful tool for </a:t>
            </a:r>
            <a:r>
              <a:rPr lang="en-US" sz="3400" b="1" dirty="0">
                <a:solidFill>
                  <a:schemeClr val="bg1"/>
                </a:solidFill>
              </a:rPr>
              <a:t>code reuse</a:t>
            </a:r>
          </a:p>
          <a:p>
            <a:pPr marL="358775" indent="-358775">
              <a:lnSpc>
                <a:spcPct val="110000"/>
              </a:lnSpc>
              <a:buClr>
                <a:schemeClr val="bg2"/>
              </a:buClr>
              <a:buFont typeface="Wingdings" panose="05000000000000000000" pitchFamily="2" charset="2"/>
              <a:buChar char="§"/>
            </a:pPr>
            <a:r>
              <a:rPr lang="en-US" sz="3400" b="1" dirty="0">
                <a:solidFill>
                  <a:schemeClr val="bg1"/>
                </a:solidFill>
              </a:rPr>
              <a:t>Subclass</a:t>
            </a:r>
            <a:r>
              <a:rPr lang="en-US" sz="3400" b="1" dirty="0">
                <a:solidFill>
                  <a:schemeClr val="tx2">
                    <a:lumMod val="75000"/>
                  </a:schemeClr>
                </a:solidFill>
              </a:rPr>
              <a:t> </a:t>
            </a:r>
            <a:r>
              <a:rPr lang="en-US" sz="3400" b="1" dirty="0">
                <a:solidFill>
                  <a:schemeClr val="bg1"/>
                </a:solidFill>
              </a:rPr>
              <a:t>inherits</a:t>
            </a:r>
            <a:r>
              <a:rPr lang="en-US" sz="3400" b="1" dirty="0">
                <a:solidFill>
                  <a:schemeClr val="tx2">
                    <a:lumMod val="75000"/>
                  </a:schemeClr>
                </a:solidFill>
              </a:rPr>
              <a:t> </a:t>
            </a:r>
            <a:r>
              <a:rPr lang="en-US" sz="3400" dirty="0">
                <a:solidFill>
                  <a:schemeClr val="bg2"/>
                </a:solidFill>
              </a:rPr>
              <a:t>members</a:t>
            </a:r>
            <a:r>
              <a:rPr lang="en-US" sz="3400" dirty="0"/>
              <a:t> </a:t>
            </a:r>
            <a:r>
              <a:rPr lang="en-US" sz="3400" dirty="0">
                <a:solidFill>
                  <a:schemeClr val="bg2"/>
                </a:solidFill>
              </a:rPr>
              <a:t>from</a:t>
            </a:r>
            <a:r>
              <a:rPr lang="en-US" sz="3400" dirty="0">
                <a:solidFill>
                  <a:schemeClr val="tx2">
                    <a:lumMod val="75000"/>
                  </a:schemeClr>
                </a:solidFill>
              </a:rPr>
              <a:t> </a:t>
            </a:r>
            <a:r>
              <a:rPr lang="en-US" sz="3400" b="1" dirty="0">
                <a:solidFill>
                  <a:schemeClr val="bg1"/>
                </a:solidFill>
              </a:rPr>
              <a:t>Superclass</a:t>
            </a:r>
          </a:p>
          <a:p>
            <a:pPr marL="358775" indent="-358775">
              <a:lnSpc>
                <a:spcPct val="110000"/>
              </a:lnSpc>
              <a:buFont typeface="Wingdings" panose="05000000000000000000" pitchFamily="2" charset="2"/>
              <a:buChar char="§"/>
            </a:pPr>
            <a:r>
              <a:rPr lang="en-US" sz="3400" dirty="0">
                <a:solidFill>
                  <a:schemeClr val="bg2"/>
                </a:solidFill>
              </a:rPr>
              <a:t>Subclass</a:t>
            </a:r>
            <a:r>
              <a:rPr lang="en-US" sz="3400" dirty="0"/>
              <a:t> </a:t>
            </a:r>
            <a:r>
              <a:rPr lang="en-US" sz="3400" dirty="0">
                <a:solidFill>
                  <a:schemeClr val="bg2"/>
                </a:solidFill>
              </a:rPr>
              <a:t>can</a:t>
            </a:r>
            <a:r>
              <a:rPr lang="en-US" sz="3400" dirty="0"/>
              <a:t> </a:t>
            </a:r>
            <a:r>
              <a:rPr lang="en-US" sz="3400" b="1" dirty="0">
                <a:solidFill>
                  <a:schemeClr val="bg1"/>
                </a:solidFill>
              </a:rPr>
              <a:t>override</a:t>
            </a:r>
            <a:r>
              <a:rPr lang="en-US" sz="3400" dirty="0">
                <a:solidFill>
                  <a:schemeClr val="tx2">
                    <a:lumMod val="75000"/>
                  </a:schemeClr>
                </a:solidFill>
              </a:rPr>
              <a:t> </a:t>
            </a:r>
            <a:r>
              <a:rPr lang="en-US" sz="3400" dirty="0">
                <a:solidFill>
                  <a:schemeClr val="bg2"/>
                </a:solidFill>
              </a:rPr>
              <a:t>methods</a:t>
            </a:r>
          </a:p>
          <a:p>
            <a:pPr marL="358775" indent="-358775">
              <a:lnSpc>
                <a:spcPct val="110000"/>
              </a:lnSpc>
              <a:buFont typeface="Wingdings" panose="05000000000000000000" pitchFamily="2" charset="2"/>
              <a:buChar char="§"/>
            </a:pPr>
            <a:r>
              <a:rPr lang="en-US" sz="3400" dirty="0">
                <a:solidFill>
                  <a:schemeClr val="bg2"/>
                </a:solidFill>
              </a:rPr>
              <a:t>Look</a:t>
            </a:r>
            <a:r>
              <a:rPr lang="en-US" sz="3400" dirty="0"/>
              <a:t> </a:t>
            </a:r>
            <a:r>
              <a:rPr lang="en-US" sz="3400" dirty="0">
                <a:solidFill>
                  <a:schemeClr val="bg2"/>
                </a:solidFill>
              </a:rPr>
              <a:t>for</a:t>
            </a:r>
            <a:r>
              <a:rPr lang="en-US" sz="3400" dirty="0"/>
              <a:t> </a:t>
            </a:r>
            <a:r>
              <a:rPr lang="en-US" sz="3400" dirty="0">
                <a:solidFill>
                  <a:schemeClr val="bg2"/>
                </a:solidFill>
              </a:rPr>
              <a:t>classes</a:t>
            </a:r>
            <a:r>
              <a:rPr lang="en-US" sz="3400" dirty="0"/>
              <a:t> </a:t>
            </a:r>
            <a:r>
              <a:rPr lang="en-US" sz="3400" dirty="0">
                <a:solidFill>
                  <a:schemeClr val="bg2"/>
                </a:solidFill>
              </a:rPr>
              <a:t>with</a:t>
            </a:r>
            <a:r>
              <a:rPr lang="en-US" sz="3400" dirty="0"/>
              <a:t> </a:t>
            </a:r>
            <a:r>
              <a:rPr lang="en-US" sz="3400" dirty="0">
                <a:solidFill>
                  <a:schemeClr val="bg2"/>
                </a:solidFill>
              </a:rPr>
              <a:t>the</a:t>
            </a:r>
            <a:r>
              <a:rPr lang="en-US" sz="3400" dirty="0"/>
              <a:t> </a:t>
            </a:r>
            <a:r>
              <a:rPr lang="en-US" sz="3400" b="1" dirty="0">
                <a:solidFill>
                  <a:schemeClr val="bg1"/>
                </a:solidFill>
              </a:rPr>
              <a:t>same</a:t>
            </a:r>
            <a:r>
              <a:rPr lang="en-US" sz="3400" b="1" dirty="0">
                <a:solidFill>
                  <a:schemeClr val="tx2">
                    <a:lumMod val="75000"/>
                  </a:schemeClr>
                </a:solidFill>
              </a:rPr>
              <a:t> </a:t>
            </a:r>
            <a:r>
              <a:rPr lang="en-US" sz="3400" b="1" dirty="0">
                <a:solidFill>
                  <a:schemeClr val="bg1"/>
                </a:solidFill>
              </a:rPr>
              <a:t>role</a:t>
            </a:r>
          </a:p>
          <a:p>
            <a:pPr marL="358775" indent="-358775">
              <a:lnSpc>
                <a:spcPct val="110000"/>
              </a:lnSpc>
              <a:buFont typeface="Wingdings" panose="05000000000000000000" pitchFamily="2" charset="2"/>
              <a:buChar char="§"/>
            </a:pPr>
            <a:r>
              <a:rPr lang="en-US" sz="3400" dirty="0">
                <a:solidFill>
                  <a:schemeClr val="bg2"/>
                </a:solidFill>
              </a:rPr>
              <a:t>Look</a:t>
            </a:r>
            <a:r>
              <a:rPr lang="en-US" sz="3400" dirty="0"/>
              <a:t> </a:t>
            </a:r>
            <a:r>
              <a:rPr lang="en-US" sz="3400" dirty="0">
                <a:solidFill>
                  <a:schemeClr val="bg2"/>
                </a:solidFill>
              </a:rPr>
              <a:t>for</a:t>
            </a:r>
            <a:r>
              <a:rPr lang="en-US" sz="3400" dirty="0"/>
              <a:t> </a:t>
            </a:r>
            <a:r>
              <a:rPr lang="en-US" sz="3400" b="1" dirty="0">
                <a:solidFill>
                  <a:schemeClr val="bg1"/>
                </a:solidFill>
              </a:rPr>
              <a:t>IS-A</a:t>
            </a:r>
            <a:r>
              <a:rPr lang="en-US" sz="3400" b="1" dirty="0"/>
              <a:t> </a:t>
            </a:r>
            <a:r>
              <a:rPr lang="en-US" sz="3400" dirty="0">
                <a:solidFill>
                  <a:schemeClr val="bg2"/>
                </a:solidFill>
              </a:rPr>
              <a:t>and</a:t>
            </a:r>
            <a:r>
              <a:rPr lang="en-US" sz="3400" dirty="0"/>
              <a:t> </a:t>
            </a:r>
            <a:r>
              <a:rPr lang="en-US" sz="3400" b="1" dirty="0">
                <a:solidFill>
                  <a:schemeClr val="bg1"/>
                </a:solidFill>
              </a:rPr>
              <a:t>IS-A-SUBSTITUTE</a:t>
            </a:r>
            <a:r>
              <a:rPr lang="bg-BG" sz="3400" b="1" dirty="0"/>
              <a:t> </a:t>
            </a:r>
            <a:br>
              <a:rPr lang="bg-BG" sz="3400" b="1" dirty="0"/>
            </a:br>
            <a:r>
              <a:rPr lang="en-US" sz="3400" dirty="0">
                <a:solidFill>
                  <a:schemeClr val="bg2"/>
                </a:solidFill>
              </a:rPr>
              <a:t>for</a:t>
            </a:r>
            <a:r>
              <a:rPr lang="en-US" sz="3400" dirty="0"/>
              <a:t> </a:t>
            </a:r>
            <a:r>
              <a:rPr lang="en-US" sz="3400" dirty="0">
                <a:solidFill>
                  <a:schemeClr val="bg2"/>
                </a:solidFill>
              </a:rPr>
              <a:t>relationship</a:t>
            </a:r>
          </a:p>
          <a:p>
            <a:pPr marL="358775" indent="-358775">
              <a:lnSpc>
                <a:spcPct val="110000"/>
              </a:lnSpc>
              <a:buFont typeface="Wingdings" panose="05000000000000000000" pitchFamily="2" charset="2"/>
              <a:buChar char="§"/>
            </a:pPr>
            <a:r>
              <a:rPr lang="en-US" sz="3400" dirty="0">
                <a:solidFill>
                  <a:schemeClr val="bg2"/>
                </a:solidFill>
              </a:rPr>
              <a:t>Consider</a:t>
            </a:r>
            <a:r>
              <a:rPr lang="en-US" sz="3400" dirty="0"/>
              <a:t> </a:t>
            </a:r>
            <a:r>
              <a:rPr lang="en-US" sz="3400" b="1" dirty="0">
                <a:solidFill>
                  <a:schemeClr val="bg1"/>
                </a:solidFill>
              </a:rPr>
              <a:t>Composition</a:t>
            </a:r>
            <a:r>
              <a:rPr lang="en-US" sz="3400" dirty="0"/>
              <a:t> </a:t>
            </a:r>
            <a:r>
              <a:rPr lang="en-US" sz="3400" dirty="0">
                <a:solidFill>
                  <a:schemeClr val="bg2"/>
                </a:solidFill>
              </a:rPr>
              <a:t>and</a:t>
            </a:r>
            <a:r>
              <a:rPr lang="en-US" sz="3400" dirty="0"/>
              <a:t> </a:t>
            </a:r>
            <a:r>
              <a:rPr lang="en-US" sz="3400" b="1" dirty="0">
                <a:solidFill>
                  <a:schemeClr val="bg1"/>
                </a:solidFill>
              </a:rPr>
              <a:t>Delegation</a:t>
            </a:r>
            <a:r>
              <a:rPr lang="en-US" sz="3400" dirty="0"/>
              <a:t> </a:t>
            </a:r>
            <a:r>
              <a:rPr lang="en-US" sz="3400" dirty="0">
                <a:solidFill>
                  <a:schemeClr val="bg2"/>
                </a:solidFill>
              </a:rPr>
              <a:t>instead</a:t>
            </a:r>
          </a:p>
        </p:txBody>
      </p:sp>
      <p:sp>
        <p:nvSpPr>
          <p:cNvPr id="16" name="Slide Number">
            <a:extLst>
              <a:ext uri="{FF2B5EF4-FFF2-40B4-BE49-F238E27FC236}">
                <a16:creationId xmlns:a16="http://schemas.microsoft.com/office/drawing/2014/main" id="{11B615BC-9F62-4E19-8904-89668D95B16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Tree>
    <p:extLst>
      <p:ext uri="{BB962C8B-B14F-4D97-AF65-F5344CB8AC3E}">
        <p14:creationId xmlns:p14="http://schemas.microsoft.com/office/powerpoint/2010/main" val="41648726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77009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45BD8-9382-41D4-8A9F-7838B8C35941}"/>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943172" y="1385091"/>
            <a:ext cx="2305655" cy="2305655"/>
          </a:xfrm>
          <a:prstGeom prst="rect">
            <a:avLst/>
          </a:prstGeom>
        </p:spPr>
      </p:pic>
      <p:sp>
        <p:nvSpPr>
          <p:cNvPr id="4" name="Title 3">
            <a:extLst>
              <a:ext uri="{FF2B5EF4-FFF2-40B4-BE49-F238E27FC236}">
                <a16:creationId xmlns:a16="http://schemas.microsoft.com/office/drawing/2014/main" id="{C7B9FDF2-41B2-4104-B261-FA829683834E}"/>
              </a:ext>
            </a:extLst>
          </p:cNvPr>
          <p:cNvSpPr>
            <a:spLocks noGrp="1"/>
          </p:cNvSpPr>
          <p:nvPr>
            <p:ph type="title" sz="quarter" idx="10"/>
          </p:nvPr>
        </p:nvSpPr>
        <p:spPr/>
        <p:txBody>
          <a:bodyPr/>
          <a:lstStyle/>
          <a:p>
            <a:r>
              <a:rPr lang="en-US" dirty="0"/>
              <a:t>Inheritance</a:t>
            </a:r>
          </a:p>
        </p:txBody>
      </p:sp>
    </p:spTree>
    <p:extLst>
      <p:ext uri="{BB962C8B-B14F-4D97-AF65-F5344CB8AC3E}">
        <p14:creationId xmlns:p14="http://schemas.microsoft.com/office/powerpoint/2010/main" val="3634747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349673" y="2849671"/>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460" y="2356669"/>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3126" y="1687971"/>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5561" y="1597174"/>
            <a:ext cx="5116914" cy="876716"/>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3069" y="1238971"/>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6917811" y="4363706"/>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606404" y="5804742"/>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7241" y="4327206"/>
            <a:ext cx="1827471" cy="1092173"/>
          </a:xfrm>
          <a:prstGeom prst="rect">
            <a:avLst/>
          </a:prstGeom>
        </p:spPr>
      </p:pic>
      <p:pic>
        <p:nvPicPr>
          <p:cNvPr id="31" name="Picture 30" descr="Logo&#10;&#10;Description automatically generated">
            <a:hlinkClick r:id="rId18"/>
            <a:extLst>
              <a:ext uri="{FF2B5EF4-FFF2-40B4-BE49-F238E27FC236}">
                <a16:creationId xmlns:a16="http://schemas.microsoft.com/office/drawing/2014/main" id="{51539337-EA92-4DEC-B27C-1C96A708D3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98515" y="2643494"/>
            <a:ext cx="3631278" cy="1298350"/>
          </a:xfrm>
          <a:prstGeom prst="rect">
            <a:avLst/>
          </a:prstGeom>
        </p:spPr>
      </p:pic>
      <p:pic>
        <p:nvPicPr>
          <p:cNvPr id="32" name="Picture 31" descr="Logo&#10;&#10;Description automatically generated">
            <a:hlinkClick r:id="rId20"/>
            <a:extLst>
              <a:ext uri="{FF2B5EF4-FFF2-40B4-BE49-F238E27FC236}">
                <a16:creationId xmlns:a16="http://schemas.microsoft.com/office/drawing/2014/main" id="{F70938FD-B0F5-423E-8C2C-99B884B6B04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28735" y="5595629"/>
            <a:ext cx="2657856" cy="916485"/>
          </a:xfrm>
          <a:prstGeom prst="rect">
            <a:avLst/>
          </a:prstGeom>
        </p:spPr>
      </p:pic>
      <p:pic>
        <p:nvPicPr>
          <p:cNvPr id="33" name="Picture 32" descr="A picture containing logo&#10;&#10;Description automatically generated">
            <a:hlinkClick r:id="rId22"/>
            <a:extLst>
              <a:ext uri="{FF2B5EF4-FFF2-40B4-BE49-F238E27FC236}">
                <a16:creationId xmlns:a16="http://schemas.microsoft.com/office/drawing/2014/main" id="{FFB981A5-A282-4429-A0A1-AD728C389669}"/>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3520554" y="5519375"/>
            <a:ext cx="2391414" cy="1145517"/>
          </a:xfrm>
          <a:prstGeom prst="rect">
            <a:avLst/>
          </a:prstGeom>
        </p:spPr>
      </p:pic>
      <p:pic>
        <p:nvPicPr>
          <p:cNvPr id="15" name="Picture 14" descr="Shape&#10;&#10;Description automatically generated with medium confidence">
            <a:hlinkClick r:id="rId24"/>
            <a:extLst>
              <a:ext uri="{FF2B5EF4-FFF2-40B4-BE49-F238E27FC236}">
                <a16:creationId xmlns:a16="http://schemas.microsoft.com/office/drawing/2014/main" id="{C54AECE5-A7C3-4F84-941E-EDAA4DCD24A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456176" y="4295780"/>
            <a:ext cx="2520171" cy="869659"/>
          </a:xfrm>
          <a:prstGeom prst="rect">
            <a:avLst/>
          </a:prstGeom>
        </p:spPr>
      </p:pic>
      <p:pic>
        <p:nvPicPr>
          <p:cNvPr id="16" name="Picture 15" descr="Logo&#10;&#10;Description automatically generated">
            <a:hlinkClick r:id="rId26"/>
            <a:extLst>
              <a:ext uri="{FF2B5EF4-FFF2-40B4-BE49-F238E27FC236}">
                <a16:creationId xmlns:a16="http://schemas.microsoft.com/office/drawing/2014/main" id="{7760FE36-8EB1-4B6F-A56E-4FE01D75DFB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074598" y="4737801"/>
            <a:ext cx="3202860" cy="1239817"/>
          </a:xfrm>
          <a:prstGeom prst="rect">
            <a:avLst/>
          </a:prstGeom>
        </p:spPr>
      </p:pic>
    </p:spTree>
    <p:extLst>
      <p:ext uri="{BB962C8B-B14F-4D97-AF65-F5344CB8AC3E}">
        <p14:creationId xmlns:p14="http://schemas.microsoft.com/office/powerpoint/2010/main" val="2490154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41</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3908450" y="1883975"/>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pPr>
              <a:lnSpc>
                <a:spcPct val="100000"/>
              </a:lnSpc>
            </a:pPr>
            <a:r>
              <a:rPr lang="en-US" sz="3200" dirty="0"/>
              <a:t>Software University Foundation</a:t>
            </a:r>
            <a:endParaRPr lang="bg-BG" sz="3200" dirty="0"/>
          </a:p>
          <a:p>
            <a:pPr lvl="1"/>
            <a:r>
              <a:rPr lang="en-US" sz="3000" noProof="1">
                <a:hlinkClick r:id="rId4"/>
              </a:rPr>
              <a:t>softuni.foundation</a:t>
            </a:r>
            <a:endParaRPr lang="en-US" sz="3000" noProof="1"/>
          </a:p>
          <a:p>
            <a:pPr>
              <a:lnSpc>
                <a:spcPct val="100000"/>
              </a:lnSpc>
            </a:pPr>
            <a:r>
              <a:rPr lang="en-US" sz="3200" dirty="0"/>
              <a:t>Software University @ Facebook</a:t>
            </a:r>
          </a:p>
          <a:p>
            <a:pPr lvl="1"/>
            <a:r>
              <a:rPr lang="en-US" sz="3000" noProof="1">
                <a:hlinkClick r:id="rId5"/>
              </a:rPr>
              <a:t>facebook.com/SoftwareUniversity</a:t>
            </a:r>
            <a:endParaRPr lang="en-US" sz="3000" noProof="1"/>
          </a:p>
          <a:p>
            <a:pPr>
              <a:lnSpc>
                <a:spcPct val="100000"/>
              </a:lnSpc>
            </a:pPr>
            <a:r>
              <a:rPr lang="en-US" sz="3200" dirty="0"/>
              <a:t>Software University Forums</a:t>
            </a:r>
          </a:p>
          <a:p>
            <a:pPr lvl="1"/>
            <a:r>
              <a:rPr lang="en-US" sz="3000" dirty="0">
                <a:hlinkClick r:id="rId6"/>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1EDF8112-6DB5-4161-A615-9252637B01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42</a:t>
            </a:fld>
            <a:endParaRPr lang="en-US" dirty="0"/>
          </a:p>
        </p:txBody>
      </p:sp>
    </p:spTree>
    <p:extLst>
      <p:ext uri="{BB962C8B-B14F-4D97-AF65-F5344CB8AC3E}">
        <p14:creationId xmlns:p14="http://schemas.microsoft.com/office/powerpoint/2010/main" val="2015924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B825924E-64E5-4A54-B5C8-2A1CA3913AD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Tree>
    <p:extLst>
      <p:ext uri="{BB962C8B-B14F-4D97-AF65-F5344CB8AC3E}">
        <p14:creationId xmlns:p14="http://schemas.microsoft.com/office/powerpoint/2010/main" val="176334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00000"/>
              </a:lnSpc>
              <a:spcBef>
                <a:spcPts val="300"/>
              </a:spcBef>
              <a:spcAft>
                <a:spcPts val="300"/>
              </a:spcAft>
              <a:buClr>
                <a:schemeClr val="tx1"/>
              </a:buClr>
            </a:pPr>
            <a:r>
              <a:rPr lang="en-US" b="1" dirty="0">
                <a:solidFill>
                  <a:schemeClr val="bg1"/>
                </a:solidFill>
              </a:rPr>
              <a:t>Superclass</a:t>
            </a:r>
            <a:r>
              <a:rPr lang="en-US" dirty="0"/>
              <a:t> - Parent class, Base Class </a:t>
            </a:r>
          </a:p>
          <a:p>
            <a:pPr lvl="1" latinLnBrk="0">
              <a:lnSpc>
                <a:spcPct val="100000"/>
              </a:lnSpc>
              <a:spcBef>
                <a:spcPts val="300"/>
              </a:spcBef>
              <a:spcAft>
                <a:spcPts val="300"/>
              </a:spcAft>
              <a:buClr>
                <a:schemeClr val="tx1"/>
              </a:buClr>
            </a:pPr>
            <a:r>
              <a:rPr lang="en-US" dirty="0"/>
              <a:t>The class gives its members to its child</a:t>
            </a:r>
            <a:r>
              <a:rPr lang="bg-BG" dirty="0"/>
              <a:t> </a:t>
            </a:r>
            <a:r>
              <a:rPr lang="en-US" dirty="0"/>
              <a:t>class</a:t>
            </a:r>
            <a:endParaRPr lang="bg-BG" dirty="0"/>
          </a:p>
          <a:p>
            <a:pPr>
              <a:lnSpc>
                <a:spcPct val="100000"/>
              </a:lnSpc>
              <a:spcBef>
                <a:spcPts val="300"/>
              </a:spcBef>
              <a:spcAft>
                <a:spcPts val="300"/>
              </a:spcAft>
              <a:buClr>
                <a:schemeClr val="tx1"/>
              </a:buClr>
            </a:pPr>
            <a:r>
              <a:rPr lang="en-US" b="1" dirty="0">
                <a:solidFill>
                  <a:schemeClr val="bg1"/>
                </a:solidFill>
              </a:rPr>
              <a:t>Subclass</a:t>
            </a:r>
            <a:r>
              <a:rPr lang="en-US" dirty="0">
                <a:solidFill>
                  <a:schemeClr val="tx2">
                    <a:lumMod val="75000"/>
                  </a:schemeClr>
                </a:solidFill>
              </a:rPr>
              <a:t> </a:t>
            </a:r>
            <a:r>
              <a:rPr lang="en-US" dirty="0"/>
              <a:t>- Child class, Derived Class</a:t>
            </a:r>
          </a:p>
          <a:p>
            <a:pPr lvl="1">
              <a:lnSpc>
                <a:spcPct val="100000"/>
              </a:lnSpc>
              <a:spcBef>
                <a:spcPts val="300"/>
              </a:spcBef>
              <a:spcAft>
                <a:spcPts val="300"/>
              </a:spcAft>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910807" y="4139153"/>
            <a:ext cx="5007904"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tx2"/>
                </a:solidFill>
                <a:latin typeface="Consolas" pitchFamily="49" charset="0"/>
              </a:rPr>
              <a:t>Superclass</a:t>
            </a:r>
          </a:p>
        </p:txBody>
      </p:sp>
      <p:sp>
        <p:nvSpPr>
          <p:cNvPr id="6" name="Rectangle: Rounded Corners 5"/>
          <p:cNvSpPr>
            <a:spLocks noChangeArrowheads="1"/>
          </p:cNvSpPr>
          <p:nvPr/>
        </p:nvSpPr>
        <p:spPr bwMode="auto">
          <a:xfrm>
            <a:off x="3910804" y="5473355"/>
            <a:ext cx="5007910"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US" sz="4000" b="1" noProof="1">
                <a:solidFill>
                  <a:schemeClr val="tx2"/>
                </a:solidFill>
                <a:latin typeface="Consolas" pitchFamily="49" charset="0"/>
              </a:rPr>
              <a:t>Subclass</a:t>
            </a:r>
          </a:p>
        </p:txBody>
      </p:sp>
      <p:sp>
        <p:nvSpPr>
          <p:cNvPr id="7" name="Freeform 145"/>
          <p:cNvSpPr>
            <a:spLocks/>
          </p:cNvSpPr>
          <p:nvPr/>
        </p:nvSpPr>
        <p:spPr bwMode="auto">
          <a:xfrm flipH="1">
            <a:off x="6321719" y="4953288"/>
            <a:ext cx="93041"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6208480" y="4748822"/>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908314" y="5194183"/>
            <a:ext cx="1600200" cy="507298"/>
          </a:xfrm>
          <a:prstGeom prst="wedgeRoundRectCallout">
            <a:avLst>
              <a:gd name="adj1" fmla="val 68506"/>
              <a:gd name="adj2" fmla="val 5257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Derived</a:t>
            </a:r>
            <a:endParaRPr lang="bg-BG" sz="3200" b="1" dirty="0">
              <a:solidFill>
                <a:schemeClr val="bg2"/>
              </a:solidFill>
            </a:endParaRPr>
          </a:p>
        </p:txBody>
      </p:sp>
      <p:sp>
        <p:nvSpPr>
          <p:cNvPr id="10" name="AutoShape 6"/>
          <p:cNvSpPr>
            <a:spLocks noChangeArrowheads="1"/>
          </p:cNvSpPr>
          <p:nvPr/>
        </p:nvSpPr>
        <p:spPr bwMode="auto">
          <a:xfrm>
            <a:off x="9299714" y="3737515"/>
            <a:ext cx="1600200" cy="504000"/>
          </a:xfrm>
          <a:prstGeom prst="wedgeRoundRectCallout">
            <a:avLst>
              <a:gd name="adj1" fmla="val -66987"/>
              <a:gd name="adj2" fmla="val 6000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Base</a:t>
            </a:r>
            <a:endParaRPr lang="bg-BG" sz="3200" b="1" dirty="0">
              <a:solidFill>
                <a:schemeClr val="bg2"/>
              </a:solidFill>
            </a:endParaRPr>
          </a:p>
        </p:txBody>
      </p:sp>
      <p:sp>
        <p:nvSpPr>
          <p:cNvPr id="11" name="Slide Number">
            <a:extLst>
              <a:ext uri="{FF2B5EF4-FFF2-40B4-BE49-F238E27FC236}">
                <a16:creationId xmlns:a16="http://schemas.microsoft.com/office/drawing/2014/main" id="{F5E29F5E-6B80-4F73-B2CC-E87D56F557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539718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3" grpId="0" uiExpand="1" build="p"/>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latin typeface="Consolas" pitchFamily="49" charset="0"/>
              </a:rPr>
              <a:t>Person</a:t>
            </a:r>
          </a:p>
        </p:txBody>
      </p:sp>
      <p:sp>
        <p:nvSpPr>
          <p:cNvPr id="6" name="Rectangle 5"/>
          <p:cNvSpPr>
            <a:spLocks noChangeArrowheads="1"/>
          </p:cNvSpPr>
          <p:nvPr/>
        </p:nvSpPr>
        <p:spPr bwMode="auto">
          <a:xfrm>
            <a:off x="4367136" y="2189164"/>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latin typeface="Consolas" pitchFamily="49" charset="0"/>
              </a:rPr>
              <a:t>+Name: String</a:t>
            </a:r>
          </a:p>
          <a:p>
            <a:pPr>
              <a:lnSpc>
                <a:spcPct val="95000"/>
              </a:lnSpc>
              <a:defRPr/>
            </a:pPr>
            <a:r>
              <a:rPr lang="en-GB" b="1" noProof="1">
                <a:solidFill>
                  <a:schemeClr val="tx2"/>
                </a:solidFill>
                <a:latin typeface="Consolas" pitchFamily="49" charset="0"/>
              </a:rPr>
              <a:t>+Address: String</a:t>
            </a:r>
          </a:p>
        </p:txBody>
      </p:sp>
      <p:sp>
        <p:nvSpPr>
          <p:cNvPr id="7" name="Rectangle 6"/>
          <p:cNvSpPr>
            <a:spLocks noChangeArrowheads="1"/>
          </p:cNvSpPr>
          <p:nvPr/>
        </p:nvSpPr>
        <p:spPr bwMode="auto">
          <a:xfrm>
            <a:off x="4367136" y="2981327"/>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7781"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Employee</a:t>
            </a:r>
          </a:p>
        </p:txBody>
      </p:sp>
      <p:sp>
        <p:nvSpPr>
          <p:cNvPr id="9" name="Rectangle 8"/>
          <p:cNvSpPr>
            <a:spLocks noChangeArrowheads="1"/>
          </p:cNvSpPr>
          <p:nvPr/>
        </p:nvSpPr>
        <p:spPr bwMode="auto">
          <a:xfrm>
            <a:off x="2337781" y="4935539"/>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7781" y="5727702"/>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400723"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Student</a:t>
            </a:r>
          </a:p>
        </p:txBody>
      </p:sp>
      <p:sp>
        <p:nvSpPr>
          <p:cNvPr id="12" name="Rectangle 11"/>
          <p:cNvSpPr>
            <a:spLocks noChangeArrowheads="1"/>
          </p:cNvSpPr>
          <p:nvPr/>
        </p:nvSpPr>
        <p:spPr bwMode="auto">
          <a:xfrm>
            <a:off x="6400723" y="4945064"/>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400723" y="5737227"/>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70429"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noProof="1">
              <a:solidFill>
                <a:srgbClr val="8CF4F2"/>
              </a:solidFill>
              <a:latin typeface="Consolas" pitchFamily="49" charset="0"/>
            </a:endParaRPr>
          </a:p>
        </p:txBody>
      </p:sp>
      <p:sp>
        <p:nvSpPr>
          <p:cNvPr id="18" name="Freeform 147"/>
          <p:cNvSpPr>
            <a:spLocks/>
          </p:cNvSpPr>
          <p:nvPr/>
        </p:nvSpPr>
        <p:spPr bwMode="auto">
          <a:xfrm>
            <a:off x="4761068"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chemeClr val="bg1"/>
              </a:solidFill>
              <a:latin typeface="Consolas" pitchFamily="49" charset="0"/>
            </a:endParaRPr>
          </a:p>
        </p:txBody>
      </p:sp>
      <p:sp>
        <p:nvSpPr>
          <p:cNvPr id="19" name="Freeform 145"/>
          <p:cNvSpPr>
            <a:spLocks/>
          </p:cNvSpPr>
          <p:nvPr/>
        </p:nvSpPr>
        <p:spPr bwMode="auto">
          <a:xfrm>
            <a:off x="7016376"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0" name="Freeform 147"/>
          <p:cNvSpPr>
            <a:spLocks/>
          </p:cNvSpPr>
          <p:nvPr/>
        </p:nvSpPr>
        <p:spPr bwMode="auto">
          <a:xfrm>
            <a:off x="6807015"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1" name="AutoShape 6"/>
          <p:cNvSpPr>
            <a:spLocks noChangeArrowheads="1"/>
          </p:cNvSpPr>
          <p:nvPr/>
        </p:nvSpPr>
        <p:spPr bwMode="auto">
          <a:xfrm>
            <a:off x="1219200" y="3617139"/>
            <a:ext cx="2537170" cy="504000"/>
          </a:xfrm>
          <a:prstGeom prst="wedgeRoundRectCallout">
            <a:avLst>
              <a:gd name="adj1" fmla="val 48411"/>
              <a:gd name="adj2" fmla="val 8115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2" name="AutoShape 6"/>
          <p:cNvSpPr>
            <a:spLocks noChangeArrowheads="1"/>
          </p:cNvSpPr>
          <p:nvPr/>
        </p:nvSpPr>
        <p:spPr bwMode="auto">
          <a:xfrm>
            <a:off x="8153400" y="3604786"/>
            <a:ext cx="2590800" cy="504000"/>
          </a:xfrm>
          <a:prstGeom prst="wedgeRoundRectCallout">
            <a:avLst>
              <a:gd name="adj1" fmla="val -49625"/>
              <a:gd name="adj2" fmla="val 8442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3" name="AutoShape 6"/>
          <p:cNvSpPr>
            <a:spLocks noChangeArrowheads="1"/>
          </p:cNvSpPr>
          <p:nvPr/>
        </p:nvSpPr>
        <p:spPr bwMode="auto">
          <a:xfrm>
            <a:off x="8033306" y="1371600"/>
            <a:ext cx="2177495" cy="504000"/>
          </a:xfrm>
          <a:prstGeom prst="wedgeRoundRectCallout">
            <a:avLst>
              <a:gd name="adj1" fmla="val -65795"/>
              <a:gd name="adj2" fmla="val 421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Base class</a:t>
            </a:r>
            <a:endParaRPr lang="bg-BG" sz="3200" b="1" dirty="0">
              <a:solidFill>
                <a:schemeClr val="tx2">
                  <a:lumMod val="75000"/>
                </a:schemeClr>
              </a:solidFill>
            </a:endParaRPr>
          </a:p>
        </p:txBody>
      </p:sp>
      <p:sp>
        <p:nvSpPr>
          <p:cNvPr id="24" name="Slide Number">
            <a:extLst>
              <a:ext uri="{FF2B5EF4-FFF2-40B4-BE49-F238E27FC236}">
                <a16:creationId xmlns:a16="http://schemas.microsoft.com/office/drawing/2014/main" id="{B8337459-4AC9-45B1-A200-100EB98131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148417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dirty="0"/>
              <a:t>An </a:t>
            </a: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094367" y="2249557"/>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Game</a:t>
            </a:r>
          </a:p>
        </p:txBody>
      </p:sp>
      <p:sp>
        <p:nvSpPr>
          <p:cNvPr id="2059" name="Text Box 17"/>
          <p:cNvSpPr txBox="1">
            <a:spLocks noChangeArrowheads="1"/>
          </p:cNvSpPr>
          <p:nvPr/>
        </p:nvSpPr>
        <p:spPr bwMode="auto">
          <a:xfrm>
            <a:off x="6138533" y="3377917"/>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MultiplePlayersGame</a:t>
            </a:r>
          </a:p>
        </p:txBody>
      </p:sp>
      <p:sp>
        <p:nvSpPr>
          <p:cNvPr id="2060" name="Text Box 18"/>
          <p:cNvSpPr txBox="1">
            <a:spLocks noChangeArrowheads="1"/>
          </p:cNvSpPr>
          <p:nvPr/>
        </p:nvSpPr>
        <p:spPr bwMode="auto">
          <a:xfrm>
            <a:off x="6062352"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BoardGame</a:t>
            </a:r>
          </a:p>
        </p:txBody>
      </p:sp>
      <p:sp>
        <p:nvSpPr>
          <p:cNvPr id="2061" name="Text Box 19"/>
          <p:cNvSpPr txBox="1">
            <a:spLocks noChangeArrowheads="1"/>
          </p:cNvSpPr>
          <p:nvPr/>
        </p:nvSpPr>
        <p:spPr bwMode="auto">
          <a:xfrm>
            <a:off x="5148190" y="5627495"/>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Chess</a:t>
            </a:r>
          </a:p>
        </p:txBody>
      </p:sp>
      <p:sp>
        <p:nvSpPr>
          <p:cNvPr id="2062" name="Text Box 20"/>
          <p:cNvSpPr txBox="1">
            <a:spLocks noChangeArrowheads="1"/>
          </p:cNvSpPr>
          <p:nvPr/>
        </p:nvSpPr>
        <p:spPr bwMode="auto">
          <a:xfrm>
            <a:off x="7281235" y="5623924"/>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Backgammon</a:t>
            </a:r>
          </a:p>
        </p:txBody>
      </p:sp>
      <p:sp>
        <p:nvSpPr>
          <p:cNvPr id="2063" name="Text Box 21"/>
          <p:cNvSpPr txBox="1">
            <a:spLocks noChangeArrowheads="1"/>
          </p:cNvSpPr>
          <p:nvPr/>
        </p:nvSpPr>
        <p:spPr bwMode="auto">
          <a:xfrm>
            <a:off x="1694691" y="3377917"/>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SinglePlayerGame</a:t>
            </a:r>
          </a:p>
        </p:txBody>
      </p:sp>
      <p:sp>
        <p:nvSpPr>
          <p:cNvPr id="40" name="Text Box 18"/>
          <p:cNvSpPr txBox="1">
            <a:spLocks noChangeArrowheads="1"/>
          </p:cNvSpPr>
          <p:nvPr/>
        </p:nvSpPr>
        <p:spPr bwMode="auto">
          <a:xfrm>
            <a:off x="780528" y="4491994"/>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Minesweeper</a:t>
            </a:r>
          </a:p>
        </p:txBody>
      </p:sp>
      <p:sp>
        <p:nvSpPr>
          <p:cNvPr id="41" name="Text Box 18"/>
          <p:cNvSpPr txBox="1">
            <a:spLocks noChangeArrowheads="1"/>
          </p:cNvSpPr>
          <p:nvPr/>
        </p:nvSpPr>
        <p:spPr bwMode="auto">
          <a:xfrm>
            <a:off x="3624587"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Solitaire</a:t>
            </a:r>
          </a:p>
        </p:txBody>
      </p:sp>
      <p:sp>
        <p:nvSpPr>
          <p:cNvPr id="34" name="AutoShape 6"/>
          <p:cNvSpPr>
            <a:spLocks noChangeArrowheads="1"/>
          </p:cNvSpPr>
          <p:nvPr/>
        </p:nvSpPr>
        <p:spPr bwMode="auto">
          <a:xfrm>
            <a:off x="7568287" y="1964121"/>
            <a:ext cx="3329542" cy="919401"/>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defRPr/>
            </a:pPr>
            <a:r>
              <a:rPr lang="en-US" sz="2400" b="1" dirty="0">
                <a:solidFill>
                  <a:srgbClr val="FFFFFF"/>
                </a:solidFill>
                <a:effectLst>
                  <a:outerShdw blurRad="38100" dist="38100" dir="2700000" algn="tl">
                    <a:srgbClr val="000000">
                      <a:alpha val="43137"/>
                    </a:srgbClr>
                  </a:outerShdw>
                </a:effectLst>
                <a:latin typeface="Calibri" panose="020F0502020204030204"/>
              </a:rPr>
              <a:t>Base class holds </a:t>
            </a:r>
            <a:r>
              <a:rPr lang="en-US" sz="2400" b="1" dirty="0">
                <a:solidFill>
                  <a:srgbClr val="FFA000"/>
                </a:solidFill>
                <a:effectLst>
                  <a:outerShdw blurRad="38100" dist="38100" dir="2700000" algn="tl">
                    <a:srgbClr val="000000">
                      <a:alpha val="43137"/>
                    </a:srgbClr>
                  </a:outerShdw>
                </a:effectLst>
                <a:latin typeface="Calibri" panose="020F0502020204030204"/>
              </a:rPr>
              <a:t>common characteristics</a:t>
            </a:r>
            <a:endParaRPr lang="bg-BG" sz="2400" b="1" dirty="0">
              <a:solidFill>
                <a:srgbClr val="FFA000"/>
              </a:solidFill>
              <a:effectLst>
                <a:outerShdw blurRad="38100" dist="38100" dir="2700000" algn="tl">
                  <a:srgbClr val="000000">
                    <a:alpha val="43137"/>
                  </a:srgbClr>
                </a:outerShdw>
              </a:effectLst>
              <a:latin typeface="Calibri" panose="020F0502020204030204"/>
            </a:endParaRPr>
          </a:p>
        </p:txBody>
      </p:sp>
      <p:sp>
        <p:nvSpPr>
          <p:cNvPr id="50" name="Down Arrow 49"/>
          <p:cNvSpPr/>
          <p:nvPr/>
        </p:nvSpPr>
        <p:spPr bwMode="auto">
          <a:xfrm rot="10800000">
            <a:off x="3279281" y="4114554"/>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56" name="Down Arrow 55"/>
          <p:cNvSpPr/>
          <p:nvPr/>
        </p:nvSpPr>
        <p:spPr bwMode="auto">
          <a:xfrm rot="10800000">
            <a:off x="2216427" y="4060576"/>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0" name="Down Arrow 59"/>
          <p:cNvSpPr/>
          <p:nvPr/>
        </p:nvSpPr>
        <p:spPr bwMode="auto">
          <a:xfrm rot="10800000">
            <a:off x="4322894" y="406057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1" name="Down Arrow 60"/>
          <p:cNvSpPr/>
          <p:nvPr/>
        </p:nvSpPr>
        <p:spPr bwMode="auto">
          <a:xfrm rot="10800000">
            <a:off x="6968213" y="40552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2" name="Down Arrow 61"/>
          <p:cNvSpPr/>
          <p:nvPr/>
        </p:nvSpPr>
        <p:spPr bwMode="auto">
          <a:xfrm rot="10800000">
            <a:off x="8974577" y="40552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3" name="Down Arrow 62"/>
          <p:cNvSpPr/>
          <p:nvPr/>
        </p:nvSpPr>
        <p:spPr bwMode="auto">
          <a:xfrm rot="10800000">
            <a:off x="4513594" y="293935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4" name="Down Arrow 63"/>
          <p:cNvSpPr/>
          <p:nvPr/>
        </p:nvSpPr>
        <p:spPr bwMode="auto">
          <a:xfrm rot="10800000">
            <a:off x="6620061" y="2939357"/>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5" name="Down Arrow 64"/>
          <p:cNvSpPr/>
          <p:nvPr/>
        </p:nvSpPr>
        <p:spPr bwMode="auto">
          <a:xfrm rot="10800000">
            <a:off x="6399409" y="519607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6" name="Down Arrow 65"/>
          <p:cNvSpPr/>
          <p:nvPr/>
        </p:nvSpPr>
        <p:spPr bwMode="auto">
          <a:xfrm rot="10800000">
            <a:off x="7474227" y="519607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458482" y="4521893"/>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2767871" y="5380339"/>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6" name="Slide Number">
            <a:extLst>
              <a:ext uri="{FF2B5EF4-FFF2-40B4-BE49-F238E27FC236}">
                <a16:creationId xmlns:a16="http://schemas.microsoft.com/office/drawing/2014/main" id="{6EA88AE1-3E80-433E-A0C7-78E32263944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3069780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a:t> </a:t>
            </a:r>
            <a:r>
              <a:rPr lang="en-GB" dirty="0"/>
              <a:t>– Java Collection</a:t>
            </a:r>
            <a:endParaRPr lang="bg-BG" sz="4000"/>
          </a:p>
        </p:txBody>
      </p:sp>
      <p:grpSp>
        <p:nvGrpSpPr>
          <p:cNvPr id="56" name="Group 55"/>
          <p:cNvGrpSpPr/>
          <p:nvPr/>
        </p:nvGrpSpPr>
        <p:grpSpPr>
          <a:xfrm>
            <a:off x="567660" y="1295006"/>
            <a:ext cx="10805211" cy="5055127"/>
            <a:chOff x="-177453" y="2075424"/>
            <a:chExt cx="8106020" cy="4494856"/>
          </a:xfrm>
          <a:solidFill>
            <a:srgbClr val="B5DBE5">
              <a:alpha val="15000"/>
            </a:srgbClr>
          </a:solidFill>
        </p:grpSpPr>
        <p:sp>
          <p:nvSpPr>
            <p:cNvPr id="2058" name="Text Box 16"/>
            <p:cNvSpPr txBox="1">
              <a:spLocks noChangeArrowheads="1"/>
            </p:cNvSpPr>
            <p:nvPr/>
          </p:nvSpPr>
          <p:spPr bwMode="auto">
            <a:xfrm>
              <a:off x="2684843" y="2677732"/>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rgbClr val="B5DBE5">
                <a:alpha val="15000"/>
              </a:srgbClr>
            </a:solid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grpFill/>
            <a:ln w="38100" algn="ctr">
              <a:solidFill>
                <a:schemeClr val="tx1"/>
              </a:solidFill>
              <a:prstDash val="sysDot"/>
              <a:miter lim="800000"/>
              <a:headEnd/>
              <a:tailEnd/>
            </a:ln>
            <a:effectLst/>
          </p:spPr>
          <p:txBody>
            <a:bodyPr wrap="none" anchor="ctr"/>
            <a:lstStyle>
              <a:defPPr>
                <a:defRPr lang="en-US"/>
              </a:defPPr>
              <a:lvl1pPr algn="ctr">
                <a:lnSpc>
                  <a:spcPct val="95000"/>
                </a:lnSpc>
                <a:defRPr b="1">
                  <a:latin typeface="Consolas" pitchFamily="49" charset="0"/>
                </a:defRPr>
              </a:lvl1pPr>
            </a:lstStyle>
            <a:p>
              <a:r>
                <a:rPr lang="en-US" noProof="1">
                  <a:solidFill>
                    <a:schemeClr val="bg1"/>
                  </a:solidFill>
                </a:rPr>
                <a:t>Deque</a:t>
              </a:r>
            </a:p>
          </p:txBody>
        </p:sp>
        <p:sp>
          <p:nvSpPr>
            <p:cNvPr id="2061" name="Text Box 19"/>
            <p:cNvSpPr txBox="1">
              <a:spLocks noChangeArrowheads="1"/>
            </p:cNvSpPr>
            <p:nvPr/>
          </p:nvSpPr>
          <p:spPr bwMode="auto">
            <a:xfrm>
              <a:off x="2849021"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GB" b="1" noProof="1">
                  <a:solidFill>
                    <a:schemeClr val="bg1"/>
                  </a:solidFill>
                  <a:latin typeface="Consolas" pitchFamily="49" charset="0"/>
                </a:rPr>
                <a:t>SortedSet</a:t>
              </a:r>
              <a:endParaRPr lang="en-US" b="1" noProof="1">
                <a:solidFill>
                  <a:schemeClr val="bg1"/>
                </a:solidFill>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TreeSet</a:t>
              </a:r>
            </a:p>
          </p:txBody>
        </p:sp>
      </p:grpSp>
      <p:cxnSp>
        <p:nvCxnSpPr>
          <p:cNvPr id="66" name="Straight Arrow Connector 65"/>
          <p:cNvCxnSpPr>
            <a:cxnSpLocks/>
            <a:stCxn id="61" idx="0"/>
            <a:endCxn id="60" idx="2"/>
          </p:cNvCxnSpPr>
          <p:nvPr/>
        </p:nvCxnSpPr>
        <p:spPr>
          <a:xfrm flipV="1">
            <a:off x="1827660" y="5613265"/>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25311" y="-634314"/>
            <a:ext cx="16831" cy="7038670"/>
          </a:xfrm>
          <a:prstGeom prst="bentConnector3">
            <a:avLst>
              <a:gd name="adj1" fmla="val -13582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087661" y="3092637"/>
            <a:ext cx="586731" cy="2304598"/>
          </a:xfrm>
          <a:prstGeom prst="bentConnector3">
            <a:avLst>
              <a:gd name="adj1" fmla="val 13896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087660" y="3860666"/>
            <a:ext cx="824872" cy="125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087660" y="4622665"/>
            <a:ext cx="824872" cy="12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21837" y="2404451"/>
            <a:ext cx="3870" cy="4656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21833" y="3302126"/>
            <a:ext cx="4" cy="355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590900" y="3086096"/>
            <a:ext cx="70936" cy="2241299"/>
          </a:xfrm>
          <a:prstGeom prst="bentConnector3">
            <a:avLst>
              <a:gd name="adj1" fmla="val 42226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50901" y="5543425"/>
            <a:ext cx="11006" cy="374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13062" y="3109469"/>
            <a:ext cx="659809" cy="1390677"/>
          </a:xfrm>
          <a:prstGeom prst="bentConnector3">
            <a:avLst>
              <a:gd name="adj1" fmla="val 13464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193060" y="3109468"/>
            <a:ext cx="12700" cy="2211629"/>
          </a:xfrm>
          <a:prstGeom prst="bentConnector3">
            <a:avLst>
              <a:gd name="adj1" fmla="val 18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53061" y="5537127"/>
            <a:ext cx="0" cy="380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25707" y="1727067"/>
            <a:ext cx="0" cy="245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372871" y="3819542"/>
            <a:ext cx="207511" cy="2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Slide Number">
            <a:extLst>
              <a:ext uri="{FF2B5EF4-FFF2-40B4-BE49-F238E27FC236}">
                <a16:creationId xmlns:a16="http://schemas.microsoft.com/office/drawing/2014/main" id="{5E8FE3A5-3DE3-44C2-B124-BD168A6E95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87287412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p:cNvSpPr>
            <a:spLocks noGrp="1" noChangeArrowheads="1"/>
          </p:cNvSpPr>
          <p:nvPr>
            <p:ph type="body" sz="quarter" idx="10"/>
          </p:nvPr>
        </p:nvSpPr>
        <p:spPr>
          <a:prstGeom prst="rect">
            <a:avLst/>
          </a:prstGeom>
        </p:spPr>
        <p:txBody>
          <a:bodyPr>
            <a:normAutofit/>
          </a:bodyPr>
          <a:lstStyle/>
          <a:p>
            <a:pPr>
              <a:lnSpc>
                <a:spcPct val="100000"/>
              </a:lnSpc>
              <a:spcBef>
                <a:spcPct val="50000"/>
              </a:spcBef>
              <a:buClr>
                <a:schemeClr val="tx1"/>
              </a:buClr>
              <a:defRPr/>
            </a:pPr>
            <a:r>
              <a:rPr lang="en-US" sz="3600" dirty="0"/>
              <a:t>The </a:t>
            </a:r>
            <a:r>
              <a:rPr lang="en-US" sz="3600" b="1" dirty="0">
                <a:solidFill>
                  <a:schemeClr val="bg1"/>
                </a:solidFill>
              </a:rPr>
              <a:t>Object</a:t>
            </a:r>
            <a:r>
              <a:rPr lang="en-US" sz="3600" dirty="0">
                <a:solidFill>
                  <a:schemeClr val="tx2">
                    <a:lumMod val="75000"/>
                  </a:schemeClr>
                </a:solidFill>
              </a:rPr>
              <a:t> </a:t>
            </a:r>
            <a:r>
              <a:rPr lang="en-US" sz="3600" dirty="0"/>
              <a:t>is at the root of Java Class Hierarchy</a:t>
            </a:r>
            <a:endParaRPr lang="bg-BG" sz="3600" dirty="0"/>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GB" sz="4000" dirty="0"/>
              <a:t>Java Platform Class Hierarchy</a:t>
            </a:r>
            <a:endParaRPr lang="bg-BG" sz="400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6" name="Slide Number">
            <a:extLst>
              <a:ext uri="{FF2B5EF4-FFF2-40B4-BE49-F238E27FC236}">
                <a16:creationId xmlns:a16="http://schemas.microsoft.com/office/drawing/2014/main" id="{6B50B344-547F-4C25-B308-13E4901463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96331250"/>
      </p:ext>
    </p:extLst>
  </p:cSld>
  <p:clrMapOvr>
    <a:masterClrMapping/>
  </p:clrMapOvr>
  <p:transition/>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3732</TotalTime>
  <Words>2788</Words>
  <Application>Microsoft Office PowerPoint</Application>
  <PresentationFormat>Widescreen</PresentationFormat>
  <Paragraphs>555</Paragraphs>
  <Slides>43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Consolas</vt:lpstr>
      <vt:lpstr>Wingdings</vt:lpstr>
      <vt:lpstr>Wingdings 2</vt:lpstr>
      <vt:lpstr>SoftUni</vt:lpstr>
      <vt:lpstr>Inheritance</vt:lpstr>
      <vt:lpstr>Have a Question?</vt:lpstr>
      <vt:lpstr>Table of Contents</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Access to Base Class Members</vt:lpstr>
      <vt:lpstr>Problem: Single Inheritance</vt:lpstr>
      <vt:lpstr>Problem: Multiple Inheritance</vt:lpstr>
      <vt:lpstr>Problem: Hierarchical Inheritance</vt:lpstr>
      <vt:lpstr>Reusing Classes</vt:lpstr>
      <vt:lpstr>Inheritance and Access Modifiers</vt:lpstr>
      <vt:lpstr>Shadowing Variables</vt:lpstr>
      <vt:lpstr>Shadowing Variables – Access</vt:lpstr>
      <vt:lpstr>Overriding Derived Methods</vt:lpstr>
      <vt:lpstr>Final Methods</vt:lpstr>
      <vt:lpstr>Final Classes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Inheritance</dc:title>
  <dc:subject>Java OOP – Practical Training Course @ SoftUni</dc:subject>
  <dc:creator>Software University</dc:creator>
  <cp:keywords>Reflection; Abstartion; Interface; class; Java Basics; Java;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Topuzakova, Desislava</cp:lastModifiedBy>
  <cp:revision>32</cp:revision>
  <dcterms:created xsi:type="dcterms:W3CDTF">2018-05-23T13:08:44Z</dcterms:created>
  <dcterms:modified xsi:type="dcterms:W3CDTF">2022-09-08T12:48:40Z</dcterms:modified>
  <cp:category>programming;computer programming;software development;web development</cp:category>
</cp:coreProperties>
</file>