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4" r:id="rId67"/>
    <p:sldId id="328" r:id="rId68"/>
    <p:sldId id="329" r:id="rId69"/>
    <p:sldId id="326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FD5E28-5F8A-4F19-9B5F-58F8E0376EDB}">
          <p14:sldIdLst>
            <p14:sldId id="256"/>
            <p14:sldId id="257"/>
            <p14:sldId id="258"/>
            <p14:sldId id="259"/>
          </p14:sldIdLst>
        </p14:section>
        <p14:section name="Data Management" id="{12AE3BBA-FA79-456B-A1F1-1A78276FBCAB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base Engine" id="{C3D7EEEF-376B-45B7-9D8F-E72B289139F7}">
          <p14:sldIdLst>
            <p14:sldId id="266"/>
            <p14:sldId id="267"/>
            <p14:sldId id="268"/>
            <p14:sldId id="269"/>
          </p14:sldIdLst>
        </p14:section>
        <p14:section name="Structured Query Language" id="{899A82FD-A7F0-46C7-ADF2-C4A390C4EB31}">
          <p14:sldIdLst>
            <p14:sldId id="270"/>
            <p14:sldId id="271"/>
            <p14:sldId id="272"/>
            <p14:sldId id="273"/>
            <p14:sldId id="274"/>
          </p14:sldIdLst>
        </p14:section>
        <p14:section name="MySQL" id="{6F393BE0-A6C8-45BA-B5F6-46D445D5B393}">
          <p14:sldIdLst>
            <p14:sldId id="275"/>
            <p14:sldId id="276"/>
            <p14:sldId id="277"/>
            <p14:sldId id="278"/>
          </p14:sldIdLst>
        </p14:section>
        <p14:section name="Table Relationships" id="{BD083114-98AC-41DC-97ED-EA513EE574F5}">
          <p14:sldIdLst>
            <p14:sldId id="279"/>
            <p14:sldId id="280"/>
            <p14:sldId id="281"/>
            <p14:sldId id="282"/>
          </p14:sldIdLst>
        </p14:section>
        <p14:section name="Programmability" id="{5078B4FE-855B-4938-906D-C4A8F309B4C6}">
          <p14:sldIdLst>
            <p14:sldId id="283"/>
            <p14:sldId id="284"/>
            <p14:sldId id="285"/>
            <p14:sldId id="286"/>
          </p14:sldIdLst>
        </p14:section>
        <p14:section name="Data Types in MySQL Server" id="{F256A7D8-7F20-4AF0-AC2A-A4D935FDAABC}">
          <p14:sldIdLst>
            <p14:sldId id="287"/>
            <p14:sldId id="288"/>
            <p14:sldId id="289"/>
            <p14:sldId id="290"/>
            <p14:sldId id="291"/>
            <p14:sldId id="292"/>
            <p14:sldId id="327"/>
            <p14:sldId id="293"/>
            <p14:sldId id="294"/>
          </p14:sldIdLst>
        </p14:section>
        <p14:section name="Database Modeling" id="{58595B37-202C-4FD6-8C38-EB20A13A668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Basic SQL Queries" id="{23F92810-3C4B-44F0-B285-254C04023C1E}">
          <p14:sldIdLst>
            <p14:sldId id="302"/>
            <p14:sldId id="303"/>
            <p14:sldId id="304"/>
            <p14:sldId id="305"/>
          </p14:sldIdLst>
        </p14:section>
        <p14:section name="Table Customization" id="{C2A79060-8F7D-4004-9B41-65BCE94A4888}">
          <p14:sldIdLst>
            <p14:sldId id="306"/>
            <p14:sldId id="307"/>
            <p14:sldId id="308"/>
          </p14:sldIdLst>
        </p14:section>
        <p14:section name="Altering Tables" id="{3A782AEE-1584-4FD2-A8E4-CFE549DC66A2}">
          <p14:sldIdLst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eleting Data and Structures" id="{F12085C9-7E52-4573-A72F-7A5D16029F48}">
          <p14:sldIdLst>
            <p14:sldId id="315"/>
            <p14:sldId id="316"/>
            <p14:sldId id="317"/>
            <p14:sldId id="318"/>
          </p14:sldIdLst>
        </p14:section>
        <p14:section name="Conclusion" id="{70F08173-3AC2-4E44-A39B-4E72D8553139}">
          <p14:sldIdLst>
            <p14:sldId id="319"/>
            <p14:sldId id="324"/>
            <p14:sldId id="328"/>
            <p14:sldId id="329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1058" autoAdjust="0"/>
  </p:normalViewPr>
  <p:slideViewPr>
    <p:cSldViewPr showGuides="1">
      <p:cViewPr varScale="1">
        <p:scale>
          <a:sx n="73" d="100"/>
          <a:sy n="73" d="100"/>
        </p:scale>
        <p:origin x="34" y="4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1E85D-A2DA-4CDD-B290-DE5BA8C0CBC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EFC452-EF6C-4D69-AF80-CEB61214AB7E}">
      <dgm:prSet phldrT="[Text]" custT="1"/>
      <dgm:spPr>
        <a:solidFill>
          <a:srgbClr val="E9EBEF">
            <a:alpha val="26000"/>
          </a:srgbClr>
        </a:solidFill>
        <a:ln>
          <a:solidFill>
            <a:srgbClr val="A3ABBC"/>
          </a:solidFill>
        </a:ln>
      </dgm:spPr>
      <dgm:t>
        <a:bodyPr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gm:t>
    </dgm:pt>
    <dgm:pt modelId="{B6FDA33E-B5F6-446E-9410-C2CB96ABA35F}" type="parTrans" cxnId="{7CA8F76F-9E12-43AA-A88A-0339A8983BEE}">
      <dgm:prSet/>
      <dgm:spPr/>
      <dgm:t>
        <a:bodyPr/>
        <a:lstStyle/>
        <a:p>
          <a:endParaRPr lang="en-US"/>
        </a:p>
      </dgm:t>
    </dgm:pt>
    <dgm:pt modelId="{FF02A9F7-B8AE-44F6-A7F1-F0FAF5C602E8}" type="sibTrans" cxnId="{7CA8F76F-9E12-43AA-A88A-0339A8983BEE}">
      <dgm:prSet/>
      <dgm:spPr/>
      <dgm:t>
        <a:bodyPr/>
        <a:lstStyle/>
        <a:p>
          <a:endParaRPr lang="en-US"/>
        </a:p>
      </dgm:t>
    </dgm:pt>
    <dgm:pt modelId="{16AE64D2-AE1D-40A7-B080-CFD6B421B6A7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gm:t>
    </dgm:pt>
    <dgm:pt modelId="{02302F09-4324-4A88-ABB0-5EDB1D5F14CC}" type="parTrans" cxnId="{4144EE15-2531-4E4B-918D-FD977181AAC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209B26B-84DB-49FE-AFF4-F823BE961922}" type="sibTrans" cxnId="{4144EE15-2531-4E4B-918D-FD977181AACD}">
      <dgm:prSet/>
      <dgm:spPr/>
      <dgm:t>
        <a:bodyPr/>
        <a:lstStyle/>
        <a:p>
          <a:endParaRPr lang="en-US"/>
        </a:p>
      </dgm:t>
    </dgm:pt>
    <dgm:pt modelId="{8E320513-58AB-4824-8CB2-988BF9BD89B3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gm:t>
    </dgm:pt>
    <dgm:pt modelId="{CF086E4C-7C8C-4B07-B3E6-4F6A37FBA294}" type="parTrans" cxnId="{B6D75675-7815-48E0-95F2-C0741DCE9591}">
      <dgm:prSet/>
      <dgm:spPr/>
      <dgm:t>
        <a:bodyPr/>
        <a:lstStyle/>
        <a:p>
          <a:endParaRPr lang="en-US"/>
        </a:p>
      </dgm:t>
    </dgm:pt>
    <dgm:pt modelId="{5CC2DEDB-F2FD-43FE-A97C-1A2EC7E22196}" type="sibTrans" cxnId="{B6D75675-7815-48E0-95F2-C0741DCE9591}">
      <dgm:prSet/>
      <dgm:spPr/>
      <dgm:t>
        <a:bodyPr/>
        <a:lstStyle/>
        <a:p>
          <a:endParaRPr lang="en-US"/>
        </a:p>
      </dgm:t>
    </dgm:pt>
    <dgm:pt modelId="{269A7C52-5B41-434A-848D-7E9430049450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gm:t>
    </dgm:pt>
    <dgm:pt modelId="{9FC6AA34-036F-4A0A-87B4-85861097FD4C}" type="parTrans" cxnId="{185C2423-1E48-4351-A0C6-E506E077CFB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6A6DF7B-6600-471B-9E2B-8D9EB5A04D14}" type="sibTrans" cxnId="{185C2423-1E48-4351-A0C6-E506E077CFB9}">
      <dgm:prSet/>
      <dgm:spPr/>
      <dgm:t>
        <a:bodyPr/>
        <a:lstStyle/>
        <a:p>
          <a:endParaRPr lang="en-US"/>
        </a:p>
      </dgm:t>
    </dgm:pt>
    <dgm:pt modelId="{6CE748CC-193A-46B1-A4EC-749A6946A7D2}">
      <dgm:prSet phldrT="[Text]" custT="1"/>
      <dgm:spPr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gm:spPr>
      <dgm:t>
        <a:bodyPr spcFirstLastPara="0" vert="horz" wrap="square" lIns="41910" tIns="41910" rIns="41910" bIns="41910" numCol="1" spcCol="1270" anchor="ctr" anchorCtr="0"/>
        <a:lstStyle/>
        <a:p>
          <a:r>
            <a:rPr lang="en-US" sz="6600" dirty="0">
              <a:solidFill>
                <a:srgbClr val="234465"/>
              </a:solidFill>
            </a:rPr>
            <a:t>TCL</a:t>
          </a:r>
        </a:p>
        <a:p>
          <a:r>
            <a:rPr lang="en-US" sz="3200" dirty="0"/>
            <a:t>BEGIN TRAN</a:t>
          </a:r>
          <a:br>
            <a:rPr lang="en-US" sz="3200" dirty="0"/>
          </a:br>
          <a:r>
            <a:rPr lang="en-US" sz="3200" dirty="0"/>
            <a:t>COMMIT</a:t>
          </a:r>
          <a:br>
            <a:rPr lang="en-US" sz="3200" dirty="0"/>
          </a:br>
          <a:r>
            <a:rPr lang="en-US" sz="3200" dirty="0"/>
            <a:t>ROLLBACK</a:t>
          </a:r>
          <a:br>
            <a:rPr lang="en-US" sz="3200" dirty="0"/>
          </a:br>
          <a:r>
            <a:rPr lang="en-US" sz="3200" dirty="0"/>
            <a:t>SAVE</a:t>
          </a:r>
        </a:p>
      </dgm:t>
    </dgm:pt>
    <dgm:pt modelId="{32301BE1-3971-4CA2-89A8-4F6AC5BB2900}" type="parTrans" cxnId="{C6DD27B8-52DE-48A4-B2E6-5F3D64DB9F1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F5B736C-5004-48B6-8B7F-3DBAFAA25FA9}" type="sibTrans" cxnId="{C6DD27B8-52DE-48A4-B2E6-5F3D64DB9F15}">
      <dgm:prSet/>
      <dgm:spPr/>
      <dgm:t>
        <a:bodyPr/>
        <a:lstStyle/>
        <a:p>
          <a:endParaRPr lang="en-US"/>
        </a:p>
      </dgm:t>
    </dgm:pt>
    <dgm:pt modelId="{BABE325B-269C-46D7-8232-355289759749}" type="pres">
      <dgm:prSet presAssocID="{74A1E85D-A2DA-4CDD-B290-DE5BA8C0CB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C507B-90A0-4B11-BF94-7C1C4001891A}" type="pres">
      <dgm:prSet presAssocID="{60EFC452-EF6C-4D69-AF80-CEB61214AB7E}" presName="hierRoot1" presStyleCnt="0">
        <dgm:presLayoutVars>
          <dgm:hierBranch val="init"/>
        </dgm:presLayoutVars>
      </dgm:prSet>
      <dgm:spPr/>
    </dgm:pt>
    <dgm:pt modelId="{82D1CE45-22B3-488F-B103-CF0EF38B51F4}" type="pres">
      <dgm:prSet presAssocID="{60EFC452-EF6C-4D69-AF80-CEB61214AB7E}" presName="rootComposite1" presStyleCnt="0"/>
      <dgm:spPr/>
    </dgm:pt>
    <dgm:pt modelId="{098D25D1-F754-43BA-95FE-579F4D51D6FA}" type="pres">
      <dgm:prSet presAssocID="{60EFC452-EF6C-4D69-AF80-CEB61214AB7E}" presName="rootText1" presStyleLbl="node0" presStyleIdx="0" presStyleCnt="1" custLinFactNeighborY="3328">
        <dgm:presLayoutVars>
          <dgm:chPref val="3"/>
        </dgm:presLayoutVars>
      </dgm:prSet>
      <dgm:spPr/>
    </dgm:pt>
    <dgm:pt modelId="{D7773969-705F-42B9-B1AB-A2D305445C69}" type="pres">
      <dgm:prSet presAssocID="{60EFC452-EF6C-4D69-AF80-CEB61214AB7E}" presName="rootConnector1" presStyleLbl="node1" presStyleIdx="0" presStyleCnt="0"/>
      <dgm:spPr/>
    </dgm:pt>
    <dgm:pt modelId="{623134D5-540B-469C-994B-B10D25A8A4ED}" type="pres">
      <dgm:prSet presAssocID="{60EFC452-EF6C-4D69-AF80-CEB61214AB7E}" presName="hierChild2" presStyleCnt="0"/>
      <dgm:spPr/>
    </dgm:pt>
    <dgm:pt modelId="{CD4A383E-0382-43FA-B1A6-A26A85A5FA82}" type="pres">
      <dgm:prSet presAssocID="{02302F09-4324-4A88-ABB0-5EDB1D5F14CC}" presName="Name37" presStyleLbl="parChTrans1D2" presStyleIdx="0" presStyleCnt="4"/>
      <dgm:spPr/>
    </dgm:pt>
    <dgm:pt modelId="{F0265A02-0564-4839-B21F-BD5D4AD01E88}" type="pres">
      <dgm:prSet presAssocID="{16AE64D2-AE1D-40A7-B080-CFD6B421B6A7}" presName="hierRoot2" presStyleCnt="0">
        <dgm:presLayoutVars>
          <dgm:hierBranch val="init"/>
        </dgm:presLayoutVars>
      </dgm:prSet>
      <dgm:spPr/>
    </dgm:pt>
    <dgm:pt modelId="{3F2914D9-299A-42CA-8B66-AADB933ACC72}" type="pres">
      <dgm:prSet presAssocID="{16AE64D2-AE1D-40A7-B080-CFD6B421B6A7}" presName="rootComposite" presStyleCnt="0"/>
      <dgm:spPr/>
    </dgm:pt>
    <dgm:pt modelId="{C0C9A85C-67E3-4283-B537-8C9B2A7AFC19}" type="pres">
      <dgm:prSet presAssocID="{16AE64D2-AE1D-40A7-B080-CFD6B421B6A7}" presName="rootText" presStyleLbl="node2" presStyleIdx="0" presStyleCnt="4" custScaleY="290581" custLinFactNeighborY="3328">
        <dgm:presLayoutVars>
          <dgm:chPref val="3"/>
        </dgm:presLayoutVars>
      </dgm:prSet>
      <dgm:spPr>
        <a:xfrm>
          <a:off x="5321" y="1880655"/>
          <a:ext cx="2219515" cy="3224745"/>
        </a:xfrm>
        <a:prstGeom prst="rect">
          <a:avLst/>
        </a:prstGeom>
      </dgm:spPr>
    </dgm:pt>
    <dgm:pt modelId="{A8428307-2237-4672-BAEB-7D0041F9D5E0}" type="pres">
      <dgm:prSet presAssocID="{16AE64D2-AE1D-40A7-B080-CFD6B421B6A7}" presName="rootConnector" presStyleLbl="node2" presStyleIdx="0" presStyleCnt="4"/>
      <dgm:spPr/>
    </dgm:pt>
    <dgm:pt modelId="{5CA9B886-A73E-435C-A22F-4998EF1E090A}" type="pres">
      <dgm:prSet presAssocID="{16AE64D2-AE1D-40A7-B080-CFD6B421B6A7}" presName="hierChild4" presStyleCnt="0"/>
      <dgm:spPr/>
    </dgm:pt>
    <dgm:pt modelId="{DD60B0C1-BF33-475C-8F25-90B7875B5C66}" type="pres">
      <dgm:prSet presAssocID="{16AE64D2-AE1D-40A7-B080-CFD6B421B6A7}" presName="hierChild5" presStyleCnt="0"/>
      <dgm:spPr/>
    </dgm:pt>
    <dgm:pt modelId="{0D29FA1E-72E2-4008-AF82-817E7A703F9D}" type="pres">
      <dgm:prSet presAssocID="{CF086E4C-7C8C-4B07-B3E6-4F6A37FBA294}" presName="Name37" presStyleLbl="parChTrans1D2" presStyleIdx="1" presStyleCnt="4"/>
      <dgm:spPr/>
    </dgm:pt>
    <dgm:pt modelId="{4CEDC786-CD00-47D4-93CA-4537038470FA}" type="pres">
      <dgm:prSet presAssocID="{8E320513-58AB-4824-8CB2-988BF9BD89B3}" presName="hierRoot2" presStyleCnt="0">
        <dgm:presLayoutVars>
          <dgm:hierBranch val="init"/>
        </dgm:presLayoutVars>
      </dgm:prSet>
      <dgm:spPr/>
    </dgm:pt>
    <dgm:pt modelId="{74AF8A18-2E8A-44A7-A3C5-FC490B8C4390}" type="pres">
      <dgm:prSet presAssocID="{8E320513-58AB-4824-8CB2-988BF9BD89B3}" presName="rootComposite" presStyleCnt="0"/>
      <dgm:spPr/>
    </dgm:pt>
    <dgm:pt modelId="{42CEC7D4-2B68-4E1E-A075-9AF5255F5D25}" type="pres">
      <dgm:prSet presAssocID="{8E320513-58AB-4824-8CB2-988BF9BD89B3}" presName="rootText" presStyleLbl="node2" presStyleIdx="1" presStyleCnt="4" custScaleY="290581" custLinFactNeighborY="3328">
        <dgm:presLayoutVars>
          <dgm:chPref val="3"/>
        </dgm:presLayoutVars>
      </dgm:prSet>
      <dgm:spPr>
        <a:xfrm>
          <a:off x="2690935" y="1880655"/>
          <a:ext cx="2219515" cy="3224745"/>
        </a:xfrm>
        <a:prstGeom prst="rect">
          <a:avLst/>
        </a:prstGeom>
      </dgm:spPr>
    </dgm:pt>
    <dgm:pt modelId="{384FA23A-D0BC-4304-ACE6-C7F6110174C3}" type="pres">
      <dgm:prSet presAssocID="{8E320513-58AB-4824-8CB2-988BF9BD89B3}" presName="rootConnector" presStyleLbl="node2" presStyleIdx="1" presStyleCnt="4"/>
      <dgm:spPr/>
    </dgm:pt>
    <dgm:pt modelId="{1F6C60C7-075F-4904-8D70-CCBC76C23342}" type="pres">
      <dgm:prSet presAssocID="{8E320513-58AB-4824-8CB2-988BF9BD89B3}" presName="hierChild4" presStyleCnt="0"/>
      <dgm:spPr/>
    </dgm:pt>
    <dgm:pt modelId="{D7F01788-0E7B-440F-B29D-515F8E721EB3}" type="pres">
      <dgm:prSet presAssocID="{8E320513-58AB-4824-8CB2-988BF9BD89B3}" presName="hierChild5" presStyleCnt="0"/>
      <dgm:spPr/>
    </dgm:pt>
    <dgm:pt modelId="{9A95F375-78B7-482A-8374-6F73ECD34CF8}" type="pres">
      <dgm:prSet presAssocID="{9FC6AA34-036F-4A0A-87B4-85861097FD4C}" presName="Name37" presStyleLbl="parChTrans1D2" presStyleIdx="2" presStyleCnt="4"/>
      <dgm:spPr/>
    </dgm:pt>
    <dgm:pt modelId="{7B0A554F-2833-4F9D-A8D9-8822EFD8D065}" type="pres">
      <dgm:prSet presAssocID="{269A7C52-5B41-434A-848D-7E9430049450}" presName="hierRoot2" presStyleCnt="0">
        <dgm:presLayoutVars>
          <dgm:hierBranch val="init"/>
        </dgm:presLayoutVars>
      </dgm:prSet>
      <dgm:spPr/>
    </dgm:pt>
    <dgm:pt modelId="{9FAA7238-6FD0-47DA-8E06-06AD34B1A798}" type="pres">
      <dgm:prSet presAssocID="{269A7C52-5B41-434A-848D-7E9430049450}" presName="rootComposite" presStyleCnt="0"/>
      <dgm:spPr/>
    </dgm:pt>
    <dgm:pt modelId="{79265CDC-1285-4350-AE21-6545F6125041}" type="pres">
      <dgm:prSet presAssocID="{269A7C52-5B41-434A-848D-7E9430049450}" presName="rootText" presStyleLbl="node2" presStyleIdx="2" presStyleCnt="4" custScaleY="290581" custLinFactNeighborY="3328">
        <dgm:presLayoutVars>
          <dgm:chPref val="3"/>
        </dgm:presLayoutVars>
      </dgm:prSet>
      <dgm:spPr>
        <a:xfrm>
          <a:off x="5376549" y="1880655"/>
          <a:ext cx="2219515" cy="3224745"/>
        </a:xfrm>
        <a:prstGeom prst="rect">
          <a:avLst/>
        </a:prstGeom>
      </dgm:spPr>
    </dgm:pt>
    <dgm:pt modelId="{0FCE1637-0BCC-4D76-9DCC-20C3817E95D5}" type="pres">
      <dgm:prSet presAssocID="{269A7C52-5B41-434A-848D-7E9430049450}" presName="rootConnector" presStyleLbl="node2" presStyleIdx="2" presStyleCnt="4"/>
      <dgm:spPr/>
    </dgm:pt>
    <dgm:pt modelId="{753E0020-C74F-47BE-9FD7-4742F3DF3F16}" type="pres">
      <dgm:prSet presAssocID="{269A7C52-5B41-434A-848D-7E9430049450}" presName="hierChild4" presStyleCnt="0"/>
      <dgm:spPr/>
    </dgm:pt>
    <dgm:pt modelId="{D1CAA0E3-7E17-4ACD-81AD-60669662DFC0}" type="pres">
      <dgm:prSet presAssocID="{269A7C52-5B41-434A-848D-7E9430049450}" presName="hierChild5" presStyleCnt="0"/>
      <dgm:spPr/>
    </dgm:pt>
    <dgm:pt modelId="{0C58B770-DC07-470A-AD8F-28FDEACB5D49}" type="pres">
      <dgm:prSet presAssocID="{32301BE1-3971-4CA2-89A8-4F6AC5BB2900}" presName="Name37" presStyleLbl="parChTrans1D2" presStyleIdx="3" presStyleCnt="4"/>
      <dgm:spPr/>
    </dgm:pt>
    <dgm:pt modelId="{435FE159-79C8-4290-8BBF-CBB0249B20CE}" type="pres">
      <dgm:prSet presAssocID="{6CE748CC-193A-46B1-A4EC-749A6946A7D2}" presName="hierRoot2" presStyleCnt="0">
        <dgm:presLayoutVars>
          <dgm:hierBranch val="init"/>
        </dgm:presLayoutVars>
      </dgm:prSet>
      <dgm:spPr/>
    </dgm:pt>
    <dgm:pt modelId="{5E94123A-0F79-426A-A5CB-C99510690A35}" type="pres">
      <dgm:prSet presAssocID="{6CE748CC-193A-46B1-A4EC-749A6946A7D2}" presName="rootComposite" presStyleCnt="0"/>
      <dgm:spPr/>
    </dgm:pt>
    <dgm:pt modelId="{4CF42318-0D8F-4F28-8999-BD62C01CC702}" type="pres">
      <dgm:prSet presAssocID="{6CE748CC-193A-46B1-A4EC-749A6946A7D2}" presName="rootText" presStyleLbl="node2" presStyleIdx="3" presStyleCnt="4" custScaleY="290581" custLinFactNeighborY="3328">
        <dgm:presLayoutVars>
          <dgm:chPref val="3"/>
        </dgm:presLayoutVars>
      </dgm:prSet>
      <dgm:spPr>
        <a:xfrm>
          <a:off x="8062163" y="1880655"/>
          <a:ext cx="2219515" cy="3224745"/>
        </a:xfrm>
        <a:prstGeom prst="rect">
          <a:avLst/>
        </a:prstGeom>
      </dgm:spPr>
    </dgm:pt>
    <dgm:pt modelId="{7F30697F-67A2-4266-A96F-0376730036B0}" type="pres">
      <dgm:prSet presAssocID="{6CE748CC-193A-46B1-A4EC-749A6946A7D2}" presName="rootConnector" presStyleLbl="node2" presStyleIdx="3" presStyleCnt="4"/>
      <dgm:spPr/>
    </dgm:pt>
    <dgm:pt modelId="{57084DED-3209-4651-8EE9-75844F9D7768}" type="pres">
      <dgm:prSet presAssocID="{6CE748CC-193A-46B1-A4EC-749A6946A7D2}" presName="hierChild4" presStyleCnt="0"/>
      <dgm:spPr/>
    </dgm:pt>
    <dgm:pt modelId="{60E784F8-6871-4057-B28E-225E785A7CEA}" type="pres">
      <dgm:prSet presAssocID="{6CE748CC-193A-46B1-A4EC-749A6946A7D2}" presName="hierChild5" presStyleCnt="0"/>
      <dgm:spPr/>
    </dgm:pt>
    <dgm:pt modelId="{9BF956A6-8C8D-4102-AC07-2FA917EA6E57}" type="pres">
      <dgm:prSet presAssocID="{60EFC452-EF6C-4D69-AF80-CEB61214AB7E}" presName="hierChild3" presStyleCnt="0"/>
      <dgm:spPr/>
    </dgm:pt>
  </dgm:ptLst>
  <dgm:cxnLst>
    <dgm:cxn modelId="{E327A800-C51D-4177-8F67-C3C4D2133ED8}" type="presOf" srcId="{6CE748CC-193A-46B1-A4EC-749A6946A7D2}" destId="{7F30697F-67A2-4266-A96F-0376730036B0}" srcOrd="1" destOrd="0" presId="urn:microsoft.com/office/officeart/2005/8/layout/orgChart1"/>
    <dgm:cxn modelId="{82394C0B-9BD8-4065-A551-4E4CB2302928}" type="presOf" srcId="{32301BE1-3971-4CA2-89A8-4F6AC5BB2900}" destId="{0C58B770-DC07-470A-AD8F-28FDEACB5D49}" srcOrd="0" destOrd="0" presId="urn:microsoft.com/office/officeart/2005/8/layout/orgChart1"/>
    <dgm:cxn modelId="{4144EE15-2531-4E4B-918D-FD977181AACD}" srcId="{60EFC452-EF6C-4D69-AF80-CEB61214AB7E}" destId="{16AE64D2-AE1D-40A7-B080-CFD6B421B6A7}" srcOrd="0" destOrd="0" parTransId="{02302F09-4324-4A88-ABB0-5EDB1D5F14CC}" sibTransId="{6209B26B-84DB-49FE-AFF4-F823BE961922}"/>
    <dgm:cxn modelId="{185C2423-1E48-4351-A0C6-E506E077CFB9}" srcId="{60EFC452-EF6C-4D69-AF80-CEB61214AB7E}" destId="{269A7C52-5B41-434A-848D-7E9430049450}" srcOrd="2" destOrd="0" parTransId="{9FC6AA34-036F-4A0A-87B4-85861097FD4C}" sibTransId="{A6A6DF7B-6600-471B-9E2B-8D9EB5A04D14}"/>
    <dgm:cxn modelId="{F548932F-D53F-4DBA-9440-5A07B231B90A}" type="presOf" srcId="{9FC6AA34-036F-4A0A-87B4-85861097FD4C}" destId="{9A95F375-78B7-482A-8374-6F73ECD34CF8}" srcOrd="0" destOrd="0" presId="urn:microsoft.com/office/officeart/2005/8/layout/orgChart1"/>
    <dgm:cxn modelId="{04BFCC45-AD38-472E-97BF-F3BCEB6A30CA}" type="presOf" srcId="{02302F09-4324-4A88-ABB0-5EDB1D5F14CC}" destId="{CD4A383E-0382-43FA-B1A6-A26A85A5FA82}" srcOrd="0" destOrd="0" presId="urn:microsoft.com/office/officeart/2005/8/layout/orgChart1"/>
    <dgm:cxn modelId="{3AF8684B-C37C-47A6-835C-82A8D754F782}" type="presOf" srcId="{6CE748CC-193A-46B1-A4EC-749A6946A7D2}" destId="{4CF42318-0D8F-4F28-8999-BD62C01CC702}" srcOrd="0" destOrd="0" presId="urn:microsoft.com/office/officeart/2005/8/layout/orgChart1"/>
    <dgm:cxn modelId="{7CA8F76F-9E12-43AA-A88A-0339A8983BEE}" srcId="{74A1E85D-A2DA-4CDD-B290-DE5BA8C0CBCF}" destId="{60EFC452-EF6C-4D69-AF80-CEB61214AB7E}" srcOrd="0" destOrd="0" parTransId="{B6FDA33E-B5F6-446E-9410-C2CB96ABA35F}" sibTransId="{FF02A9F7-B8AE-44F6-A7F1-F0FAF5C602E8}"/>
    <dgm:cxn modelId="{7BAEF870-CD73-4F52-BDAE-96244D32DF9D}" type="presOf" srcId="{8E320513-58AB-4824-8CB2-988BF9BD89B3}" destId="{42CEC7D4-2B68-4E1E-A075-9AF5255F5D25}" srcOrd="0" destOrd="0" presId="urn:microsoft.com/office/officeart/2005/8/layout/orgChart1"/>
    <dgm:cxn modelId="{B6D75675-7815-48E0-95F2-C0741DCE9591}" srcId="{60EFC452-EF6C-4D69-AF80-CEB61214AB7E}" destId="{8E320513-58AB-4824-8CB2-988BF9BD89B3}" srcOrd="1" destOrd="0" parTransId="{CF086E4C-7C8C-4B07-B3E6-4F6A37FBA294}" sibTransId="{5CC2DEDB-F2FD-43FE-A97C-1A2EC7E22196}"/>
    <dgm:cxn modelId="{69658D87-4446-4F36-96CC-CABCFAF92D20}" type="presOf" srcId="{16AE64D2-AE1D-40A7-B080-CFD6B421B6A7}" destId="{C0C9A85C-67E3-4283-B537-8C9B2A7AFC19}" srcOrd="0" destOrd="0" presId="urn:microsoft.com/office/officeart/2005/8/layout/orgChart1"/>
    <dgm:cxn modelId="{4EC7E3B5-DAE4-4B58-A4EF-1F07B1543215}" type="presOf" srcId="{74A1E85D-A2DA-4CDD-B290-DE5BA8C0CBCF}" destId="{BABE325B-269C-46D7-8232-355289759749}" srcOrd="0" destOrd="0" presId="urn:microsoft.com/office/officeart/2005/8/layout/orgChart1"/>
    <dgm:cxn modelId="{C6DD27B8-52DE-48A4-B2E6-5F3D64DB9F15}" srcId="{60EFC452-EF6C-4D69-AF80-CEB61214AB7E}" destId="{6CE748CC-193A-46B1-A4EC-749A6946A7D2}" srcOrd="3" destOrd="0" parTransId="{32301BE1-3971-4CA2-89A8-4F6AC5BB2900}" sibTransId="{0F5B736C-5004-48B6-8B7F-3DBAFAA25FA9}"/>
    <dgm:cxn modelId="{4B89D9B9-4408-436D-84C5-DF82BE98A1FC}" type="presOf" srcId="{CF086E4C-7C8C-4B07-B3E6-4F6A37FBA294}" destId="{0D29FA1E-72E2-4008-AF82-817E7A703F9D}" srcOrd="0" destOrd="0" presId="urn:microsoft.com/office/officeart/2005/8/layout/orgChart1"/>
    <dgm:cxn modelId="{6D567CBF-CDDE-4F5B-B443-9B310495EF33}" type="presOf" srcId="{60EFC452-EF6C-4D69-AF80-CEB61214AB7E}" destId="{098D25D1-F754-43BA-95FE-579F4D51D6FA}" srcOrd="0" destOrd="0" presId="urn:microsoft.com/office/officeart/2005/8/layout/orgChart1"/>
    <dgm:cxn modelId="{CD8A94C6-84C0-4D5F-9656-3EE40F4A4B25}" type="presOf" srcId="{269A7C52-5B41-434A-848D-7E9430049450}" destId="{0FCE1637-0BCC-4D76-9DCC-20C3817E95D5}" srcOrd="1" destOrd="0" presId="urn:microsoft.com/office/officeart/2005/8/layout/orgChart1"/>
    <dgm:cxn modelId="{298327CE-2BCA-4BB1-913B-A61A4EC27AED}" type="presOf" srcId="{16AE64D2-AE1D-40A7-B080-CFD6B421B6A7}" destId="{A8428307-2237-4672-BAEB-7D0041F9D5E0}" srcOrd="1" destOrd="0" presId="urn:microsoft.com/office/officeart/2005/8/layout/orgChart1"/>
    <dgm:cxn modelId="{1DC048CE-0C5C-4900-9E1A-36D8DB0979BE}" type="presOf" srcId="{269A7C52-5B41-434A-848D-7E9430049450}" destId="{79265CDC-1285-4350-AE21-6545F6125041}" srcOrd="0" destOrd="0" presId="urn:microsoft.com/office/officeart/2005/8/layout/orgChart1"/>
    <dgm:cxn modelId="{521BB1DB-6F9A-45F0-ADEC-65844C994C98}" type="presOf" srcId="{60EFC452-EF6C-4D69-AF80-CEB61214AB7E}" destId="{D7773969-705F-42B9-B1AB-A2D305445C69}" srcOrd="1" destOrd="0" presId="urn:microsoft.com/office/officeart/2005/8/layout/orgChart1"/>
    <dgm:cxn modelId="{4C5F09FF-FB7D-4ECB-AB8A-171AD614561D}" type="presOf" srcId="{8E320513-58AB-4824-8CB2-988BF9BD89B3}" destId="{384FA23A-D0BC-4304-ACE6-C7F6110174C3}" srcOrd="1" destOrd="0" presId="urn:microsoft.com/office/officeart/2005/8/layout/orgChart1"/>
    <dgm:cxn modelId="{D12C7615-D3A3-4C33-944A-C6A172980312}" type="presParOf" srcId="{BABE325B-269C-46D7-8232-355289759749}" destId="{37DC507B-90A0-4B11-BF94-7C1C4001891A}" srcOrd="0" destOrd="0" presId="urn:microsoft.com/office/officeart/2005/8/layout/orgChart1"/>
    <dgm:cxn modelId="{B30C24D2-5C3E-41B6-B7B8-B1F8FC806469}" type="presParOf" srcId="{37DC507B-90A0-4B11-BF94-7C1C4001891A}" destId="{82D1CE45-22B3-488F-B103-CF0EF38B51F4}" srcOrd="0" destOrd="0" presId="urn:microsoft.com/office/officeart/2005/8/layout/orgChart1"/>
    <dgm:cxn modelId="{74765A18-DFFC-4040-A1A3-54D33FCAA678}" type="presParOf" srcId="{82D1CE45-22B3-488F-B103-CF0EF38B51F4}" destId="{098D25D1-F754-43BA-95FE-579F4D51D6FA}" srcOrd="0" destOrd="0" presId="urn:microsoft.com/office/officeart/2005/8/layout/orgChart1"/>
    <dgm:cxn modelId="{3D40CE8C-5FC1-44D5-B6EF-3513845BB7CC}" type="presParOf" srcId="{82D1CE45-22B3-488F-B103-CF0EF38B51F4}" destId="{D7773969-705F-42B9-B1AB-A2D305445C69}" srcOrd="1" destOrd="0" presId="urn:microsoft.com/office/officeart/2005/8/layout/orgChart1"/>
    <dgm:cxn modelId="{E4C9F3BF-89B6-4881-8753-C66AED09A14D}" type="presParOf" srcId="{37DC507B-90A0-4B11-BF94-7C1C4001891A}" destId="{623134D5-540B-469C-994B-B10D25A8A4ED}" srcOrd="1" destOrd="0" presId="urn:microsoft.com/office/officeart/2005/8/layout/orgChart1"/>
    <dgm:cxn modelId="{06135283-EB39-4847-B1A9-192E04218D65}" type="presParOf" srcId="{623134D5-540B-469C-994B-B10D25A8A4ED}" destId="{CD4A383E-0382-43FA-B1A6-A26A85A5FA82}" srcOrd="0" destOrd="0" presId="urn:microsoft.com/office/officeart/2005/8/layout/orgChart1"/>
    <dgm:cxn modelId="{6D881C96-2970-4B0A-97B6-6F7B5DCA86A2}" type="presParOf" srcId="{623134D5-540B-469C-994B-B10D25A8A4ED}" destId="{F0265A02-0564-4839-B21F-BD5D4AD01E88}" srcOrd="1" destOrd="0" presId="urn:microsoft.com/office/officeart/2005/8/layout/orgChart1"/>
    <dgm:cxn modelId="{CA35CA83-AA59-4C10-A4A8-FB62EDDED6A4}" type="presParOf" srcId="{F0265A02-0564-4839-B21F-BD5D4AD01E88}" destId="{3F2914D9-299A-42CA-8B66-AADB933ACC72}" srcOrd="0" destOrd="0" presId="urn:microsoft.com/office/officeart/2005/8/layout/orgChart1"/>
    <dgm:cxn modelId="{95AD7AF5-BE09-453B-88F3-4C1E3AA852CF}" type="presParOf" srcId="{3F2914D9-299A-42CA-8B66-AADB933ACC72}" destId="{C0C9A85C-67E3-4283-B537-8C9B2A7AFC19}" srcOrd="0" destOrd="0" presId="urn:microsoft.com/office/officeart/2005/8/layout/orgChart1"/>
    <dgm:cxn modelId="{72661BD6-251B-4D50-B0A7-AB7494A0CEE9}" type="presParOf" srcId="{3F2914D9-299A-42CA-8B66-AADB933ACC72}" destId="{A8428307-2237-4672-BAEB-7D0041F9D5E0}" srcOrd="1" destOrd="0" presId="urn:microsoft.com/office/officeart/2005/8/layout/orgChart1"/>
    <dgm:cxn modelId="{FB12F371-7EDE-4F45-A5F1-C9AF3064C6AB}" type="presParOf" srcId="{F0265A02-0564-4839-B21F-BD5D4AD01E88}" destId="{5CA9B886-A73E-435C-A22F-4998EF1E090A}" srcOrd="1" destOrd="0" presId="urn:microsoft.com/office/officeart/2005/8/layout/orgChart1"/>
    <dgm:cxn modelId="{7DD5CE7B-AD96-4447-A2D2-9C3B39886C94}" type="presParOf" srcId="{F0265A02-0564-4839-B21F-BD5D4AD01E88}" destId="{DD60B0C1-BF33-475C-8F25-90B7875B5C66}" srcOrd="2" destOrd="0" presId="urn:microsoft.com/office/officeart/2005/8/layout/orgChart1"/>
    <dgm:cxn modelId="{C8478D45-4BE5-4269-A536-44E6011279D1}" type="presParOf" srcId="{623134D5-540B-469C-994B-B10D25A8A4ED}" destId="{0D29FA1E-72E2-4008-AF82-817E7A703F9D}" srcOrd="2" destOrd="0" presId="urn:microsoft.com/office/officeart/2005/8/layout/orgChart1"/>
    <dgm:cxn modelId="{61B1893C-AF28-443A-8453-C2B84608AA3E}" type="presParOf" srcId="{623134D5-540B-469C-994B-B10D25A8A4ED}" destId="{4CEDC786-CD00-47D4-93CA-4537038470FA}" srcOrd="3" destOrd="0" presId="urn:microsoft.com/office/officeart/2005/8/layout/orgChart1"/>
    <dgm:cxn modelId="{9C0071EC-593A-4FC9-B064-771AE28EEB87}" type="presParOf" srcId="{4CEDC786-CD00-47D4-93CA-4537038470FA}" destId="{74AF8A18-2E8A-44A7-A3C5-FC490B8C4390}" srcOrd="0" destOrd="0" presId="urn:microsoft.com/office/officeart/2005/8/layout/orgChart1"/>
    <dgm:cxn modelId="{ED6BA416-8EA9-4088-9426-94F85A63E010}" type="presParOf" srcId="{74AF8A18-2E8A-44A7-A3C5-FC490B8C4390}" destId="{42CEC7D4-2B68-4E1E-A075-9AF5255F5D25}" srcOrd="0" destOrd="0" presId="urn:microsoft.com/office/officeart/2005/8/layout/orgChart1"/>
    <dgm:cxn modelId="{9DBFD0E8-4E91-40AA-B89F-ED049C4CFD3C}" type="presParOf" srcId="{74AF8A18-2E8A-44A7-A3C5-FC490B8C4390}" destId="{384FA23A-D0BC-4304-ACE6-C7F6110174C3}" srcOrd="1" destOrd="0" presId="urn:microsoft.com/office/officeart/2005/8/layout/orgChart1"/>
    <dgm:cxn modelId="{E250423B-8EC4-471C-AB65-EFB377C133A9}" type="presParOf" srcId="{4CEDC786-CD00-47D4-93CA-4537038470FA}" destId="{1F6C60C7-075F-4904-8D70-CCBC76C23342}" srcOrd="1" destOrd="0" presId="urn:microsoft.com/office/officeart/2005/8/layout/orgChart1"/>
    <dgm:cxn modelId="{9236D8E6-B788-4539-B43B-F353650A5D75}" type="presParOf" srcId="{4CEDC786-CD00-47D4-93CA-4537038470FA}" destId="{D7F01788-0E7B-440F-B29D-515F8E721EB3}" srcOrd="2" destOrd="0" presId="urn:microsoft.com/office/officeart/2005/8/layout/orgChart1"/>
    <dgm:cxn modelId="{E546494D-1533-4DB4-AAC6-A2BB6A81B703}" type="presParOf" srcId="{623134D5-540B-469C-994B-B10D25A8A4ED}" destId="{9A95F375-78B7-482A-8374-6F73ECD34CF8}" srcOrd="4" destOrd="0" presId="urn:microsoft.com/office/officeart/2005/8/layout/orgChart1"/>
    <dgm:cxn modelId="{D5BD2FB6-BB19-4147-8809-FDB7CC92734A}" type="presParOf" srcId="{623134D5-540B-469C-994B-B10D25A8A4ED}" destId="{7B0A554F-2833-4F9D-A8D9-8822EFD8D065}" srcOrd="5" destOrd="0" presId="urn:microsoft.com/office/officeart/2005/8/layout/orgChart1"/>
    <dgm:cxn modelId="{E8884464-DE82-410C-8AD6-B2C3069B1078}" type="presParOf" srcId="{7B0A554F-2833-4F9D-A8D9-8822EFD8D065}" destId="{9FAA7238-6FD0-47DA-8E06-06AD34B1A798}" srcOrd="0" destOrd="0" presId="urn:microsoft.com/office/officeart/2005/8/layout/orgChart1"/>
    <dgm:cxn modelId="{C1DB3288-B52A-44DB-A4B6-3C0CA30E7490}" type="presParOf" srcId="{9FAA7238-6FD0-47DA-8E06-06AD34B1A798}" destId="{79265CDC-1285-4350-AE21-6545F6125041}" srcOrd="0" destOrd="0" presId="urn:microsoft.com/office/officeart/2005/8/layout/orgChart1"/>
    <dgm:cxn modelId="{B8E2AE96-CF12-4281-8F27-B7458165930B}" type="presParOf" srcId="{9FAA7238-6FD0-47DA-8E06-06AD34B1A798}" destId="{0FCE1637-0BCC-4D76-9DCC-20C3817E95D5}" srcOrd="1" destOrd="0" presId="urn:microsoft.com/office/officeart/2005/8/layout/orgChart1"/>
    <dgm:cxn modelId="{22C52A30-B492-4870-8A05-5C67F2A42793}" type="presParOf" srcId="{7B0A554F-2833-4F9D-A8D9-8822EFD8D065}" destId="{753E0020-C74F-47BE-9FD7-4742F3DF3F16}" srcOrd="1" destOrd="0" presId="urn:microsoft.com/office/officeart/2005/8/layout/orgChart1"/>
    <dgm:cxn modelId="{19425D76-BC7B-4F09-B892-299C6617603A}" type="presParOf" srcId="{7B0A554F-2833-4F9D-A8D9-8822EFD8D065}" destId="{D1CAA0E3-7E17-4ACD-81AD-60669662DFC0}" srcOrd="2" destOrd="0" presId="urn:microsoft.com/office/officeart/2005/8/layout/orgChart1"/>
    <dgm:cxn modelId="{E3B744C8-A12D-4CCE-892E-FC58EC06B254}" type="presParOf" srcId="{623134D5-540B-469C-994B-B10D25A8A4ED}" destId="{0C58B770-DC07-470A-AD8F-28FDEACB5D49}" srcOrd="6" destOrd="0" presId="urn:microsoft.com/office/officeart/2005/8/layout/orgChart1"/>
    <dgm:cxn modelId="{F1019A1F-ECAB-4201-B33E-BCA8E2713F6C}" type="presParOf" srcId="{623134D5-540B-469C-994B-B10D25A8A4ED}" destId="{435FE159-79C8-4290-8BBF-CBB0249B20CE}" srcOrd="7" destOrd="0" presId="urn:microsoft.com/office/officeart/2005/8/layout/orgChart1"/>
    <dgm:cxn modelId="{65DB9881-F7E7-4BAF-9390-BC33880D79C7}" type="presParOf" srcId="{435FE159-79C8-4290-8BBF-CBB0249B20CE}" destId="{5E94123A-0F79-426A-A5CB-C99510690A35}" srcOrd="0" destOrd="0" presId="urn:microsoft.com/office/officeart/2005/8/layout/orgChart1"/>
    <dgm:cxn modelId="{7A849BE2-0C8B-4341-BAFA-CC3A6067F4A4}" type="presParOf" srcId="{5E94123A-0F79-426A-A5CB-C99510690A35}" destId="{4CF42318-0D8F-4F28-8999-BD62C01CC702}" srcOrd="0" destOrd="0" presId="urn:microsoft.com/office/officeart/2005/8/layout/orgChart1"/>
    <dgm:cxn modelId="{CA21CE7B-A0DA-4E33-96E5-07A6BDED72FF}" type="presParOf" srcId="{5E94123A-0F79-426A-A5CB-C99510690A35}" destId="{7F30697F-67A2-4266-A96F-0376730036B0}" srcOrd="1" destOrd="0" presId="urn:microsoft.com/office/officeart/2005/8/layout/orgChart1"/>
    <dgm:cxn modelId="{AF1A5126-1E92-4423-9916-9CBFFDC4D36E}" type="presParOf" srcId="{435FE159-79C8-4290-8BBF-CBB0249B20CE}" destId="{57084DED-3209-4651-8EE9-75844F9D7768}" srcOrd="1" destOrd="0" presId="urn:microsoft.com/office/officeart/2005/8/layout/orgChart1"/>
    <dgm:cxn modelId="{0E463C35-F0FC-4141-8CF6-73D00122CDA7}" type="presParOf" srcId="{435FE159-79C8-4290-8BBF-CBB0249B20CE}" destId="{60E784F8-6871-4057-B28E-225E785A7CEA}" srcOrd="2" destOrd="0" presId="urn:microsoft.com/office/officeart/2005/8/layout/orgChart1"/>
    <dgm:cxn modelId="{EC56B71C-54D5-4A8F-A371-70BE7462D034}" type="presParOf" srcId="{37DC507B-90A0-4B11-BF94-7C1C4001891A}" destId="{9BF956A6-8C8D-4102-AC07-2FA917EA6E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8B770-DC07-470A-AD8F-28FDEACB5D49}">
      <dsp:nvSpPr>
        <dsp:cNvPr id="0" name=""/>
        <dsp:cNvSpPr/>
      </dsp:nvSpPr>
      <dsp:spPr>
        <a:xfrm>
          <a:off x="5143500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4028420" y="233049"/>
              </a:lnTo>
              <a:lnTo>
                <a:pt x="402842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5F375-78B7-482A-8374-6F73ECD34CF8}">
      <dsp:nvSpPr>
        <dsp:cNvPr id="0" name=""/>
        <dsp:cNvSpPr/>
      </dsp:nvSpPr>
      <dsp:spPr>
        <a:xfrm>
          <a:off x="5143500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049"/>
              </a:lnTo>
              <a:lnTo>
                <a:pt x="1342806" y="233049"/>
              </a:lnTo>
              <a:lnTo>
                <a:pt x="1342806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9FA1E-72E2-4008-AF82-817E7A703F9D}">
      <dsp:nvSpPr>
        <dsp:cNvPr id="0" name=""/>
        <dsp:cNvSpPr/>
      </dsp:nvSpPr>
      <dsp:spPr>
        <a:xfrm>
          <a:off x="3800693" y="1451489"/>
          <a:ext cx="1342806" cy="466098"/>
        </a:xfrm>
        <a:custGeom>
          <a:avLst/>
          <a:gdLst/>
          <a:ahLst/>
          <a:cxnLst/>
          <a:rect l="0" t="0" r="0" b="0"/>
          <a:pathLst>
            <a:path>
              <a:moveTo>
                <a:pt x="1342806" y="0"/>
              </a:moveTo>
              <a:lnTo>
                <a:pt x="1342806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A383E-0382-43FA-B1A6-A26A85A5FA82}">
      <dsp:nvSpPr>
        <dsp:cNvPr id="0" name=""/>
        <dsp:cNvSpPr/>
      </dsp:nvSpPr>
      <dsp:spPr>
        <a:xfrm>
          <a:off x="1115079" y="1451489"/>
          <a:ext cx="4028420" cy="466098"/>
        </a:xfrm>
        <a:custGeom>
          <a:avLst/>
          <a:gdLst/>
          <a:ahLst/>
          <a:cxnLst/>
          <a:rect l="0" t="0" r="0" b="0"/>
          <a:pathLst>
            <a:path>
              <a:moveTo>
                <a:pt x="4028420" y="0"/>
              </a:moveTo>
              <a:lnTo>
                <a:pt x="4028420" y="233049"/>
              </a:lnTo>
              <a:lnTo>
                <a:pt x="0" y="233049"/>
              </a:lnTo>
              <a:lnTo>
                <a:pt x="0" y="4660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25D1-F754-43BA-95FE-579F4D51D6FA}">
      <dsp:nvSpPr>
        <dsp:cNvPr id="0" name=""/>
        <dsp:cNvSpPr/>
      </dsp:nvSpPr>
      <dsp:spPr>
        <a:xfrm>
          <a:off x="4033742" y="341731"/>
          <a:ext cx="2219515" cy="1109757"/>
        </a:xfrm>
        <a:prstGeom prst="rect">
          <a:avLst/>
        </a:prstGeom>
        <a:solidFill>
          <a:srgbClr val="E9EBEF">
            <a:alpha val="26000"/>
          </a:srgbClr>
        </a:solidFill>
        <a:ln w="25400" cap="flat" cmpd="sng" algn="ctr">
          <a:solidFill>
            <a:srgbClr val="A3ABB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SQL</a:t>
          </a:r>
        </a:p>
      </dsp:txBody>
      <dsp:txXfrm>
        <a:off x="4033742" y="341731"/>
        <a:ext cx="2219515" cy="1109757"/>
      </dsp:txXfrm>
    </dsp:sp>
    <dsp:sp modelId="{C0C9A85C-67E3-4283-B537-8C9B2A7AFC19}">
      <dsp:nvSpPr>
        <dsp:cNvPr id="0" name=""/>
        <dsp:cNvSpPr/>
      </dsp:nvSpPr>
      <dsp:spPr>
        <a:xfrm>
          <a:off x="5321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DDL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CREATE</a:t>
          </a:r>
          <a:br>
            <a:rPr lang="en-US" sz="3200" kern="1200" dirty="0"/>
          </a:br>
          <a:r>
            <a:rPr lang="en-US" sz="3200" kern="1200" dirty="0"/>
            <a:t>ALTER</a:t>
          </a:r>
          <a:br>
            <a:rPr lang="en-US" sz="3200" kern="1200" dirty="0"/>
          </a:br>
          <a:r>
            <a:rPr lang="en-US" sz="3200" kern="1200" dirty="0"/>
            <a:t>DROP</a:t>
          </a:r>
          <a:br>
            <a:rPr lang="en-US" sz="3200" kern="1200" dirty="0"/>
          </a:br>
          <a:r>
            <a:rPr lang="en-US" sz="3200" kern="1200" dirty="0"/>
            <a:t>TRUNCATE</a:t>
          </a:r>
        </a:p>
      </dsp:txBody>
      <dsp:txXfrm>
        <a:off x="5321" y="1917588"/>
        <a:ext cx="2219515" cy="3224745"/>
      </dsp:txXfrm>
    </dsp:sp>
    <dsp:sp modelId="{42CEC7D4-2B68-4E1E-A075-9AF5255F5D25}">
      <dsp:nvSpPr>
        <dsp:cNvPr id="0" name=""/>
        <dsp:cNvSpPr/>
      </dsp:nvSpPr>
      <dsp:spPr>
        <a:xfrm>
          <a:off x="2690935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DML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</a:t>
          </a:r>
          <a:br>
            <a:rPr lang="en-US" sz="3200" kern="1200" dirty="0"/>
          </a:br>
          <a:r>
            <a:rPr lang="en-US" sz="3200" kern="1200" dirty="0"/>
            <a:t>INSERT</a:t>
          </a:r>
          <a:br>
            <a:rPr lang="en-US" sz="3200" kern="1200" dirty="0"/>
          </a:br>
          <a:r>
            <a:rPr lang="en-US" sz="3200" kern="1200" dirty="0"/>
            <a:t>UPDATE</a:t>
          </a:r>
          <a:br>
            <a:rPr lang="en-US" sz="3200" kern="1200" dirty="0"/>
          </a:br>
          <a:r>
            <a:rPr lang="en-US" sz="3200" kern="1200" dirty="0"/>
            <a:t>DELETE</a:t>
          </a:r>
        </a:p>
      </dsp:txBody>
      <dsp:txXfrm>
        <a:off x="2690935" y="1917588"/>
        <a:ext cx="2219515" cy="3224745"/>
      </dsp:txXfrm>
    </dsp:sp>
    <dsp:sp modelId="{79265CDC-1285-4350-AE21-6545F6125041}">
      <dsp:nvSpPr>
        <dsp:cNvPr id="0" name=""/>
        <dsp:cNvSpPr/>
      </dsp:nvSpPr>
      <dsp:spPr>
        <a:xfrm>
          <a:off x="5376549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  <a:latin typeface="Calibri"/>
              <a:ea typeface="+mn-ea"/>
              <a:cs typeface="+mn-cs"/>
            </a:rPr>
            <a:t>DCL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GRANT</a:t>
          </a:r>
          <a:br>
            <a:rPr lang="en-US" sz="3200" kern="1200" dirty="0"/>
          </a:br>
          <a:r>
            <a:rPr lang="en-US" sz="3200" kern="1200" dirty="0"/>
            <a:t>REVOKE</a:t>
          </a:r>
          <a:br>
            <a:rPr lang="en-US" sz="3200" kern="1200" dirty="0"/>
          </a:br>
          <a:r>
            <a:rPr lang="en-US" sz="3200" kern="1200" dirty="0"/>
            <a:t>DENY</a:t>
          </a:r>
          <a:br>
            <a:rPr lang="en-US" sz="3200" kern="1200" dirty="0"/>
          </a:br>
          <a:endParaRPr lang="en-US" sz="3200" kern="1200" dirty="0"/>
        </a:p>
      </dsp:txBody>
      <dsp:txXfrm>
        <a:off x="5376549" y="1917588"/>
        <a:ext cx="2219515" cy="3224745"/>
      </dsp:txXfrm>
    </dsp:sp>
    <dsp:sp modelId="{4CF42318-0D8F-4F28-8999-BD62C01CC702}">
      <dsp:nvSpPr>
        <dsp:cNvPr id="0" name=""/>
        <dsp:cNvSpPr/>
      </dsp:nvSpPr>
      <dsp:spPr>
        <a:xfrm>
          <a:off x="8062163" y="1917588"/>
          <a:ext cx="2219515" cy="3224745"/>
        </a:xfrm>
        <a:prstGeom prst="rect">
          <a:avLst/>
        </a:prstGeom>
        <a:solidFill>
          <a:srgbClr val="E9EBEF">
            <a:alpha val="26000"/>
          </a:srgbClr>
        </a:solidFill>
        <a:ln w="12700" cap="flat" cmpd="sng" algn="ctr">
          <a:solidFill>
            <a:srgbClr val="A3ABB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234465"/>
              </a:solidFill>
            </a:rPr>
            <a:t>TCL</a:t>
          </a:r>
        </a:p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BEGIN TRAN</a:t>
          </a:r>
          <a:br>
            <a:rPr lang="en-US" sz="3200" kern="1200" dirty="0"/>
          </a:br>
          <a:r>
            <a:rPr lang="en-US" sz="3200" kern="1200" dirty="0"/>
            <a:t>COMMIT</a:t>
          </a:r>
          <a:br>
            <a:rPr lang="en-US" sz="3200" kern="1200" dirty="0"/>
          </a:br>
          <a:r>
            <a:rPr lang="en-US" sz="3200" kern="1200" dirty="0"/>
            <a:t>ROLLBACK</a:t>
          </a:r>
          <a:br>
            <a:rPr lang="en-US" sz="3200" kern="1200" dirty="0"/>
          </a:br>
          <a:r>
            <a:rPr lang="en-US" sz="3200" kern="1200" dirty="0"/>
            <a:t>SAVE</a:t>
          </a:r>
        </a:p>
      </dsp:txBody>
      <dsp:txXfrm>
        <a:off x="8062163" y="1917588"/>
        <a:ext cx="2219515" cy="3224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HeidiSQL,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42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SQL(Structured Query Language) is the main language</a:t>
            </a:r>
            <a:r>
              <a:rPr lang="en-US" baseline="0" dirty="0"/>
              <a:t> to access the database. It has many dialects for the different engines. This means that basically MySQL and SQL Server use different syntax to execute statements. However, SQL is a standard so there are many similarities. SQL is often pronounced as SEQUEL(</a:t>
            </a:r>
            <a:r>
              <a:rPr lang="en-US" dirty="0"/>
              <a:t>Structured English Query Language) in</a:t>
            </a:r>
            <a:r>
              <a:rPr lang="en-US" baseline="0" dirty="0"/>
              <a:t> the past but it was changed to SQL due to trademarks issues. The language is declarative and it has 4 main sections:</a:t>
            </a:r>
          </a:p>
          <a:p>
            <a:r>
              <a:rPr lang="en-US" baseline="0" dirty="0"/>
              <a:t>- DDL(Data Definition Language) – responsible for the managing of the main database objects</a:t>
            </a:r>
            <a:br>
              <a:rPr lang="en-US" baseline="0" dirty="0"/>
            </a:br>
            <a:r>
              <a:rPr lang="en-US" baseline="0" dirty="0"/>
              <a:t>- DML(Data Manipulation Language) – responsible for managing data in the tables</a:t>
            </a:r>
            <a:br>
              <a:rPr lang="en-US" baseline="0" dirty="0"/>
            </a:br>
            <a:r>
              <a:rPr lang="en-US" baseline="0" dirty="0"/>
              <a:t>- DCL(Data Control Language) – responsible for the permissions in the database</a:t>
            </a:r>
            <a:br>
              <a:rPr lang="en-US" baseline="0" dirty="0"/>
            </a:br>
            <a:r>
              <a:rPr lang="en-US" baseline="0" dirty="0"/>
              <a:t>- TCL(Transaction Control Language) – responsible for controlling the transactions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072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516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are objects</a:t>
            </a:r>
            <a:r>
              <a:rPr lang="en-US" baseline="0" dirty="0"/>
              <a:t> that show portion of the data. For example, we may show only 3 column even though the table has 9.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2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37.sv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wnloads/repo/ap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7.jp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6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www.youtube.com/c/CodeItUpwithIvo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90349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28745"/>
            <a:ext cx="10962447" cy="1533387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Databases</a:t>
            </a:r>
            <a:br>
              <a:rPr lang="en-US" sz="4400" dirty="0"/>
            </a:br>
            <a:r>
              <a:rPr lang="en-US" sz="4400" dirty="0"/>
              <a:t>Data Definition and Datatypes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6000" y="4865182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16000" y="5389997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2" y="2920495"/>
            <a:ext cx="290553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4"/>
            <a:ext cx="11800594" cy="5607875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0"/>
              </a:spcAft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/>
          </a:p>
          <a:p>
            <a:pPr lvl="1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</a:p>
          <a:p>
            <a:pPr lvl="1"/>
            <a:r>
              <a:rPr lang="en-US" dirty="0"/>
              <a:t>MS SQL Server, DB2, Oracle and MySQL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type="body" sz="quarter" idx="10"/>
          </p:nvPr>
        </p:nvSpPr>
        <p:spPr>
          <a:xfrm>
            <a:off x="190406" y="1208352"/>
            <a:ext cx="11804822" cy="5595648"/>
          </a:xfrm>
        </p:spPr>
        <p:txBody>
          <a:bodyPr/>
          <a:lstStyle/>
          <a:p>
            <a:r>
              <a:rPr lang="en-US" dirty="0"/>
              <a:t>SQL Server uses the Client-Server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6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34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5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36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7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38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1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42" name="Rectangle: Rounded Corners 26"/>
          <p:cNvSpPr/>
          <p:nvPr/>
        </p:nvSpPr>
        <p:spPr>
          <a:xfrm>
            <a:off x="90781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43" name="Rectangle: Rounded Corners 25"/>
          <p:cNvSpPr/>
          <p:nvPr/>
        </p:nvSpPr>
        <p:spPr>
          <a:xfrm>
            <a:off x="47728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44" name="Graphic 7" descr="Gea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01" y="3018839"/>
            <a:ext cx="2310822" cy="2310822"/>
          </a:xfrm>
          <a:prstGeom prst="rect">
            <a:avLst/>
          </a:prstGeom>
        </p:spPr>
      </p:pic>
      <p:pic>
        <p:nvPicPr>
          <p:cNvPr id="45" name="Graphic 11" descr="Databas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6067" y="3009481"/>
            <a:ext cx="2310467" cy="2310467"/>
          </a:xfrm>
          <a:prstGeom prst="rect">
            <a:avLst/>
          </a:prstGeom>
        </p:spPr>
      </p:pic>
      <p:pic>
        <p:nvPicPr>
          <p:cNvPr id="46" name="Graphic 14" descr="Computer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986" y="2789687"/>
            <a:ext cx="1363428" cy="1363428"/>
          </a:xfrm>
          <a:prstGeom prst="rect">
            <a:avLst/>
          </a:prstGeom>
        </p:spPr>
      </p:pic>
      <p:pic>
        <p:nvPicPr>
          <p:cNvPr id="47" name="Graphic 19" descr="Table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591" y="4209699"/>
            <a:ext cx="1176546" cy="1176546"/>
          </a:xfrm>
          <a:prstGeom prst="rect">
            <a:avLst/>
          </a:prstGeom>
        </p:spPr>
      </p:pic>
      <p:pic>
        <p:nvPicPr>
          <p:cNvPr id="48" name="Graphic 33" descr="Smart Phone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94" y="4266283"/>
            <a:ext cx="1063378" cy="1063378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3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5" descr="Cloud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4F698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099" y="1787899"/>
            <a:ext cx="3555886" cy="3555886"/>
          </a:xfrm>
          <a:prstGeom prst="rect">
            <a:avLst/>
          </a:prstGeom>
        </p:spPr>
      </p:pic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Model</a:t>
            </a:r>
            <a:endParaRPr lang="bg-BG" dirty="0"/>
          </a:p>
        </p:txBody>
      </p:sp>
      <p:sp>
        <p:nvSpPr>
          <p:cNvPr id="10" name="Up Arrow 9"/>
          <p:cNvSpPr/>
          <p:nvPr/>
        </p:nvSpPr>
        <p:spPr>
          <a:xfrm rot="8636746">
            <a:off x="4266854" y="2536262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Up Arrow 13"/>
          <p:cNvSpPr/>
          <p:nvPr/>
        </p:nvSpPr>
        <p:spPr>
          <a:xfrm rot="5400000">
            <a:off x="3444120" y="3387189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Up Arrow 14"/>
          <p:cNvSpPr/>
          <p:nvPr/>
        </p:nvSpPr>
        <p:spPr>
          <a:xfrm rot="3587749">
            <a:off x="3894753" y="4441214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Up Arrow 15"/>
          <p:cNvSpPr/>
          <p:nvPr/>
        </p:nvSpPr>
        <p:spPr>
          <a:xfrm rot="5400000">
            <a:off x="8638376" y="3387190"/>
            <a:ext cx="372721" cy="752475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75602" y="3398260"/>
            <a:ext cx="1528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074" y="1631353"/>
            <a:ext cx="1870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CLIENTS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9603" y="4778514"/>
            <a:ext cx="231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DATABASE</a:t>
            </a:r>
          </a:p>
        </p:txBody>
      </p:sp>
      <p:pic>
        <p:nvPicPr>
          <p:cNvPr id="17" name="Graphic 11" descr="Databa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450" y="2481743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6599" y="1358142"/>
            <a:ext cx="1363428" cy="1363428"/>
          </a:xfrm>
          <a:prstGeom prst="rect">
            <a:avLst/>
          </a:prstGeom>
        </p:spPr>
      </p:pic>
      <p:pic>
        <p:nvPicPr>
          <p:cNvPr id="21" name="Graphic 19" descr="Table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0007" y="3163930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67103" y="4633478"/>
            <a:ext cx="1063378" cy="1063378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1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2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Database Engines</a:t>
            </a:r>
            <a:endParaRPr lang="bg-BG" dirty="0"/>
          </a:p>
        </p:txBody>
      </p:sp>
      <p:sp>
        <p:nvSpPr>
          <p:cNvPr id="465920" name="TextBox 465919"/>
          <p:cNvSpPr txBox="1"/>
          <p:nvPr/>
        </p:nvSpPr>
        <p:spPr>
          <a:xfrm>
            <a:off x="4004913" y="6434668"/>
            <a:ext cx="418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http://db-engines.com/en/ranking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1989B-2655-4634-9C8C-A41F1C6A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7" y="1742304"/>
            <a:ext cx="11442802" cy="3933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6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1146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928502" cy="5310875"/>
          </a:xfrm>
        </p:spPr>
        <p:txBody>
          <a:bodyPr>
            <a:normAutofit/>
          </a:bodyPr>
          <a:lstStyle/>
          <a:p>
            <a:r>
              <a:rPr lang="en-US" sz="3400" dirty="0"/>
              <a:t>Programming language designed for managing data in a relational database</a:t>
            </a:r>
          </a:p>
          <a:p>
            <a:r>
              <a:rPr lang="en-US" sz="3400" dirty="0"/>
              <a:t>Developed at </a:t>
            </a:r>
            <a:r>
              <a:rPr lang="en-US" sz="3400" b="1" dirty="0">
                <a:solidFill>
                  <a:schemeClr val="bg1"/>
                </a:solidFill>
              </a:rPr>
              <a:t>IBM</a:t>
            </a:r>
            <a:r>
              <a:rPr lang="en-US" sz="3400" dirty="0"/>
              <a:t> in the early 1970s</a:t>
            </a:r>
          </a:p>
          <a:p>
            <a:r>
              <a:rPr lang="en-US" sz="3400" dirty="0"/>
              <a:t>To communicate with the Engine we use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3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870" y="3205836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312" y="2212523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300" y="2252594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429" y="4616593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709748" y="3223181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65" y="3904876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522448" y="3649031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7172267" y="4078053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78" y="-99383"/>
            <a:ext cx="9577597" cy="1110780"/>
          </a:xfrm>
        </p:spPr>
        <p:txBody>
          <a:bodyPr/>
          <a:lstStyle/>
          <a:p>
            <a:r>
              <a:rPr lang="en-US" dirty="0"/>
              <a:t>Structured Query Language (4)</a:t>
            </a:r>
            <a:endParaRPr lang="bg-B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59555967"/>
              </p:ext>
            </p:extLst>
          </p:nvPr>
        </p:nvGraphicFramePr>
        <p:xfrm>
          <a:off x="838200" y="1173744"/>
          <a:ext cx="10287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88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US" dirty="0"/>
              <a:t>Data Management</a:t>
            </a:r>
          </a:p>
          <a:p>
            <a:pPr marL="742950" indent="-742950"/>
            <a:r>
              <a:rPr lang="en-US" dirty="0"/>
              <a:t>Database Engine</a:t>
            </a:r>
          </a:p>
          <a:p>
            <a:pPr marL="742950" indent="-742950"/>
            <a:r>
              <a:rPr lang="en-US" dirty="0"/>
              <a:t>Structured Query Language</a:t>
            </a:r>
          </a:p>
          <a:p>
            <a:pPr marL="742950" indent="-742950"/>
            <a:r>
              <a:rPr lang="en-US" dirty="0"/>
              <a:t>MySQL</a:t>
            </a:r>
          </a:p>
          <a:p>
            <a:pPr marL="742950" indent="-742950"/>
            <a:r>
              <a:rPr lang="en-US" dirty="0"/>
              <a:t>Table Relationships</a:t>
            </a:r>
          </a:p>
          <a:p>
            <a:pPr marL="742950" indent="-742950"/>
            <a:r>
              <a:rPr lang="en-US" dirty="0"/>
              <a:t>Programmability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80429-1C56-442D-8549-5F4035F7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17" y="1848112"/>
            <a:ext cx="2854494" cy="14768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720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192000" y="1147809"/>
            <a:ext cx="11928444" cy="557035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relational database 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 websites </a:t>
            </a:r>
            <a:r>
              <a:rPr lang="en-US" dirty="0"/>
              <a:t>like including Google,         Facebook, YouTube etc.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 </a:t>
            </a:r>
            <a:br>
              <a:rPr lang="en-US" dirty="0"/>
            </a:br>
            <a:r>
              <a:rPr lang="en-US" dirty="0"/>
              <a:t>MAC OS, Windows, Linux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MySQL Server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Windows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Ubuntu/Debian</a:t>
            </a:r>
            <a:r>
              <a:rPr lang="en-US" dirty="0"/>
              <a:t>: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2690070"/>
            <a:ext cx="2302895" cy="2302895"/>
          </a:xfrm>
          <a:prstGeom prst="rect">
            <a:avLst/>
          </a:prstGeom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954743" y="5160818"/>
            <a:ext cx="5031257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3"/>
              </a:rPr>
              <a:t>https://dev.mysql.com/downloads/mysql/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026000" y="5835818"/>
            <a:ext cx="5441051" cy="383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latin typeface="Consolas" panose="020B0609020204030204" pitchFamily="49" charset="0"/>
                <a:hlinkClick r:id="rId4"/>
              </a:rPr>
              <a:t>https://dev.mysql.com/downloads/repo/apt/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1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Database/Schema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Server Architecture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181601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Database(Schema)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017800" y="4876800"/>
            <a:ext cx="66132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accent2">
              <a:alpha val="25098"/>
            </a:schemeClr>
          </a:solidFill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9086850" y="5499904"/>
            <a:ext cx="609600" cy="533400"/>
            <a:chOff x="3998912" y="2209800"/>
            <a:chExt cx="609600" cy="533400"/>
          </a:xfrm>
        </p:grpSpPr>
        <p:sp>
          <p:nvSpPr>
            <p:cNvPr id="45" name="Rectangle: Folded Corner 4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630435" y="5499904"/>
            <a:ext cx="609600" cy="533400"/>
            <a:chOff x="3998912" y="2209800"/>
            <a:chExt cx="609600" cy="533400"/>
          </a:xfrm>
        </p:grpSpPr>
        <p:sp>
          <p:nvSpPr>
            <p:cNvPr id="57" name="Rectangle: Folded Corner 5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174020" y="5499904"/>
            <a:ext cx="609600" cy="533400"/>
            <a:chOff x="3998912" y="2209800"/>
            <a:chExt cx="609600" cy="533400"/>
          </a:xfrm>
        </p:grpSpPr>
        <p:sp>
          <p:nvSpPr>
            <p:cNvPr id="60" name="Rectangle: Folded Corner 59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17605" y="5499904"/>
            <a:ext cx="609600" cy="533400"/>
            <a:chOff x="3998912" y="2209800"/>
            <a:chExt cx="609600" cy="533400"/>
          </a:xfrm>
        </p:grpSpPr>
        <p:sp>
          <p:nvSpPr>
            <p:cNvPr id="63" name="Rectangle: Folded Corner 6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rgbClr val="00B050">
                <a:alpha val="25098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E9EBEF">
              <a:alpha val="25098"/>
            </a:srgbClr>
          </a:solidFill>
          <a:ln w="12700">
            <a:solidFill>
              <a:srgbClr val="A3AB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8AB67-CC5D-4EAA-A4DE-17F370717896}"/>
              </a:ext>
            </a:extLst>
          </p:cNvPr>
          <p:cNvSpPr txBox="1"/>
          <p:nvPr/>
        </p:nvSpPr>
        <p:spPr>
          <a:xfrm>
            <a:off x="7509302" y="133069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9E1871C-4635-4B58-AB78-902A6972E164}"/>
              </a:ext>
            </a:extLst>
          </p:cNvPr>
          <p:cNvSpPr/>
          <p:nvPr/>
        </p:nvSpPr>
        <p:spPr>
          <a:xfrm>
            <a:off x="5017800" y="1330700"/>
            <a:ext cx="6591869" cy="29365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48" name="Graphic 11" descr="Databas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394" y="4935598"/>
            <a:ext cx="1305606" cy="1305606"/>
          </a:xfrm>
          <a:prstGeom prst="rect">
            <a:avLst/>
          </a:prstGeom>
        </p:spPr>
      </p:pic>
      <p:sp>
        <p:nvSpPr>
          <p:cNvPr id="4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2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23" grpId="0" animBg="1"/>
      <p:bldP spid="40" grpId="0" animBg="1"/>
      <p:bldP spid="51" grpId="0" animBg="1"/>
      <p:bldP spid="52" grpId="0" animBg="1"/>
      <p:bldP spid="53" grpId="0" animBg="1"/>
      <p:bldP spid="55" grpId="0" animBg="1"/>
      <p:bldP spid="47" grpId="0" animBg="1"/>
      <p:bldP spid="8" grpId="0"/>
      <p:bldP spid="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 block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620558"/>
              </p:ext>
            </p:extLst>
          </p:nvPr>
        </p:nvGraphicFramePr>
        <p:xfrm>
          <a:off x="1599554" y="2585890"/>
          <a:ext cx="9058119" cy="2415745"/>
        </p:xfrm>
        <a:graphic>
          <a:graphicData uri="http://schemas.openxmlformats.org/drawingml/2006/table">
            <a:tbl>
              <a:tblPr/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511" y="4091597"/>
            <a:ext cx="1234638" cy="677820"/>
          </a:xfrm>
          <a:prstGeom prst="wedgeRoundRectCallout">
            <a:avLst>
              <a:gd name="adj1" fmla="val 53216"/>
              <a:gd name="adj2" fmla="val -7701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Row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532563" y="1801710"/>
            <a:ext cx="1736873" cy="677820"/>
          </a:xfrm>
          <a:prstGeom prst="wedgeRoundRectCallout">
            <a:avLst>
              <a:gd name="adj1" fmla="val -67266"/>
              <a:gd name="adj2" fmla="val 580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8287093" y="5069334"/>
            <a:ext cx="1139994" cy="677820"/>
          </a:xfrm>
          <a:prstGeom prst="wedgeRoundRectCallout">
            <a:avLst>
              <a:gd name="adj1" fmla="val -50986"/>
              <a:gd name="adj2" fmla="val -7721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Cell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5F771A-2FCD-4777-9EE8-447F1081BE42}"/>
              </a:ext>
            </a:extLst>
          </p:cNvPr>
          <p:cNvSpPr/>
          <p:nvPr/>
        </p:nvSpPr>
        <p:spPr>
          <a:xfrm>
            <a:off x="1586592" y="3634397"/>
            <a:ext cx="9132922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4D3618-AA6D-4ADE-A20D-2DB6C028A784}"/>
              </a:ext>
            </a:extLst>
          </p:cNvPr>
          <p:cNvSpPr/>
          <p:nvPr/>
        </p:nvSpPr>
        <p:spPr>
          <a:xfrm>
            <a:off x="3757316" y="3634398"/>
            <a:ext cx="2667000" cy="457200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652F33-E9BA-4BB5-AEAA-99F2C369A4B5}"/>
              </a:ext>
            </a:extLst>
          </p:cNvPr>
          <p:cNvSpPr/>
          <p:nvPr/>
        </p:nvSpPr>
        <p:spPr>
          <a:xfrm>
            <a:off x="3749957" y="2585888"/>
            <a:ext cx="2667000" cy="2415747"/>
          </a:xfrm>
          <a:prstGeom prst="roundRect">
            <a:avLst/>
          </a:prstGeom>
          <a:solidFill>
            <a:schemeClr val="bg1">
              <a:alpha val="2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3" grpId="0" animBg="1"/>
      <p:bldP spid="2" grpId="0" animBg="1"/>
      <p:bldP spid="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22" y="1533847"/>
            <a:ext cx="3075423" cy="218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0959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704156"/>
              </p:ext>
            </p:extLst>
          </p:nvPr>
        </p:nvGraphicFramePr>
        <p:xfrm>
          <a:off x="291000" y="4118376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30833"/>
              </p:ext>
            </p:extLst>
          </p:nvPr>
        </p:nvGraphicFramePr>
        <p:xfrm>
          <a:off x="287009" y="1792752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13061"/>
              </p:ext>
            </p:extLst>
          </p:nvPr>
        </p:nvGraphicFramePr>
        <p:xfrm>
          <a:off x="8567009" y="1792752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walters_michael@abv.bg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6000" y="1181752"/>
            <a:ext cx="2696568" cy="677820"/>
          </a:xfrm>
          <a:prstGeom prst="wedgeRoundRectCallout">
            <a:avLst>
              <a:gd name="adj1" fmla="val 45573"/>
              <a:gd name="adj2" fmla="val 10544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18233" y="3815117"/>
            <a:ext cx="3986441" cy="677820"/>
          </a:xfrm>
          <a:prstGeom prst="wedgeRoundRectCallout">
            <a:avLst>
              <a:gd name="adj1" fmla="val 55168"/>
              <a:gd name="adj2" fmla="val 516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67009" y="2303174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87585" y="4616132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60428" y="4615201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60428" y="5985347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133" y="1196125"/>
            <a:ext cx="11866826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split the data and introduce </a:t>
            </a: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/>
              <a:t> between the tables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repeating information</a:t>
            </a:r>
          </a:p>
          <a:p>
            <a:pPr>
              <a:spcBef>
                <a:spcPts val="24000"/>
              </a:spcBef>
            </a:pPr>
            <a:r>
              <a:rPr lang="en-US" dirty="0"/>
              <a:t>Connection via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in one table pointing to the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Tables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633074"/>
              </p:ext>
            </p:extLst>
          </p:nvPr>
        </p:nvGraphicFramePr>
        <p:xfrm>
          <a:off x="407206" y="2364475"/>
          <a:ext cx="630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13919865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72350"/>
              </p:ext>
            </p:extLst>
          </p:nvPr>
        </p:nvGraphicFramePr>
        <p:xfrm>
          <a:off x="6922411" y="2362200"/>
          <a:ext cx="4860000" cy="23256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44016591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888153"/>
                  </a:ext>
                </a:extLst>
              </a:tr>
            </a:tbl>
          </a:graphicData>
        </a:graphic>
      </p:graphicFrame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26000" y="4348914"/>
            <a:ext cx="2488394" cy="677820"/>
          </a:xfrm>
          <a:prstGeom prst="wedgeRoundRectCallout">
            <a:avLst>
              <a:gd name="adj1" fmla="val -68727"/>
              <a:gd name="adj2" fmla="val -6286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1828" y="4348914"/>
            <a:ext cx="2295523" cy="677820"/>
          </a:xfrm>
          <a:prstGeom prst="wedgeRoundRectCallout">
            <a:avLst>
              <a:gd name="adj1" fmla="val 75102"/>
              <a:gd name="adj2" fmla="val -4011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5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08CF-A5BF-40F8-84C0-DAF7F757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08" y="1449000"/>
            <a:ext cx="8237584" cy="483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9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3712279" y="1439675"/>
            <a:ext cx="3588254" cy="23157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Programmability</a:t>
            </a:r>
          </a:p>
        </p:txBody>
      </p:sp>
    </p:spTree>
    <p:extLst>
      <p:ext uri="{BB962C8B-B14F-4D97-AF65-F5344CB8AC3E}">
        <p14:creationId xmlns:p14="http://schemas.microsoft.com/office/powerpoint/2010/main" val="5129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Indices make data lookup faster</a:t>
            </a:r>
          </a:p>
          <a:p>
            <a:pPr lvl="1"/>
            <a:r>
              <a:rPr lang="en-US" dirty="0"/>
              <a:t>Clustered – bound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 physically sorts data</a:t>
            </a:r>
          </a:p>
          <a:p>
            <a:pPr lvl="1"/>
            <a:r>
              <a:rPr lang="en-US" dirty="0"/>
              <a:t>Non-Clustered – can be </a:t>
            </a:r>
            <a:r>
              <a:rPr lang="en-US" b="1" dirty="0">
                <a:solidFill>
                  <a:schemeClr val="bg1"/>
                </a:solidFill>
              </a:rPr>
              <a:t>any field</a:t>
            </a:r>
            <a:r>
              <a:rPr lang="en-US" dirty="0"/>
              <a:t>, references the primary index</a:t>
            </a:r>
          </a:p>
          <a:p>
            <a:r>
              <a:rPr lang="en-US" dirty="0"/>
              <a:t>Structured as an </a:t>
            </a:r>
            <a:r>
              <a:rPr lang="en-US" b="1" dirty="0">
                <a:solidFill>
                  <a:schemeClr val="bg1"/>
                </a:solidFill>
              </a:rPr>
              <a:t>ordered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2" y="3810000"/>
            <a:ext cx="1066800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PK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33400" y="5738627"/>
            <a:ext cx="5194074" cy="836369"/>
            <a:chOff x="5561012" y="5334000"/>
            <a:chExt cx="5194074" cy="836369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0000"/>
              </a:srgbClr>
            </a:solidFill>
            <a:ln w="381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35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38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2913676" y="4701440"/>
            <a:ext cx="1274492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100-199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845" y="4701440"/>
            <a:ext cx="139525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0-99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70743" y="4701440"/>
            <a:ext cx="1402146" cy="533400"/>
          </a:xfrm>
          <a:prstGeom prst="rect">
            <a:avLst/>
          </a:prstGeom>
          <a:solidFill>
            <a:srgbClr val="F3BE6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34465"/>
                </a:solidFill>
              </a:rPr>
              <a:t>200-299</a:t>
            </a:r>
            <a:endParaRPr lang="en-US" sz="2800" dirty="0">
              <a:solidFill>
                <a:srgbClr val="234465"/>
              </a:solidFill>
            </a:endParaRPr>
          </a:p>
        </p:txBody>
      </p:sp>
      <p:cxnSp>
        <p:nvCxnSpPr>
          <p:cNvPr id="45" name="Connector: Elbow 44"/>
          <p:cNvCxnSpPr>
            <a:cxnSpLocks/>
            <a:stCxn id="10" idx="1"/>
            <a:endCxn id="42" idx="0"/>
          </p:cNvCxnSpPr>
          <p:nvPr/>
        </p:nvCxnSpPr>
        <p:spPr>
          <a:xfrm rot="10800000" flipV="1">
            <a:off x="2133475" y="4076700"/>
            <a:ext cx="884049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10" idx="3"/>
            <a:endCxn id="43" idx="0"/>
          </p:cNvCxnSpPr>
          <p:nvPr/>
        </p:nvCxnSpPr>
        <p:spPr>
          <a:xfrm>
            <a:off x="4084322" y="4076700"/>
            <a:ext cx="887494" cy="624740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0" idx="2"/>
            <a:endCxn id="41" idx="0"/>
          </p:cNvCxnSpPr>
          <p:nvPr/>
        </p:nvCxnSpPr>
        <p:spPr>
          <a:xfrm>
            <a:off x="3550922" y="4343400"/>
            <a:ext cx="0" cy="358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2" idx="2"/>
          </p:cNvCxnSpPr>
          <p:nvPr/>
        </p:nvCxnSpPr>
        <p:spPr>
          <a:xfrm flipH="1">
            <a:off x="1828325" y="523484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2" idx="2"/>
            <a:endCxn id="19" idx="2"/>
          </p:cNvCxnSpPr>
          <p:nvPr/>
        </p:nvCxnSpPr>
        <p:spPr>
          <a:xfrm>
            <a:off x="2133473" y="523484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1" idx="2"/>
            <a:endCxn id="22" idx="2"/>
          </p:cNvCxnSpPr>
          <p:nvPr/>
        </p:nvCxnSpPr>
        <p:spPr>
          <a:xfrm flipH="1">
            <a:off x="3008246" y="523484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1" idx="2"/>
            <a:endCxn id="25" idx="2"/>
          </p:cNvCxnSpPr>
          <p:nvPr/>
        </p:nvCxnSpPr>
        <p:spPr>
          <a:xfrm>
            <a:off x="3550923" y="523484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2"/>
            <a:endCxn id="28" idx="2"/>
          </p:cNvCxnSpPr>
          <p:nvPr/>
        </p:nvCxnSpPr>
        <p:spPr>
          <a:xfrm>
            <a:off x="3550922" y="523484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43" idx="2"/>
            <a:endCxn id="35" idx="2"/>
          </p:cNvCxnSpPr>
          <p:nvPr/>
        </p:nvCxnSpPr>
        <p:spPr>
          <a:xfrm flipH="1">
            <a:off x="4778130" y="523484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43" idx="2"/>
            <a:endCxn id="38" idx="2"/>
          </p:cNvCxnSpPr>
          <p:nvPr/>
        </p:nvCxnSpPr>
        <p:spPr>
          <a:xfrm>
            <a:off x="4971817" y="523484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909392" y="3810000"/>
            <a:ext cx="1066800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34465"/>
                </a:solidFill>
              </a:rPr>
              <a:t>Index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425270" y="5738627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85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5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3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101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9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7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5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93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327715" y="4701440"/>
            <a:ext cx="4237044" cy="533400"/>
            <a:chOff x="7289183" y="4701440"/>
            <a:chExt cx="4237044" cy="533400"/>
          </a:xfrm>
        </p:grpSpPr>
        <p:sp>
          <p:nvSpPr>
            <p:cNvPr id="10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2</a:t>
              </a:r>
              <a:endParaRPr lang="en-US" sz="2000" dirty="0">
                <a:solidFill>
                  <a:srgbClr val="234465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34465"/>
                  </a:solidFill>
                </a:rPr>
                <a:t>Range 3</a:t>
              </a:r>
              <a:endParaRPr lang="en-US" sz="2800" dirty="0">
                <a:solidFill>
                  <a:srgbClr val="234465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025344" y="4076700"/>
            <a:ext cx="2838342" cy="624740"/>
            <a:chOff x="7986812" y="4076700"/>
            <a:chExt cx="2838342" cy="624740"/>
          </a:xfrm>
        </p:grpSpPr>
        <p:cxnSp>
          <p:nvCxnSpPr>
            <p:cNvPr id="110" name="Connector: Elbow 109"/>
            <p:cNvCxnSpPr>
              <a:cxnSpLocks/>
              <a:stCxn id="83" idx="1"/>
              <a:endCxn id="108" idx="0"/>
            </p:cNvCxnSpPr>
            <p:nvPr/>
          </p:nvCxnSpPr>
          <p:spPr>
            <a:xfrm rot="10800000" flipV="1">
              <a:off x="7986812" y="4076700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/>
            <p:cNvCxnSpPr>
              <a:cxnSpLocks/>
              <a:stCxn id="83" idx="3"/>
              <a:endCxn id="109" idx="0"/>
            </p:cNvCxnSpPr>
            <p:nvPr/>
          </p:nvCxnSpPr>
          <p:spPr>
            <a:xfrm>
              <a:off x="9937660" y="4076700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  <a:stCxn id="83" idx="2"/>
              <a:endCxn id="107" idx="0"/>
            </p:cNvCxnSpPr>
            <p:nvPr/>
          </p:nvCxnSpPr>
          <p:spPr>
            <a:xfrm>
              <a:off x="9404260" y="4343400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7757139" y="5234840"/>
            <a:ext cx="3502820" cy="669690"/>
            <a:chOff x="7718607" y="5234840"/>
            <a:chExt cx="3502820" cy="669690"/>
          </a:xfrm>
        </p:grpSpPr>
        <p:cxnSp>
          <p:nvCxnSpPr>
            <p:cNvPr id="113" name="Straight Arrow Connector 112"/>
            <p:cNvCxnSpPr>
              <a:cxnSpLocks/>
              <a:stCxn id="108" idx="2"/>
            </p:cNvCxnSpPr>
            <p:nvPr/>
          </p:nvCxnSpPr>
          <p:spPr>
            <a:xfrm flipH="1">
              <a:off x="7718607" y="5234840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  <a:stCxn id="108" idx="2"/>
              <a:endCxn id="103" idx="2"/>
            </p:cNvCxnSpPr>
            <p:nvPr/>
          </p:nvCxnSpPr>
          <p:spPr>
            <a:xfrm>
              <a:off x="7986811" y="5234840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  <a:stCxn id="107" idx="2"/>
              <a:endCxn id="101" idx="2"/>
            </p:cNvCxnSpPr>
            <p:nvPr/>
          </p:nvCxnSpPr>
          <p:spPr>
            <a:xfrm flipH="1">
              <a:off x="8861584" y="5234840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cxnSpLocks/>
              <a:stCxn id="107" idx="2"/>
              <a:endCxn id="99" idx="2"/>
            </p:cNvCxnSpPr>
            <p:nvPr/>
          </p:nvCxnSpPr>
          <p:spPr>
            <a:xfrm>
              <a:off x="9404260" y="5234840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cxnSpLocks/>
              <a:stCxn id="107" idx="2"/>
              <a:endCxn id="97" idx="2"/>
            </p:cNvCxnSpPr>
            <p:nvPr/>
          </p:nvCxnSpPr>
          <p:spPr>
            <a:xfrm>
              <a:off x="9404260" y="5234840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  <a:stCxn id="109" idx="2"/>
              <a:endCxn id="95" idx="2"/>
            </p:cNvCxnSpPr>
            <p:nvPr/>
          </p:nvCxnSpPr>
          <p:spPr>
            <a:xfrm flipH="1">
              <a:off x="10631467" y="5234840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  <a:stCxn id="109" idx="2"/>
              <a:endCxn id="93" idx="2"/>
            </p:cNvCxnSpPr>
            <p:nvPr/>
          </p:nvCxnSpPr>
          <p:spPr>
            <a:xfrm>
              <a:off x="10825154" y="5234840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Arrow: Right 119"/>
          <p:cNvSpPr/>
          <p:nvPr/>
        </p:nvSpPr>
        <p:spPr>
          <a:xfrm rot="10800000">
            <a:off x="5796030" y="5901590"/>
            <a:ext cx="533400" cy="51044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9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  <p:bldP spid="43" grpId="0" animBg="1"/>
      <p:bldP spid="83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/>
              <a:t>Data Types in MySQL Server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Database Modeling</a:t>
            </a:r>
            <a:endParaRPr lang="bg-BG" dirty="0"/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Basic SQL Queries</a:t>
            </a:r>
            <a:endParaRPr lang="bg-BG" dirty="0"/>
          </a:p>
          <a:p>
            <a:pPr marL="742950" indent="-742950">
              <a:buFont typeface="+mj-lt"/>
              <a:buAutoNum type="arabicPeriod" startAt="7"/>
            </a:pPr>
            <a:r>
              <a:rPr lang="en-US" dirty="0"/>
              <a:t>Table Customization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Altering Tables</a:t>
            </a:r>
            <a:endParaRPr lang="en-US" dirty="0">
              <a:solidFill>
                <a:srgbClr val="F0A22E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Deleting Data and Structures</a:t>
            </a:r>
            <a:endParaRPr lang="en-US" dirty="0">
              <a:solidFill>
                <a:srgbClr val="F0A22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prepared queries </a:t>
            </a:r>
            <a:r>
              <a:rPr lang="en-US" dirty="0"/>
              <a:t>for displaying </a:t>
            </a:r>
            <a:r>
              <a:rPr lang="en-US" b="1" dirty="0">
                <a:solidFill>
                  <a:schemeClr val="bg1"/>
                </a:solidFill>
              </a:rPr>
              <a:t>sections</a:t>
            </a:r>
            <a:r>
              <a:rPr lang="en-US" dirty="0"/>
              <a:t> of our data</a:t>
            </a:r>
          </a:p>
          <a:p>
            <a:pPr>
              <a:spcBef>
                <a:spcPts val="28800"/>
              </a:spcBef>
            </a:pPr>
            <a:r>
              <a:rPr lang="en-US" dirty="0"/>
              <a:t>Evaluated at </a:t>
            </a:r>
            <a:r>
              <a:rPr lang="en-US" b="1" dirty="0">
                <a:solidFill>
                  <a:schemeClr val="bg1"/>
                </a:solidFill>
              </a:rPr>
              <a:t>run time </a:t>
            </a:r>
            <a:r>
              <a:rPr lang="en-US" dirty="0"/>
              <a:t>– they do not increase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766000" y="2124000"/>
            <a:ext cx="5961512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employee_id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lang="en-US" sz="2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sz="2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43995" y="4509000"/>
            <a:ext cx="596151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v_employee_names</a:t>
            </a:r>
            <a:endParaRPr lang="en-US" sz="2600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03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4"/>
            <a:ext cx="12039600" cy="5517875"/>
          </a:xfrm>
        </p:spPr>
        <p:txBody>
          <a:bodyPr>
            <a:normAutofit/>
          </a:bodyPr>
          <a:lstStyle/>
          <a:p>
            <a:r>
              <a:rPr lang="en-US" dirty="0"/>
              <a:t>A database can further be customized with reusable code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 – carry out a predetermined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</a:p>
          <a:p>
            <a:pPr lvl="1"/>
            <a:r>
              <a:rPr lang="en-US" dirty="0"/>
              <a:t>E.g. get all employees with salary above 35000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receive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return a </a:t>
            </a:r>
            <a:r>
              <a:rPr lang="en-US" b="1" dirty="0">
                <a:solidFill>
                  <a:schemeClr val="bg1"/>
                </a:solidFill>
              </a:rPr>
              <a:t>result</a:t>
            </a:r>
          </a:p>
          <a:p>
            <a:pPr lvl="1"/>
            <a:r>
              <a:rPr lang="en-US" dirty="0"/>
              <a:t>E.g. get the age of a person using their birthdate and current date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for activity in the database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it</a:t>
            </a:r>
          </a:p>
          <a:p>
            <a:pPr lvl="1"/>
            <a:r>
              <a:rPr lang="en-US" dirty="0"/>
              <a:t>E.g. when a record is deleted, write it to an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Procedures, Functions and Triggers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48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39" y="1390170"/>
            <a:ext cx="2597727" cy="259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in MySQL Server</a:t>
            </a:r>
          </a:p>
        </p:txBody>
      </p:sp>
    </p:spTree>
    <p:extLst>
      <p:ext uri="{BB962C8B-B14F-4D97-AF65-F5344CB8AC3E}">
        <p14:creationId xmlns:p14="http://schemas.microsoft.com/office/powerpoint/2010/main" val="42450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51121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Numeric data types have certain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Their range can be changed if they are: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Signed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 represent numbers both in the positive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and</a:t>
            </a:r>
            <a:r>
              <a:rPr lang="en-US" sz="3000" dirty="0">
                <a:ea typeface="+mj-ea"/>
                <a:cs typeface="+mj-cs"/>
              </a:rPr>
              <a:t> negative ranges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Unsigned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-</a:t>
            </a:r>
            <a:r>
              <a:rPr lang="en-US" sz="3000" b="1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represent numbers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b="1" dirty="0">
                <a:solidFill>
                  <a:schemeClr val="bg1"/>
                </a:solidFill>
                <a:ea typeface="+mj-ea"/>
                <a:cs typeface="+mj-cs"/>
              </a:rPr>
              <a:t>only</a:t>
            </a:r>
            <a:r>
              <a:rPr lang="en-US" sz="3000" dirty="0">
                <a:solidFill>
                  <a:srgbClr val="F3BE60"/>
                </a:solidFill>
                <a:ea typeface="+mj-ea"/>
                <a:cs typeface="+mj-cs"/>
              </a:rPr>
              <a:t> </a:t>
            </a:r>
            <a:r>
              <a:rPr lang="en-US" sz="3000" dirty="0">
                <a:ea typeface="+mj-ea"/>
                <a:cs typeface="+mj-cs"/>
              </a:rPr>
              <a:t>in the positive range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+mj-ea"/>
                <a:cs typeface="+mj-cs"/>
              </a:rPr>
              <a:t>E.g. signed and unsigned INT:</a:t>
            </a:r>
            <a:endParaRPr lang="en-US" sz="3000" dirty="0">
              <a:ea typeface="+mj-ea"/>
              <a:cs typeface="+mj-cs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420421"/>
              </p:ext>
            </p:extLst>
          </p:nvPr>
        </p:nvGraphicFramePr>
        <p:xfrm>
          <a:off x="1101714" y="4554000"/>
          <a:ext cx="9982199" cy="1350907"/>
        </p:xfrm>
        <a:graphic>
          <a:graphicData uri="http://schemas.openxmlformats.org/drawingml/2006/table">
            <a:tbl>
              <a:tblPr/>
              <a:tblGrid>
                <a:gridCol w="2205368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4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77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36727890"/>
                    </a:ext>
                  </a:extLst>
                </a:gridCol>
              </a:tblGrid>
              <a:tr h="31514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Signed Range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Unsigned Range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Value</a:t>
                      </a:r>
                      <a:endParaRPr kumimoji="1" lang="bg-BG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5889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-2147483648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2147483648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4294967295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5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1534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[(M)] [UNSIGNED]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TINYINT, SMALLINT, MEDIUMINT, BIGINT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DOUBLE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[(M, D)] [UNSIGNED]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000" noProof="1"/>
            </a:b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E.g. DOUBLE[5, 2] – 999.99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DECIMAL</a:t>
            </a:r>
            <a:r>
              <a:rPr lang="en-US" sz="3400" noProof="1"/>
              <a:t> [(M, D)] [UNSIGNED] [ZEROFILL]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6000" y="3024000"/>
            <a:ext cx="1890000" cy="945000"/>
          </a:xfrm>
          <a:prstGeom prst="wedgeRoundRectCallout">
            <a:avLst>
              <a:gd name="adj1" fmla="val 66885"/>
              <a:gd name="adj2" fmla="val -559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 stored for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31000" y="3024000"/>
            <a:ext cx="2655000" cy="945001"/>
          </a:xfrm>
          <a:prstGeom prst="wedgeRoundRectCallout">
            <a:avLst>
              <a:gd name="adj1" fmla="val -61368"/>
              <a:gd name="adj2" fmla="val -55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Decimals after floating point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301721"/>
            <a:ext cx="11655000" cy="55022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String column definitions include attributes that specify the </a:t>
            </a:r>
            <a:r>
              <a:rPr lang="en-US" sz="3400" b="1" noProof="1">
                <a:solidFill>
                  <a:schemeClr val="bg1"/>
                </a:solidFill>
              </a:rPr>
              <a:t>character set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or </a:t>
            </a:r>
            <a:r>
              <a:rPr lang="en-US" sz="3400" b="1" noProof="1">
                <a:solidFill>
                  <a:schemeClr val="bg1"/>
                </a:solidFill>
              </a:rPr>
              <a:t>collation</a:t>
            </a:r>
            <a:r>
              <a:rPr lang="en-US" sz="3400" noProof="1">
                <a:solidFill>
                  <a:srgbClr val="F3CD60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SET </a:t>
            </a:r>
            <a:r>
              <a:rPr lang="en-US" sz="3200" noProof="1"/>
              <a:t>(Encoding) </a:t>
            </a:r>
          </a:p>
          <a:p>
            <a:pPr lvl="2">
              <a:lnSpc>
                <a:spcPct val="100000"/>
              </a:lnSpc>
            </a:pPr>
            <a:r>
              <a:rPr lang="en-US" sz="3000" noProof="1"/>
              <a:t>E.g. utf8, </a:t>
            </a:r>
            <a:r>
              <a:rPr lang="en-US" sz="3000" dirty="0"/>
              <a:t>ucs2</a:t>
            </a:r>
            <a:endParaRPr lang="en-US" sz="30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CHARACTER COLLATION </a:t>
            </a:r>
            <a:r>
              <a:rPr lang="en-US" sz="3200" noProof="1"/>
              <a:t>– </a:t>
            </a:r>
            <a:r>
              <a:rPr lang="en-US" sz="3200" dirty="0"/>
              <a:t>rules for encoding comparison</a:t>
            </a:r>
            <a:endParaRPr lang="en-US" sz="3200" noProof="1"/>
          </a:p>
          <a:p>
            <a:pPr lvl="2">
              <a:lnSpc>
                <a:spcPct val="100000"/>
              </a:lnSpc>
            </a:pPr>
            <a:r>
              <a:rPr lang="en-US" sz="3000" noProof="1"/>
              <a:t>E.g. </a:t>
            </a:r>
            <a:r>
              <a:rPr lang="en-US" sz="3000" dirty="0"/>
              <a:t>latin1_general_cs, Traditional_Spanish_ci_ai etc.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Set and collation can be defined at the database, table </a:t>
            </a:r>
            <a:br>
              <a:rPr lang="en-US" sz="3200" dirty="0"/>
            </a:br>
            <a:r>
              <a:rPr lang="en-US" sz="3200" dirty="0"/>
              <a:t>or column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54057" y="2349000"/>
            <a:ext cx="3523771" cy="1169357"/>
          </a:xfrm>
          <a:prstGeom prst="wedgeRoundRectCallout">
            <a:avLst>
              <a:gd name="adj1" fmla="val -57446"/>
              <a:gd name="adj2" fmla="val 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storage of each character (single or multiple bytes)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815942" y="4914000"/>
            <a:ext cx="3645000" cy="765000"/>
          </a:xfrm>
          <a:prstGeom prst="wedgeRoundRectCallout">
            <a:avLst>
              <a:gd name="adj1" fmla="val -60076"/>
              <a:gd name="adj2" fmla="val -4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Determines the sorting order and case-sensitivity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7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with different collations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COLLATION – Example</a:t>
            </a:r>
            <a:endParaRPr lang="en-US" dirty="0"/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088091"/>
              </p:ext>
            </p:extLst>
          </p:nvPr>
        </p:nvGraphicFramePr>
        <p:xfrm>
          <a:off x="1011000" y="2214000"/>
          <a:ext cx="9982200" cy="2688336"/>
        </p:xfrm>
        <a:graphic>
          <a:graphicData uri="http://schemas.openxmlformats.org/drawingml/2006/table">
            <a:tbl>
              <a:tblPr/>
              <a:tblGrid>
                <a:gridCol w="270194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4578302">
                  <a:extLst>
                    <a:ext uri="{9D8B030D-6E8A-4147-A177-3AD203B41FA5}">
                      <a16:colId xmlns:a16="http://schemas.microsoft.com/office/drawing/2014/main" val="3110737991"/>
                    </a:ext>
                  </a:extLst>
                </a:gridCol>
              </a:tblGrid>
              <a:tr h="62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latin1_swedish_ci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latin1_german1_ci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latin1_german2_ci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Muffler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Müller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Muffler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Müller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MX Systems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269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MySQL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3061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1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286122"/>
            <a:ext cx="11804822" cy="54728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noProof="1"/>
              <a:t>[(M)] - </a:t>
            </a:r>
            <a:r>
              <a:rPr lang="en-US" sz="3500" dirty="0"/>
              <a:t>up to 255 characters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character type (example CHAR(30))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500" noProof="1">
                <a:cs typeface="Consolas" pitchFamily="49" charset="0"/>
              </a:rPr>
              <a:t>(M) - </a:t>
            </a:r>
            <a:r>
              <a:rPr lang="en-US" sz="3500" dirty="0"/>
              <a:t>up to 65 535. </a:t>
            </a:r>
            <a:r>
              <a:rPr lang="en-GB" sz="3500" dirty="0"/>
              <a:t>The effective maximum length is a subject to the maximum row size (65,535 bytes, which is shared among all columns) and the character set used</a:t>
            </a:r>
            <a:endParaRPr lang="en-US" sz="35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Variable max size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500" noProof="1"/>
              <a:t> - up to </a:t>
            </a:r>
            <a:r>
              <a:rPr lang="en-US" sz="3500" dirty="0"/>
              <a:t>65 535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TINYTEXT, MEDIUMTEXT, LONGTEXT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  <a:cs typeface="Consolas" pitchFamily="49" charset="0"/>
              </a:rPr>
              <a:t>BLOB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-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</a:t>
            </a:r>
            <a:r>
              <a:rPr lang="en-US" sz="3500" dirty="0"/>
              <a:t>inary </a:t>
            </a:r>
            <a:r>
              <a:rPr lang="en-US" sz="3500" b="1" dirty="0">
                <a:solidFill>
                  <a:schemeClr val="bg1"/>
                </a:solidFill>
              </a:rPr>
              <a:t>L</a:t>
            </a:r>
            <a:r>
              <a:rPr lang="en-US" sz="3500" dirty="0"/>
              <a:t>arge </a:t>
            </a:r>
            <a:r>
              <a:rPr lang="en-US" sz="3500" b="1" dirty="0">
                <a:solidFill>
                  <a:schemeClr val="bg1"/>
                </a:solidFill>
              </a:rPr>
              <a:t>Ob</a:t>
            </a:r>
            <a:r>
              <a:rPr lang="en-US" sz="3500" dirty="0"/>
              <a:t>ject</a:t>
            </a:r>
            <a:r>
              <a:rPr lang="en-US" sz="3500" noProof="1"/>
              <a:t> [(M)] - </a:t>
            </a:r>
            <a:r>
              <a:rPr lang="en-US" sz="3500" dirty="0"/>
              <a:t>65 535 (2</a:t>
            </a:r>
            <a:r>
              <a:rPr lang="en-US" sz="3500" baseline="30000" dirty="0"/>
              <a:t>16</a:t>
            </a:r>
            <a:r>
              <a:rPr lang="en-US" sz="3500" dirty="0"/>
              <a:t> - 1) characters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TINYBLOB, MEDIUMBLOB, LONGBLOB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(2)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noProof="1"/>
              <a:t>Storing data in CHAR and VARCHAR 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vs VARCHAR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54746"/>
              </p:ext>
            </p:extLst>
          </p:nvPr>
        </p:nvGraphicFramePr>
        <p:xfrm>
          <a:off x="516000" y="2259000"/>
          <a:ext cx="11025001" cy="269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141">
                  <a:extLst>
                    <a:ext uri="{9D8B030D-6E8A-4147-A177-3AD203B41FA5}">
                      <a16:colId xmlns:a16="http://schemas.microsoft.com/office/drawing/2014/main" val="906903115"/>
                    </a:ext>
                  </a:extLst>
                </a:gridCol>
                <a:gridCol w="1590306">
                  <a:extLst>
                    <a:ext uri="{9D8B030D-6E8A-4147-A177-3AD203B41FA5}">
                      <a16:colId xmlns:a16="http://schemas.microsoft.com/office/drawing/2014/main" val="1015992637"/>
                    </a:ext>
                  </a:extLst>
                </a:gridCol>
                <a:gridCol w="2618408">
                  <a:extLst>
                    <a:ext uri="{9D8B030D-6E8A-4147-A177-3AD203B41FA5}">
                      <a16:colId xmlns:a16="http://schemas.microsoft.com/office/drawing/2014/main" val="467650949"/>
                    </a:ext>
                  </a:extLst>
                </a:gridCol>
                <a:gridCol w="2555606">
                  <a:extLst>
                    <a:ext uri="{9D8B030D-6E8A-4147-A177-3AD203B41FA5}">
                      <a16:colId xmlns:a16="http://schemas.microsoft.com/office/drawing/2014/main" val="4273302024"/>
                    </a:ext>
                  </a:extLst>
                </a:gridCol>
                <a:gridCol w="2659540">
                  <a:extLst>
                    <a:ext uri="{9D8B030D-6E8A-4147-A177-3AD203B41FA5}">
                      <a16:colId xmlns:a16="http://schemas.microsoft.com/office/drawing/2014/main" val="493704910"/>
                    </a:ext>
                  </a:extLst>
                </a:gridCol>
              </a:tblGrid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VARCHAR(4)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Storage</a:t>
                      </a:r>
                      <a:r>
                        <a:rPr lang="en-US" baseline="0" dirty="0"/>
                        <a:t> Required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44447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  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10813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'ab  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35009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60748"/>
                  </a:ext>
                </a:extLst>
              </a:tr>
              <a:tr h="539383"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abcdefgh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7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0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4960" y="1151122"/>
            <a:ext cx="11804822" cy="3268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for values with a date part but </a:t>
            </a:r>
            <a:r>
              <a:rPr lang="en-US" sz="3400" b="1" dirty="0">
                <a:solidFill>
                  <a:schemeClr val="bg1"/>
                </a:solidFill>
              </a:rPr>
              <a:t>no time part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400" noProof="1">
                <a:cs typeface="Consolas" pitchFamily="49" charset="0"/>
              </a:rPr>
              <a:t>-</a:t>
            </a:r>
            <a:r>
              <a:rPr lang="en-US" sz="3400" b="1" noProof="1">
                <a:cs typeface="Consolas" pitchFamily="49" charset="0"/>
              </a:rPr>
              <a:t> </a:t>
            </a:r>
            <a:r>
              <a:rPr lang="en-US" sz="3400" noProof="1">
                <a:cs typeface="Consolas" pitchFamily="49" charset="0"/>
              </a:rPr>
              <a:t>for values with time but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no date part</a:t>
            </a:r>
            <a:endParaRPr lang="en-US" sz="3400" b="1" noProof="1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DATETIME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 that contain 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TIMESTAMP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noProof="1"/>
              <a:t>-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both date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/>
              <a:t> time parts</a:t>
            </a:r>
            <a:endParaRPr lang="en-US" sz="34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(1) 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7646"/>
              </p:ext>
            </p:extLst>
          </p:nvPr>
        </p:nvGraphicFramePr>
        <p:xfrm>
          <a:off x="712800" y="4059000"/>
          <a:ext cx="6553200" cy="236220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446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birthdate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last_time_online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start_at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deleted_on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85284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013151" y="3182700"/>
            <a:ext cx="3228989" cy="1752600"/>
          </a:xfrm>
          <a:prstGeom prst="wedgeRoundRectCallout">
            <a:avLst>
              <a:gd name="adj1" fmla="val -28684"/>
              <a:gd name="adj2" fmla="val -475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 and TIMESTAMP have different time ranges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6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</a:t>
            </a:r>
            <a:r>
              <a:rPr lang="bg-BG" sz="11500" b="1" noProof="1"/>
              <a:t>-</a:t>
            </a:r>
            <a:r>
              <a:rPr lang="en-US" sz="11500" b="1" noProof="1"/>
              <a:t>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3801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noProof="1"/>
              <a:t>MySQL retrieves values for a given date type in a </a:t>
            </a:r>
            <a:r>
              <a:rPr lang="en-US" sz="3400" b="1" noProof="1">
                <a:solidFill>
                  <a:schemeClr val="bg1"/>
                </a:solidFill>
              </a:rPr>
              <a:t>standard output format</a:t>
            </a:r>
          </a:p>
          <a:p>
            <a:pPr lvl="1">
              <a:lnSpc>
                <a:spcPct val="100000"/>
              </a:lnSpc>
            </a:pPr>
            <a:r>
              <a:rPr lang="en-US" sz="3200" noProof="1"/>
              <a:t>E.g. as a string in either 'YYYY-MM-DD' or 'YY-MM-DD'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 (2) 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976809"/>
              </p:ext>
            </p:extLst>
          </p:nvPr>
        </p:nvGraphicFramePr>
        <p:xfrm>
          <a:off x="3036000" y="3294000"/>
          <a:ext cx="6172200" cy="2633472"/>
        </p:xfrm>
        <a:graphic>
          <a:graphicData uri="http://schemas.openxmlformats.org/drawingml/2006/table">
            <a:tbl>
              <a:tblPr/>
              <a:tblGrid>
                <a:gridCol w="1904999">
                  <a:extLst>
                    <a:ext uri="{9D8B030D-6E8A-4147-A177-3AD203B41FA5}">
                      <a16:colId xmlns:a16="http://schemas.microsoft.com/office/drawing/2014/main" val="1048347342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</a:tblGrid>
              <a:tr h="305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Type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Type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'0000-00-00'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604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DATETIME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381639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TIMESTAMP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'0000-00-00 00:00:00'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06867"/>
                  </a:ext>
                </a:extLst>
              </a:tr>
              <a:tr h="4080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YEAR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0000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2987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8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894663" y="1551642"/>
            <a:ext cx="2347258" cy="1980773"/>
            <a:chOff x="4189412" y="1981200"/>
            <a:chExt cx="3124200" cy="2636408"/>
          </a:xfrm>
        </p:grpSpPr>
        <p:pic>
          <p:nvPicPr>
            <p:cNvPr id="10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1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Modeling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928502" cy="5472875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We will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databases with </a:t>
            </a:r>
            <a:r>
              <a:rPr lang="en-US" b="1" dirty="0">
                <a:solidFill>
                  <a:schemeClr val="bg1"/>
                </a:solidFill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en-US" dirty="0"/>
              <a:t>Enables us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 new database</a:t>
            </a:r>
            <a:endParaRPr lang="bg-BG" dirty="0"/>
          </a:p>
          <a:p>
            <a:pPr lvl="1"/>
            <a:r>
              <a:rPr lang="en-US" dirty="0"/>
              <a:t>To create </a:t>
            </a:r>
            <a:r>
              <a:rPr lang="en-US" b="1" dirty="0">
                <a:solidFill>
                  <a:schemeClr val="bg1"/>
                </a:solidFill>
              </a:rPr>
              <a:t>objects in the database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tables</a:t>
            </a:r>
            <a:r>
              <a:rPr lang="bg-BG" dirty="0"/>
              <a:t>, </a:t>
            </a:r>
            <a:r>
              <a:rPr lang="en-US" dirty="0"/>
              <a:t>stored procedures</a:t>
            </a:r>
            <a:r>
              <a:rPr lang="bg-BG" dirty="0"/>
              <a:t>, </a:t>
            </a:r>
            <a:r>
              <a:rPr lang="en-US" dirty="0"/>
              <a:t>relationships and others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properties of objects</a:t>
            </a:r>
            <a:endParaRPr lang="bg-BG" dirty="0"/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enter records </a:t>
            </a:r>
            <a:r>
              <a:rPr lang="en-US" dirty="0"/>
              <a:t>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  <a:r>
              <a:rPr lang="bg-BG" dirty="0"/>
              <a:t> </a:t>
            </a:r>
            <a:r>
              <a:rPr lang="en-US" dirty="0"/>
              <a:t>IDEs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239000"/>
            <a:ext cx="2068240" cy="206824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3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47659" cy="5201066"/>
          </a:xfrm>
        </p:spPr>
        <p:txBody>
          <a:bodyPr>
            <a:normAutofit/>
          </a:bodyPr>
          <a:lstStyle/>
          <a:p>
            <a:r>
              <a:rPr lang="en-US" sz="3400" dirty="0"/>
              <a:t>Select </a:t>
            </a:r>
            <a:r>
              <a:rPr lang="en-US" sz="3400" b="1" dirty="0">
                <a:solidFill>
                  <a:schemeClr val="bg1"/>
                </a:solidFill>
              </a:rPr>
              <a:t>Create new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schema </a:t>
            </a:r>
            <a:r>
              <a:rPr lang="en-US" sz="3400" dirty="0"/>
              <a:t>from the </a:t>
            </a:r>
            <a:r>
              <a:rPr lang="en-US" sz="3400" b="1" dirty="0">
                <a:solidFill>
                  <a:schemeClr val="bg1"/>
                </a:solidFill>
              </a:rPr>
              <a:t>command menu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</a:p>
        </p:txBody>
      </p:sp>
      <p:pic>
        <p:nvPicPr>
          <p:cNvPr id="7" name="Picture 6" descr="C:\Users\Veronika\Desktop\Workbench-pics\firstLab\Screenshot_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86" y="1989000"/>
            <a:ext cx="7913968" cy="448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7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Right click on "Tables" </a:t>
            </a:r>
            <a:r>
              <a:rPr lang="en-US" sz="3400" b="1" dirty="0">
                <a:solidFill>
                  <a:schemeClr val="bg1"/>
                </a:solidFill>
              </a:rPr>
              <a:t>Select Create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pic>
        <p:nvPicPr>
          <p:cNvPr id="10" name="Picture 9" descr="C:\Users\Veronika\Desktop\Workbench-Install\newDB\Screenshot_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2" y="2392765"/>
            <a:ext cx="3149600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56493" y="4824000"/>
            <a:ext cx="2448365" cy="574334"/>
          </a:xfrm>
          <a:prstGeom prst="wedgeRoundRectCallout">
            <a:avLst>
              <a:gd name="adj1" fmla="val 66955"/>
              <a:gd name="adj2" fmla="val -60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table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87" y="2392765"/>
            <a:ext cx="6360362" cy="373894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8031000" y="2026489"/>
            <a:ext cx="2895600" cy="574334"/>
          </a:xfrm>
          <a:prstGeom prst="wedgeRoundRectCallout">
            <a:avLst>
              <a:gd name="adj1" fmla="val -57629"/>
              <a:gd name="adj2" fmla="val 49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720506" y="3474000"/>
            <a:ext cx="2448365" cy="574334"/>
          </a:xfrm>
          <a:prstGeom prst="wedgeRoundRectCallout">
            <a:avLst>
              <a:gd name="adj1" fmla="val -62737"/>
              <a:gd name="adj2" fmla="val -486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record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Up Arrow 10"/>
          <p:cNvSpPr/>
          <p:nvPr/>
        </p:nvSpPr>
        <p:spPr>
          <a:xfrm rot="5400000">
            <a:off x="4286455" y="4008385"/>
            <a:ext cx="518045" cy="507701"/>
          </a:xfrm>
          <a:prstGeom prst="up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59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is used to uniquely identify and index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20" y="1905001"/>
            <a:ext cx="7714314" cy="4592371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77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Auto increment – on the "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" field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01" y="1939850"/>
            <a:ext cx="7616174" cy="4581212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3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</a:t>
            </a:r>
            <a:r>
              <a:rPr lang="en-US" b="1" dirty="0">
                <a:solidFill>
                  <a:schemeClr val="bg1"/>
                </a:solidFill>
              </a:rPr>
              <a:t>GUI Clients</a:t>
            </a:r>
          </a:p>
          <a:p>
            <a:r>
              <a:rPr lang="en-US" dirty="0"/>
              <a:t>To insert or edit a record, click inside the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1"/>
            <a:ext cx="10134600" cy="2581275"/>
          </a:xfrm>
          <a:prstGeom prst="rect">
            <a:avLst/>
          </a:prstGeom>
          <a:ln>
            <a:solidFill>
              <a:schemeClr val="accent5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03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65040" y="1651000"/>
            <a:ext cx="3048000" cy="2148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42898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pPr>
              <a:spcBef>
                <a:spcPts val="18600"/>
              </a:spcBef>
            </a:pPr>
            <a:r>
              <a:rPr lang="en-US" dirty="0"/>
              <a:t>SQL keywords are conventionally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54587" y="4038600"/>
            <a:ext cx="6051413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06000" y="3609000"/>
            <a:ext cx="2527015" cy="556371"/>
          </a:xfrm>
          <a:prstGeom prst="wedgeRoundRectCallout">
            <a:avLst>
              <a:gd name="adj1" fmla="val -59641"/>
              <a:gd name="adj2" fmla="val 5318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Database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9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7468" y="2289213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INT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082807" y="2289214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2932036" y="4130256"/>
            <a:ext cx="21218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32036" y="4586465"/>
            <a:ext cx="194499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2932036" y="3674047"/>
            <a:ext cx="116937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932036" y="3217838"/>
            <a:ext cx="62073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3542109" y="3217838"/>
            <a:ext cx="742185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5082806" y="4130256"/>
            <a:ext cx="228600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905918" y="4586465"/>
            <a:ext cx="231115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4129604" y="3674047"/>
            <a:ext cx="2318770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4340622" y="3217838"/>
            <a:ext cx="1642933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477266" y="3674047"/>
            <a:ext cx="1670368" cy="457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36000" y="1646263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692666" y="5197750"/>
            <a:ext cx="2362200" cy="533400"/>
          </a:xfrm>
          <a:prstGeom prst="wedgeRoundRectCallout">
            <a:avLst>
              <a:gd name="adj1" fmla="val -65024"/>
              <a:gd name="adj2" fmla="val -646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309" y="4902300"/>
            <a:ext cx="1799663" cy="457200"/>
          </a:xfrm>
          <a:prstGeom prst="wedgeRoundRectCallout">
            <a:avLst>
              <a:gd name="adj1" fmla="val -71125"/>
              <a:gd name="adj2" fmla="val -640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076379" y="3049685"/>
            <a:ext cx="3132234" cy="545296"/>
          </a:xfrm>
          <a:prstGeom prst="wedgeRoundRectCallout">
            <a:avLst>
              <a:gd name="adj1" fmla="val -58124"/>
              <a:gd name="adj2" fmla="val 4534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all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limit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417645"/>
            <a:ext cx="5572800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9267"/>
            <a:ext cx="9757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2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276000" y="1982906"/>
            <a:ext cx="2057400" cy="558454"/>
          </a:xfrm>
          <a:prstGeom prst="wedgeRoundRectCallout">
            <a:avLst>
              <a:gd name="adj1" fmla="val -61274"/>
              <a:gd name="adj2" fmla="val 553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16000" y="4912498"/>
            <a:ext cx="2473515" cy="487322"/>
          </a:xfrm>
          <a:prstGeom prst="wedgeRoundRectCallout">
            <a:avLst>
              <a:gd name="adj1" fmla="val -61851"/>
              <a:gd name="adj2" fmla="val -4786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48203" y="5454000"/>
            <a:ext cx="3066299" cy="541409"/>
          </a:xfrm>
          <a:prstGeom prst="wedgeRoundRectCallout">
            <a:avLst>
              <a:gd name="adj1" fmla="val -64096"/>
              <a:gd name="adj2" fmla="val -592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370" y="1102330"/>
            <a:ext cx="1718093" cy="311404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Table Customization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Primary Key</a:t>
            </a:r>
          </a:p>
          <a:p>
            <a:endParaRPr lang="en-US" sz="3400" dirty="0"/>
          </a:p>
          <a:p>
            <a:r>
              <a:rPr lang="en-US" sz="3400" dirty="0"/>
              <a:t>Auto-Increment (Identity)</a:t>
            </a:r>
          </a:p>
          <a:p>
            <a:endParaRPr lang="en-US" sz="3400" dirty="0"/>
          </a:p>
          <a:p>
            <a:r>
              <a:rPr lang="en-US" sz="3400" dirty="0"/>
              <a:t>Unique constraint – no repeating values in entire table</a:t>
            </a:r>
            <a:endParaRPr lang="bg-BG" sz="3400" dirty="0"/>
          </a:p>
          <a:p>
            <a:endParaRPr lang="bg-BG" sz="3400" dirty="0"/>
          </a:p>
          <a:p>
            <a:r>
              <a:rPr lang="en-US" sz="3400" dirty="0"/>
              <a:t>Default value – if not specified (otherwise set to NULL)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8447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9808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711696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6131493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60787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employees</a:t>
            </a:r>
            <a:r>
              <a:rPr lang="en-US" dirty="0"/>
              <a:t> - id, first_name, last_name</a:t>
            </a:r>
          </a:p>
          <a:p>
            <a:pPr lvl="1"/>
            <a:r>
              <a:rPr lang="en-US" b="1" dirty="0"/>
              <a:t>categories</a:t>
            </a:r>
            <a:r>
              <a:rPr lang="en-US" dirty="0"/>
              <a:t> - id, name</a:t>
            </a:r>
          </a:p>
          <a:p>
            <a:pPr lvl="1"/>
            <a:r>
              <a:rPr lang="en-US" b="1" dirty="0"/>
              <a:t>products</a:t>
            </a:r>
            <a:r>
              <a:rPr lang="en-US" dirty="0"/>
              <a:t> -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/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07" y="1824619"/>
            <a:ext cx="2641391" cy="1723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Altering Tables</a:t>
            </a:r>
          </a:p>
        </p:txBody>
      </p:sp>
    </p:spTree>
    <p:extLst>
      <p:ext uri="{BB962C8B-B14F-4D97-AF65-F5344CB8AC3E}">
        <p14:creationId xmlns:p14="http://schemas.microsoft.com/office/powerpoint/2010/main" val="35282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9737" y="4244756"/>
            <a:ext cx="536626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737" y="2143269"/>
            <a:ext cx="5366263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31275" y="2625546"/>
            <a:ext cx="2148000" cy="550417"/>
          </a:xfrm>
          <a:prstGeom prst="wedgeRoundRectCallout">
            <a:avLst>
              <a:gd name="adj1" fmla="val -69727"/>
              <a:gd name="adj2" fmla="val -573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06000" y="5241952"/>
            <a:ext cx="2365376" cy="472110"/>
          </a:xfrm>
          <a:prstGeom prst="wedgeRoundRectCallout">
            <a:avLst>
              <a:gd name="adj1" fmla="val 65759"/>
              <a:gd name="adj2" fmla="val -6118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466000" y="5223109"/>
            <a:ext cx="1828800" cy="472110"/>
          </a:xfrm>
          <a:prstGeom prst="wedgeRoundRectCallout">
            <a:avLst>
              <a:gd name="adj1" fmla="val -64955"/>
              <a:gd name="adj2" fmla="val -6150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2769" y="4503922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2769" y="2106293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953000" y="2125765"/>
            <a:ext cx="2286000" cy="516143"/>
          </a:xfrm>
          <a:prstGeom prst="wedgeRoundRectCallout">
            <a:avLst>
              <a:gd name="adj1" fmla="val -60024"/>
              <a:gd name="adj2" fmla="val 5078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92769" y="5493918"/>
            <a:ext cx="2751773" cy="439841"/>
          </a:xfrm>
          <a:prstGeom prst="wedgeRoundRectCallout">
            <a:avLst>
              <a:gd name="adj1" fmla="val 66363"/>
              <a:gd name="adj2" fmla="val -615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36000" y="5482686"/>
            <a:ext cx="2667000" cy="516041"/>
          </a:xfrm>
          <a:prstGeom prst="wedgeRoundRectCallout">
            <a:avLst>
              <a:gd name="adj1" fmla="val -63192"/>
              <a:gd name="adj2" fmla="val -5790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1400"/>
              </a:spcBef>
            </a:pPr>
            <a:r>
              <a:rPr lang="en-US" dirty="0"/>
              <a:t>Add primary key to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Add unique constraint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053174"/>
            <a:ext cx="5220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99300" y="1996968"/>
            <a:ext cx="3048000" cy="700710"/>
          </a:xfrm>
          <a:prstGeom prst="wedgeRoundRectCallout">
            <a:avLst>
              <a:gd name="adj1" fmla="val -56469"/>
              <a:gd name="adj2" fmla="val 371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645568" y="3000141"/>
            <a:ext cx="3688432" cy="1155479"/>
          </a:xfrm>
          <a:prstGeom prst="wedgeRoundRectCallout">
            <a:avLst>
              <a:gd name="adj1" fmla="val -64099"/>
              <a:gd name="adj2" fmla="val -316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(more than one for composite key)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1000" y="4505976"/>
            <a:ext cx="52200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fr-FR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286000" y="4308346"/>
            <a:ext cx="3048000" cy="700710"/>
          </a:xfrm>
          <a:prstGeom prst="wedgeRoundRectCallout">
            <a:avLst>
              <a:gd name="adj1" fmla="val -59184"/>
              <a:gd name="adj2" fmla="val 4909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846000" y="5661875"/>
            <a:ext cx="3048000" cy="700710"/>
          </a:xfrm>
          <a:prstGeom prst="wedgeRoundRectCallout">
            <a:avLst>
              <a:gd name="adj1" fmla="val -61796"/>
              <a:gd name="adj2" fmla="val -461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name(s)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en-US" sz="3400" dirty="0"/>
              <a:t>Set default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21400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341000" y="3211196"/>
            <a:ext cx="2590800" cy="542547"/>
          </a:xfrm>
          <a:prstGeom prst="wedgeRoundRectCallout">
            <a:avLst>
              <a:gd name="adj1" fmla="val -64417"/>
              <a:gd name="adj2" fmla="val -573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637203" y="2214000"/>
            <a:ext cx="2592388" cy="486572"/>
          </a:xfrm>
          <a:prstGeom prst="wedgeRoundRectCallout">
            <a:avLst>
              <a:gd name="adj1" fmla="val -62174"/>
              <a:gd name="adj2" fmla="val 5150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17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483" y="1493221"/>
            <a:ext cx="3657600" cy="1426961"/>
          </a:xfrm>
          <a:prstGeom prst="wedgeRoundRectCallout">
            <a:avLst>
              <a:gd name="adj1" fmla="val -46816"/>
              <a:gd name="adj2" fmla="val 70033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4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</a:t>
            </a:r>
            <a:br>
              <a:rPr lang="en-US" dirty="0"/>
            </a:br>
            <a:r>
              <a:rPr lang="en-US" dirty="0"/>
              <a:t>the "categories"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1" y="1513018"/>
            <a:ext cx="2255058" cy="22550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Deleting Data and Structures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928502" cy="5201066"/>
          </a:xfrm>
        </p:spPr>
        <p:txBody>
          <a:bodyPr>
            <a:normAutofit/>
          </a:bodyPr>
          <a:lstStyle/>
          <a:p>
            <a:r>
              <a:rPr lang="en-US" sz="3400" dirty="0"/>
              <a:t>Deleting structures is called </a:t>
            </a:r>
            <a:r>
              <a:rPr lang="en-US" sz="3400" b="1" dirty="0">
                <a:solidFill>
                  <a:schemeClr val="bg1"/>
                </a:solidFill>
              </a:rPr>
              <a:t>dropping</a:t>
            </a:r>
          </a:p>
          <a:p>
            <a:pPr lvl="1"/>
            <a:r>
              <a:rPr lang="en-US" sz="3200" dirty="0"/>
              <a:t>You can drop </a:t>
            </a:r>
            <a:r>
              <a:rPr lang="en-US" sz="3200" b="1" dirty="0">
                <a:solidFill>
                  <a:schemeClr val="bg1"/>
                </a:solidFill>
              </a:rPr>
              <a:t>keys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rgbClr val="F3BE60"/>
                </a:solidFill>
              </a:rPr>
              <a:t> </a:t>
            </a:r>
            <a:r>
              <a:rPr lang="en-US" sz="3200" dirty="0"/>
              <a:t>and entire </a:t>
            </a:r>
            <a:r>
              <a:rPr lang="en-US" sz="3200" b="1" dirty="0">
                <a:solidFill>
                  <a:schemeClr val="bg1"/>
                </a:solidFill>
              </a:rPr>
              <a:t>databases</a:t>
            </a:r>
          </a:p>
          <a:p>
            <a:r>
              <a:rPr lang="en-US" sz="3400" dirty="0"/>
              <a:t>Deleting all data in a table is called </a:t>
            </a:r>
            <a:r>
              <a:rPr lang="en-US" sz="3400" b="1" dirty="0">
                <a:solidFill>
                  <a:schemeClr val="bg1"/>
                </a:solidFill>
              </a:rPr>
              <a:t>truncating</a:t>
            </a:r>
          </a:p>
          <a:p>
            <a:r>
              <a:rPr lang="en-US" sz="3400" dirty="0"/>
              <a:t>Both of these actions </a:t>
            </a:r>
            <a:r>
              <a:rPr lang="en-US" sz="3400" b="1" dirty="0">
                <a:solidFill>
                  <a:schemeClr val="bg1"/>
                </a:solidFill>
              </a:rPr>
              <a:t>cannot be undone </a:t>
            </a:r>
            <a:r>
              <a:rPr lang="en-US" sz="3400" dirty="0"/>
              <a:t>– use with caution!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from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–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000" y="194110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56000" y="2486861"/>
            <a:ext cx="2271600" cy="498012"/>
          </a:xfrm>
          <a:prstGeom prst="wedgeRoundRectCallout">
            <a:avLst>
              <a:gd name="adj1" fmla="val -66777"/>
              <a:gd name="adj2" fmla="val -6009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371162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545337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68534" y="4263302"/>
            <a:ext cx="2271600" cy="498012"/>
          </a:xfrm>
          <a:prstGeom prst="wedgeRoundRectCallout">
            <a:avLst>
              <a:gd name="adj1" fmla="val -71457"/>
              <a:gd name="adj2" fmla="val -642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286000" y="5990480"/>
            <a:ext cx="2271600" cy="498012"/>
          </a:xfrm>
          <a:prstGeom prst="wedgeRoundRectCallout">
            <a:avLst>
              <a:gd name="adj1" fmla="val -66749"/>
              <a:gd name="adj2" fmla="val -6582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remove a constraining rule from a column</a:t>
            </a:r>
          </a:p>
          <a:p>
            <a:pPr lvl="1"/>
            <a:r>
              <a:rPr lang="en-US" dirty="0"/>
              <a:t>Primary keys, value constraints and unique fields</a:t>
            </a:r>
          </a:p>
          <a:p>
            <a:pPr>
              <a:spcBef>
                <a:spcPts val="14400"/>
              </a:spcBef>
            </a:pPr>
            <a:r>
              <a:rPr lang="en-US" dirty="0"/>
              <a:t>To remove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value (if not specified, revert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718973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52376" y="2601844"/>
            <a:ext cx="1905000" cy="459798"/>
          </a:xfrm>
          <a:prstGeom prst="wedgeRoundRectCallout">
            <a:avLst>
              <a:gd name="adj1" fmla="val -68953"/>
              <a:gd name="adj2" fmla="val 3601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52376" y="3404310"/>
            <a:ext cx="2819400" cy="464429"/>
          </a:xfrm>
          <a:prstGeom prst="wedgeRoundRectCallout">
            <a:avLst>
              <a:gd name="adj1" fmla="val -59094"/>
              <a:gd name="adj2" fmla="val -361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01000" y="5057372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66000" y="5761342"/>
            <a:ext cx="2438400" cy="523475"/>
          </a:xfrm>
          <a:prstGeom prst="wedgeRoundRectCallout">
            <a:avLst>
              <a:gd name="adj1" fmla="val -61828"/>
              <a:gd name="adj2" fmla="val -3242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601000" y="4904802"/>
            <a:ext cx="1839494" cy="492985"/>
          </a:xfrm>
          <a:prstGeom prst="wedgeRoundRectCallout">
            <a:avLst>
              <a:gd name="adj1" fmla="val -62244"/>
              <a:gd name="adj2" fmla="val 3382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48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communicate with the DB engine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via 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MySQL is a </a:t>
            </a:r>
            <a:r>
              <a:rPr lang="en-US" sz="3400" b="1" dirty="0">
                <a:solidFill>
                  <a:schemeClr val="bg1"/>
                </a:solidFill>
              </a:rPr>
              <a:t>multiplatform</a:t>
            </a:r>
            <a:r>
              <a:rPr lang="en-US" sz="3400" dirty="0">
                <a:solidFill>
                  <a:schemeClr val="bg2"/>
                </a:solidFill>
              </a:rPr>
              <a:t>  RDBMS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using SQL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Table columns have a </a:t>
            </a:r>
            <a:r>
              <a:rPr lang="en-US" sz="3400" b="1" dirty="0">
                <a:solidFill>
                  <a:schemeClr val="bg1"/>
                </a:solidFill>
              </a:rPr>
              <a:t>fixed type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We can use GUI Clients to </a:t>
            </a:r>
            <a:r>
              <a:rPr lang="en-US" sz="3400" b="1" dirty="0">
                <a:solidFill>
                  <a:schemeClr val="bg1"/>
                </a:solidFill>
              </a:rPr>
              <a:t>create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and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br>
              <a:rPr lang="en-US" sz="3400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customize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SQL provides </a:t>
            </a:r>
            <a:r>
              <a:rPr lang="en-US" sz="3400" b="1" dirty="0">
                <a:solidFill>
                  <a:schemeClr val="bg1"/>
                </a:solidFill>
              </a:rPr>
              <a:t>greater control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5839256"/>
              </p:ext>
            </p:extLst>
          </p:nvPr>
        </p:nvGraphicFramePr>
        <p:xfrm>
          <a:off x="330202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Storing data is </a:t>
            </a:r>
            <a:r>
              <a:rPr lang="en-US" sz="3400" b="1" dirty="0">
                <a:solidFill>
                  <a:srgbClr val="FFA000"/>
                </a:solidFill>
              </a:rPr>
              <a:t>not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the primary reason to use a database</a:t>
            </a:r>
          </a:p>
          <a:p>
            <a:r>
              <a:rPr lang="en-US" sz="3400" dirty="0"/>
              <a:t>Flat storage </a:t>
            </a:r>
            <a:r>
              <a:rPr lang="en-US" sz="3400" b="1" dirty="0">
                <a:solidFill>
                  <a:srgbClr val="FFA000"/>
                </a:solidFill>
              </a:rPr>
              <a:t>eventually</a:t>
            </a:r>
            <a:r>
              <a:rPr lang="en-US" sz="3400" dirty="0"/>
              <a:t> runs into </a:t>
            </a:r>
            <a:r>
              <a:rPr lang="en-US" sz="3400" b="1" dirty="0">
                <a:solidFill>
                  <a:srgbClr val="FFA000"/>
                </a:solidFill>
              </a:rPr>
              <a:t>issues</a:t>
            </a:r>
            <a:r>
              <a:rPr lang="en-US" sz="3400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13" y="3281907"/>
            <a:ext cx="4124669" cy="313474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4"/>
            <a:ext cx="12044243" cy="5202875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sz="3200" dirty="0"/>
              <a:t>It imposes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on the contained data</a:t>
            </a:r>
          </a:p>
          <a:p>
            <a:pPr lvl="1"/>
            <a:r>
              <a:rPr lang="en-US" sz="3200" dirty="0"/>
              <a:t>Access to data is usually provided by a "</a:t>
            </a:r>
            <a:r>
              <a:rPr lang="en-US" sz="3200" b="1" dirty="0">
                <a:solidFill>
                  <a:schemeClr val="bg1"/>
                </a:solidFill>
              </a:rPr>
              <a:t>system</a:t>
            </a:r>
            <a:r>
              <a:rPr lang="en-US" sz="3200" dirty="0"/>
              <a:t>" (DBMS)</a:t>
            </a:r>
            <a:r>
              <a:rPr lang="en-US" sz="3200" dirty="0">
                <a:solidFill>
                  <a:schemeClr val="accent1"/>
                </a:solidFill>
              </a:rPr>
              <a:t>      </a:t>
            </a:r>
            <a:r>
              <a:rPr lang="en-US" sz="3200" b="1" dirty="0">
                <a:solidFill>
                  <a:schemeClr val="bg1"/>
                </a:solidFill>
              </a:rPr>
              <a:t>database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endParaRPr lang="en-US" sz="3200" dirty="0"/>
          </a:p>
          <a:p>
            <a:pPr lvl="1"/>
            <a:r>
              <a:rPr lang="en-US" sz="3200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0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3177</Words>
  <Application>Microsoft Office PowerPoint</Application>
  <PresentationFormat>Widescreen</PresentationFormat>
  <Paragraphs>696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Wingdings</vt:lpstr>
      <vt:lpstr>Wingdings 2</vt:lpstr>
      <vt:lpstr>SoftUni</vt:lpstr>
      <vt:lpstr>Introduction to Databases Data Definition and Datatypes</vt:lpstr>
      <vt:lpstr>Table of Contents</vt:lpstr>
      <vt:lpstr>Table of Contents</vt:lpstr>
      <vt:lpstr>Have a Question?</vt:lpstr>
      <vt:lpstr>Data Management</vt:lpstr>
      <vt:lpstr>Storage vs. Management (1)</vt:lpstr>
      <vt:lpstr>Storage vs. Management (2)</vt:lpstr>
      <vt:lpstr>Storage vs. Management (3)</vt:lpstr>
      <vt:lpstr>Databases</vt:lpstr>
      <vt:lpstr>RDBMS</vt:lpstr>
      <vt:lpstr>Database Engine</vt:lpstr>
      <vt:lpstr>Database Engine Flow</vt:lpstr>
      <vt:lpstr>Client-Server Model</vt:lpstr>
      <vt:lpstr>Top Database Engines</vt:lpstr>
      <vt:lpstr>Structured Query Language</vt:lpstr>
      <vt:lpstr>Structured Query Language (1)</vt:lpstr>
      <vt:lpstr>Structured Query Language (2)</vt:lpstr>
      <vt:lpstr>Structured Query Language (3)</vt:lpstr>
      <vt:lpstr>Structured Query Language (4)</vt:lpstr>
      <vt:lpstr>MySQL</vt:lpstr>
      <vt:lpstr>MySQL</vt:lpstr>
      <vt:lpstr>MySQL Server Architecture</vt:lpstr>
      <vt:lpstr>Database Table Elements</vt:lpstr>
      <vt:lpstr>Table Relationships</vt:lpstr>
      <vt:lpstr>Why Split Related Data?</vt:lpstr>
      <vt:lpstr>Related Tables</vt:lpstr>
      <vt:lpstr>E/R Diagrams</vt:lpstr>
      <vt:lpstr>Programmability</vt:lpstr>
      <vt:lpstr>Indices</vt:lpstr>
      <vt:lpstr>Views</vt:lpstr>
      <vt:lpstr>Procedures, Functions and Triggers</vt:lpstr>
      <vt:lpstr>Data Types in MySQL Server</vt:lpstr>
      <vt:lpstr>Numeric Data Types</vt:lpstr>
      <vt:lpstr>Numeric Data Types</vt:lpstr>
      <vt:lpstr>String Types (1)</vt:lpstr>
      <vt:lpstr>CHARACTER COLLATION – Example</vt:lpstr>
      <vt:lpstr>String Types (2) </vt:lpstr>
      <vt:lpstr>CHAR vs VARCHAR</vt:lpstr>
      <vt:lpstr>Date Types (1) </vt:lpstr>
      <vt:lpstr>Date Types (2) </vt:lpstr>
      <vt:lpstr>Database Modeling</vt:lpstr>
      <vt:lpstr>Working with IDEs</vt:lpstr>
      <vt:lpstr>Creating a New Database</vt:lpstr>
      <vt:lpstr>Creating Tables</vt:lpstr>
      <vt:lpstr>Creating Tables (2)</vt:lpstr>
      <vt:lpstr>Creating Tables (3)</vt:lpstr>
      <vt:lpstr>Storing and Retrieving Data</vt:lpstr>
      <vt:lpstr>Basic SQL Queries</vt:lpstr>
      <vt:lpstr>SQL Queries</vt:lpstr>
      <vt:lpstr>Table Creation in SQL</vt:lpstr>
      <vt:lpstr>Retrieve Records in SQL</vt:lpstr>
      <vt:lpstr>Table Customization</vt:lpstr>
      <vt:lpstr>Custom Column Properties</vt:lpstr>
      <vt:lpstr>Problems: Create and Insert</vt:lpstr>
      <vt:lpstr>Altering Tables</vt:lpstr>
      <vt:lpstr>Altering Tables Using SQL (1)</vt:lpstr>
      <vt:lpstr>Altering Tables Using SQL (2)</vt:lpstr>
      <vt:lpstr>Altering Tables Using SQL (3)</vt:lpstr>
      <vt:lpstr>Altering Tables Using SQL (4)</vt:lpstr>
      <vt:lpstr>Problems: Alter Tables</vt:lpstr>
      <vt:lpstr>Deleting Data and Structures</vt:lpstr>
      <vt:lpstr>Deleting from Database</vt:lpstr>
      <vt:lpstr>Dropping and Truncating</vt:lpstr>
      <vt:lpstr>Dropping and Truncating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99</cp:revision>
  <dcterms:created xsi:type="dcterms:W3CDTF">2018-05-23T13:08:44Z</dcterms:created>
  <dcterms:modified xsi:type="dcterms:W3CDTF">2022-09-13T14:19:12Z</dcterms:modified>
  <cp:category>programming;computer programming;software development;web development</cp:category>
</cp:coreProperties>
</file>