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01" r:id="rId45"/>
    <p:sldId id="613" r:id="rId46"/>
    <p:sldId id="608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F759C5-B31C-4D73-8440-DC43096C0F1C}">
          <p14:sldIdLst>
            <p14:sldId id="256"/>
            <p14:sldId id="258"/>
            <p14:sldId id="257"/>
          </p14:sldIdLst>
        </p14:section>
        <p14:section name="SOLID Principles" id="{2EFE3240-39A9-4415-BC93-678B150B55EA}">
          <p14:sldIdLst>
            <p14:sldId id="259"/>
            <p14:sldId id="260"/>
            <p14:sldId id="261"/>
          </p14:sldIdLst>
        </p14:section>
        <p14:section name="Single Responsibility" id="{33D6A769-5B0B-47A2-85C4-8402CEBB888B}">
          <p14:sldIdLst>
            <p14:sldId id="262"/>
            <p14:sldId id="263"/>
            <p14:sldId id="264"/>
          </p14:sldIdLst>
        </p14:section>
        <p14:section name="Open / Closed" id="{2AEA9421-123B-4A21-8834-F986696DFF4E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kov Substitution" id="{08600082-A550-4F9C-836D-6CD77446D250}">
          <p14:sldIdLst>
            <p14:sldId id="271"/>
            <p14:sldId id="272"/>
            <p14:sldId id="273"/>
            <p14:sldId id="274"/>
            <p14:sldId id="275"/>
          </p14:sldIdLst>
        </p14:section>
        <p14:section name="Interface Segregation" id="{CAAA7392-B51B-4FFF-9273-292D989F6AC1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pendency Inversion" id="{E4F83683-B4C6-4549-B49A-41A486E76BB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97437994-CDB4-44B5-ADFC-DEAB63B96AF0}">
          <p14:sldIdLst>
            <p14:sldId id="298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CCF896-DF1D-4252-A8BF-EAD6AFFF6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7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48BC4E-8F0D-49D4-B727-9DD3A50FB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05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ED85F8-AE1A-4802-8C50-F163C5051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220844-B73A-4EE0-BA9B-326B1657F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41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0E8EC3-78CB-4564-93C6-35FBE2A91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1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706D2-E95D-4676-92F5-9551181146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60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27F0B0-B1B5-4F0F-BCC5-F8F9AF5417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48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4182" y="1147229"/>
            <a:ext cx="11083636" cy="639567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Benefits and Potential of Using SOLID Principles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231181"/>
            <a:ext cx="2950749" cy="36323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842591" y="1930263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DD1D90-074F-4041-8363-7A7B3A0193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Open / Closed</a:t>
            </a:r>
          </a:p>
        </p:txBody>
      </p:sp>
    </p:spTree>
    <p:extLst>
      <p:ext uri="{BB962C8B-B14F-4D97-AF65-F5344CB8AC3E}">
        <p14:creationId xmlns:p14="http://schemas.microsoft.com/office/powerpoint/2010/main" val="26937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6628" y="126900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8B8B5-7740-4D78-9ACF-216A1CCEC8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Implementation takes </a:t>
            </a:r>
            <a:r>
              <a:rPr lang="en-GB" sz="3400" b="1" dirty="0">
                <a:solidFill>
                  <a:schemeClr val="bg1"/>
                </a:solidFill>
              </a:rPr>
              <a:t>future growth </a:t>
            </a:r>
            <a:r>
              <a:rPr lang="en-GB" sz="3400" dirty="0"/>
              <a:t>into </a:t>
            </a:r>
            <a:r>
              <a:rPr lang="en-GB" sz="3400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sz="3400" dirty="0"/>
              <a:t>New or </a:t>
            </a:r>
            <a:r>
              <a:rPr lang="en-US" sz="3400" b="1" dirty="0">
                <a:solidFill>
                  <a:schemeClr val="bg1"/>
                </a:solidFill>
              </a:rPr>
              <a:t>modified functionality </a:t>
            </a:r>
            <a:r>
              <a:rPr lang="en-US" sz="3400" dirty="0"/>
              <a:t>affects little or not at all the internal structure and data flow of the system</a:t>
            </a:r>
            <a:endParaRPr lang="en-GB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BD6E4C3-1F07-433C-8801-6FCC5EBC5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Software reusability refers to </a:t>
            </a:r>
            <a:r>
              <a:rPr lang="en-US" sz="3400" b="1" dirty="0">
                <a:solidFill>
                  <a:schemeClr val="bg1"/>
                </a:solidFill>
              </a:rPr>
              <a:t>design features </a:t>
            </a:r>
            <a:r>
              <a:rPr lang="en-US" sz="3400" dirty="0"/>
              <a:t>of a software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that enhance its </a:t>
            </a:r>
            <a:r>
              <a:rPr lang="en-US" sz="3400" b="1" dirty="0">
                <a:solidFill>
                  <a:schemeClr val="bg1"/>
                </a:solidFill>
              </a:rPr>
              <a:t>suitability</a:t>
            </a:r>
            <a:r>
              <a:rPr lang="en-US" sz="3400" dirty="0"/>
              <a:t> for </a:t>
            </a:r>
            <a:r>
              <a:rPr lang="en-US" sz="3400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sz="3400" dirty="0"/>
              <a:t>Modularity</a:t>
            </a:r>
          </a:p>
          <a:p>
            <a:r>
              <a:rPr lang="en-GB" sz="3400" dirty="0"/>
              <a:t>Low coupling</a:t>
            </a:r>
          </a:p>
          <a:p>
            <a:r>
              <a:rPr lang="en-GB" sz="3400" dirty="0"/>
              <a:t>High cohesion</a:t>
            </a:r>
          </a:p>
          <a:p>
            <a:r>
              <a:rPr lang="en-US" sz="3400" dirty="0">
                <a:hlinkClick r:id="rId2"/>
              </a:rPr>
              <a:t>Coupling and Cohesion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A32EE1-F1D0-4E44-BC04-7010833E2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Cascading changes </a:t>
            </a:r>
            <a:r>
              <a:rPr lang="en-GB" sz="3400" dirty="0"/>
              <a:t>through modules</a:t>
            </a:r>
          </a:p>
          <a:p>
            <a:r>
              <a:rPr lang="en-GB" sz="3400" dirty="0"/>
              <a:t>Each change </a:t>
            </a:r>
            <a:r>
              <a:rPr lang="en-GB" sz="3400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sz="3400" dirty="0"/>
              <a:t>Logic </a:t>
            </a:r>
            <a:r>
              <a:rPr lang="en-GB" sz="3400" b="1" dirty="0">
                <a:solidFill>
                  <a:schemeClr val="bg1"/>
                </a:solidFill>
              </a:rPr>
              <a:t>depends</a:t>
            </a:r>
            <a:r>
              <a:rPr lang="en-GB" sz="3400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2294C5E-2B1F-411B-BE84-019E0769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5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2B0E03F-A807-4C83-946A-FD0311CC5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3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D2578-5A62-426B-B794-95AB4586E5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Liskov Substitution</a:t>
            </a:r>
          </a:p>
        </p:txBody>
      </p:sp>
    </p:spTree>
    <p:extLst>
      <p:ext uri="{BB962C8B-B14F-4D97-AF65-F5344CB8AC3E}">
        <p14:creationId xmlns:p14="http://schemas.microsoft.com/office/powerpoint/2010/main" val="314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25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Derived types must be </a:t>
            </a:r>
            <a:r>
              <a:rPr lang="en-US" sz="3400" b="1" dirty="0">
                <a:solidFill>
                  <a:schemeClr val="bg1"/>
                </a:solidFill>
              </a:rPr>
              <a:t>completely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substitutable</a:t>
            </a:r>
            <a:r>
              <a:rPr lang="en-US" sz="3400" dirty="0"/>
              <a:t> for their base types</a:t>
            </a:r>
          </a:p>
          <a:p>
            <a:r>
              <a:rPr lang="en-US" sz="3400" dirty="0"/>
              <a:t>Reference to the base class can be replaced with a derived class without affecting the functionality of the program module</a:t>
            </a:r>
          </a:p>
          <a:p>
            <a:r>
              <a:rPr lang="en-US" sz="3400" dirty="0"/>
              <a:t>Derived classes extend without replacing the functionality of old classes</a:t>
            </a:r>
            <a:endParaRPr lang="en-GB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DB117C-43F0-47DB-89ED-36A55B22AA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OOP Inheritance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GB" sz="3600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5400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3319214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FCCD42-D7BA-402A-A534-6012B9CC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Liskov Substitution Principle is just an </a:t>
            </a:r>
            <a:r>
              <a:rPr lang="en-US" sz="3400" b="1" dirty="0">
                <a:solidFill>
                  <a:schemeClr val="bg1"/>
                </a:solidFill>
              </a:rPr>
              <a:t>extension</a:t>
            </a:r>
            <a:r>
              <a:rPr lang="en-US" sz="3400" dirty="0"/>
              <a:t> of the Open-Closed Principle</a:t>
            </a:r>
          </a:p>
          <a:p>
            <a:r>
              <a:rPr lang="en-US" sz="3400" dirty="0"/>
              <a:t>We must make sure that new derived classes are extending the base classes </a:t>
            </a:r>
            <a:r>
              <a:rPr lang="en-US" sz="3400" b="1" dirty="0">
                <a:solidFill>
                  <a:schemeClr val="bg1"/>
                </a:solidFill>
              </a:rPr>
              <a:t>without changing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ABF405-F3A1-4C18-B504-B2CF6C58A5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A4DFD-CCAC-4033-A0FC-70F14E1C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Violations</a:t>
            </a:r>
          </a:p>
          <a:p>
            <a:pPr lvl="1"/>
            <a:r>
              <a:rPr lang="en-GB" sz="3400" dirty="0"/>
              <a:t>Type Checking</a:t>
            </a:r>
          </a:p>
          <a:p>
            <a:pPr lvl="1"/>
            <a:r>
              <a:rPr lang="en-US" sz="3400" dirty="0"/>
              <a:t>Overridden methods say "I am not implemented"</a:t>
            </a:r>
          </a:p>
          <a:p>
            <a:pPr lvl="1"/>
            <a:r>
              <a:rPr lang="en-US" sz="3400" dirty="0"/>
              <a:t>Base class depends on its subtypes</a:t>
            </a:r>
          </a:p>
          <a:p>
            <a:r>
              <a:rPr lang="en-US" sz="3600" dirty="0"/>
              <a:t>Solutions</a:t>
            </a:r>
            <a:endParaRPr lang="bg-BG" sz="3600" dirty="0"/>
          </a:p>
          <a:p>
            <a:pPr lvl="1"/>
            <a:r>
              <a:rPr lang="en-GB" sz="3400" dirty="0"/>
              <a:t>Refactoring in the </a:t>
            </a:r>
            <a:r>
              <a:rPr lang="en-GB" sz="3400" b="1" dirty="0">
                <a:solidFill>
                  <a:schemeClr val="bg1"/>
                </a:solidFill>
              </a:rPr>
              <a:t>base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950CCF-BCA2-4187-AD2F-C1B3D2C9B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2A3033-91DD-4FED-B2D7-6204B0A17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7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Clients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</a:t>
            </a:r>
            <a:r>
              <a:rPr lang="en-US" sz="3600" b="1" dirty="0">
                <a:solidFill>
                  <a:schemeClr val="bg1"/>
                </a:solidFill>
              </a:rPr>
              <a:t>forced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depend</a:t>
            </a:r>
            <a:r>
              <a:rPr lang="en-US" sz="3600" dirty="0"/>
              <a:t> on methods </a:t>
            </a:r>
            <a:br>
              <a:rPr lang="bg-BG" sz="3600" dirty="0"/>
            </a:br>
            <a:r>
              <a:rPr lang="en-US" sz="3600" dirty="0"/>
              <a:t>they do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use</a:t>
            </a:r>
          </a:p>
          <a:p>
            <a:r>
              <a:rPr lang="en-US" sz="3600" dirty="0"/>
              <a:t>Segregate interfaces</a:t>
            </a:r>
          </a:p>
          <a:p>
            <a:pPr lvl="1"/>
            <a:r>
              <a:rPr lang="en-US" sz="3400" dirty="0"/>
              <a:t>Prefer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interfaces</a:t>
            </a:r>
          </a:p>
          <a:p>
            <a:pPr lvl="1"/>
            <a:r>
              <a:rPr lang="en-US" sz="3400" dirty="0"/>
              <a:t>Divide "</a:t>
            </a:r>
            <a:r>
              <a:rPr lang="en-US" sz="3400" b="1" dirty="0">
                <a:solidFill>
                  <a:schemeClr val="bg1"/>
                </a:solidFill>
              </a:rPr>
              <a:t>fat</a:t>
            </a:r>
            <a:r>
              <a:rPr lang="en-US" sz="3400" dirty="0"/>
              <a:t>" interfaces into "</a:t>
            </a:r>
            <a:r>
              <a:rPr lang="en-US" sz="3400" b="1" dirty="0">
                <a:solidFill>
                  <a:schemeClr val="bg1"/>
                </a:solidFill>
              </a:rPr>
              <a:t>role</a:t>
            </a:r>
            <a:r>
              <a:rPr lang="en-US" sz="3400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3A507C-7182-4DD8-AB1B-E5B07D110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6000" y="1861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000" y="3856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635763" y="2420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5EE41A-2968-41A2-B20A-66B1E05A3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3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Having "</a:t>
            </a:r>
            <a:r>
              <a:rPr lang="en-US" sz="3600" b="1" dirty="0">
                <a:solidFill>
                  <a:schemeClr val="bg1"/>
                </a:solidFill>
              </a:rPr>
              <a:t>fat</a:t>
            </a:r>
            <a:r>
              <a:rPr lang="en-US" sz="3600" dirty="0"/>
              <a:t>" interfaces:</a:t>
            </a:r>
          </a:p>
          <a:p>
            <a:pPr lvl="1"/>
            <a:r>
              <a:rPr lang="en-US" sz="3400" dirty="0"/>
              <a:t>Classes have methods they do not use</a:t>
            </a:r>
          </a:p>
          <a:p>
            <a:pPr lvl="1"/>
            <a:r>
              <a:rPr lang="en-US" sz="3400" dirty="0"/>
              <a:t>Increased </a:t>
            </a:r>
            <a:r>
              <a:rPr lang="en-US" sz="3400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sz="3400" dirty="0"/>
              <a:t>Reduced flexibility</a:t>
            </a:r>
          </a:p>
          <a:p>
            <a:pPr lvl="1"/>
            <a:r>
              <a:rPr lang="en-US" sz="3400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6CCC8E-12D0-4543-A40F-BFDCCE3AA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9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Let the client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CF0D1B-F7D4-420F-B6A5-2F34E98C3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8411" y="1854000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8411" y="3456939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87000" y="1854000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7AF325-E071-4C2C-9223-477EF848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6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E0DCC8-7623-4A64-BE8D-C4D7D80201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9379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abstractions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2EF244-9607-46C4-BB23-6CAB43816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6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E0E5266-1267-445E-932D-5B00A7167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50" y="23940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S.O.L.I.D. Principles</a:t>
            </a:r>
          </a:p>
          <a:p>
            <a:pPr marL="514350" indent="-514350"/>
            <a:r>
              <a:rPr lang="en-US" dirty="0"/>
              <a:t>Single Responsibility</a:t>
            </a:r>
          </a:p>
          <a:p>
            <a:pPr marL="514350" indent="-514350"/>
            <a:r>
              <a:rPr lang="en-US" dirty="0"/>
              <a:t>Open / Closed</a:t>
            </a:r>
          </a:p>
          <a:p>
            <a:pPr marL="514350" indent="-514350"/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/>
            <a:r>
              <a:rPr lang="en-US" dirty="0"/>
              <a:t>Interface Segregation</a:t>
            </a:r>
          </a:p>
          <a:p>
            <a:pPr marL="514350" indent="-514350"/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ECC1F3-3FFE-48A1-B275-937F0A9E71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571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C060256-D866-4FFD-8856-B94B66920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41000" y="3166499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7999" y="2754000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032399" y="5294594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7EBAE8-0C7E-4CEB-B0F4-E35E770A1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8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06000" y="2124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38415" y="4383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B501BD-99F3-472C-B49A-FA3ED2FE3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842" y="179443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an external component / system: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583520-2005-4B0E-B81D-5E7509A54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 injection </a:t>
            </a:r>
            <a:r>
              <a:rPr lang="en-US" sz="3600" dirty="0"/>
              <a:t>- dependencies are passed </a:t>
            </a:r>
            <a:br>
              <a:rPr lang="en-US" sz="3600" dirty="0"/>
            </a:br>
            <a:r>
              <a:rPr lang="en-US" sz="3600" dirty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Classes </a:t>
            </a:r>
            <a:r>
              <a:rPr lang="en-US" sz="3200" b="1" dirty="0">
                <a:solidFill>
                  <a:schemeClr val="bg1"/>
                </a:solidFill>
              </a:rPr>
              <a:t>self</a:t>
            </a:r>
            <a:r>
              <a:rPr lang="bg-BG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documenting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Works well without a 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Always </a:t>
            </a:r>
            <a:r>
              <a:rPr lang="en-US" sz="32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D4ED4AA-27A7-4EDE-85DB-B92C9E820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4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9880" y="1246777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32D788-EB29-44FA-A209-2C294BA59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Setter Injection </a:t>
            </a:r>
            <a:r>
              <a:rPr lang="en-US" sz="3600" dirty="0"/>
              <a:t>- dependencies are passed through </a:t>
            </a:r>
            <a:r>
              <a:rPr lang="en-US" sz="3600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Very </a:t>
            </a:r>
            <a:r>
              <a:rPr lang="en-US" sz="3200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Possible </a:t>
            </a:r>
            <a:r>
              <a:rPr lang="en-US" sz="3200" b="1" dirty="0">
                <a:solidFill>
                  <a:schemeClr val="bg1"/>
                </a:solidFill>
              </a:rPr>
              <a:t>invalid state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20AC7B-0EB8-4E88-A073-4EE124B70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4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C8E137-E448-4FD3-9111-610329DC7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4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 injection </a:t>
            </a:r>
            <a:r>
              <a:rPr lang="en-US" sz="3600" dirty="0"/>
              <a:t>- dependencies are passed </a:t>
            </a:r>
            <a:br>
              <a:rPr lang="en-US" sz="3600" dirty="0"/>
            </a:br>
            <a:r>
              <a:rPr lang="en-US" sz="3600" dirty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No change in rest of the class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1376" y="4936377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328211" y="2439000"/>
            <a:ext cx="5884080" cy="198362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Breaks the method signature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1AD82F-1B13-41CE-AE81-18520B367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High-level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modules use </a:t>
            </a:r>
            <a:r>
              <a:rPr lang="en-US" sz="3400" b="1" dirty="0">
                <a:solidFill>
                  <a:schemeClr val="bg1"/>
                </a:solidFill>
              </a:rPr>
              <a:t>low-level</a:t>
            </a:r>
            <a:r>
              <a:rPr lang="en-US" sz="3400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6D22C681-A4BC-4A4D-9F08-5ECFDA94F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D4AFA-CC6C-404E-BC39-3DB4391C69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21516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High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low-level</a:t>
            </a:r>
            <a:r>
              <a:rPr lang="en-US" sz="3400" dirty="0"/>
              <a:t> modules </a:t>
            </a:r>
            <a:r>
              <a:rPr lang="en-US" sz="3400" b="1" dirty="0">
                <a:solidFill>
                  <a:schemeClr val="bg1"/>
                </a:solidFill>
              </a:rPr>
              <a:t>depend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BF2BF4B-8EFC-41B7-AEE7-6005ABD95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8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3A71F989-6DA3-45C7-8721-EE13F4C0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4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F5805462-0370-4CDD-AF25-CE8EEB5E7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8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8279707" cy="494001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</a:rPr>
              <a:t>SOLID</a:t>
            </a:r>
            <a:r>
              <a:rPr lang="en-GB" sz="3599" dirty="0">
                <a:solidFill>
                  <a:srgbClr val="FFFFFF"/>
                </a:solidFill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Maintainable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534D5DD-0BF4-4D2A-A242-C32AF1244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4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11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933659-9CD8-40C8-8C27-89AD47E246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37B149-F33A-469C-90B5-C6DA26A95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5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–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hlinkClick r:id="rId4" tooltip="Liskov substitution principle"/>
              </a:rPr>
              <a:t>Liskov</a:t>
            </a:r>
            <a:r>
              <a:rPr lang="en-US" b="1" dirty="0">
                <a:hlinkClick r:id="rId4" tooltip="Liskov substitution principle"/>
              </a:rPr>
              <a:t> substitution principle</a:t>
            </a:r>
            <a:r>
              <a:rPr lang="en-US" b="1" dirty="0"/>
              <a:t> </a:t>
            </a:r>
            <a:r>
              <a:rPr lang="en-US" dirty="0"/>
              <a:t>– objects should </a:t>
            </a:r>
            <a:br>
              <a:rPr lang="en-US" dirty="0"/>
            </a:br>
            <a:r>
              <a:rPr lang="en-US" dirty="0"/>
              <a:t>be replaceable with instances of their subtypes </a:t>
            </a:r>
            <a:br>
              <a:rPr lang="en-US" dirty="0"/>
            </a:br>
            <a:r>
              <a:rPr lang="en-US" dirty="0"/>
              <a:t>without altering the correctness of that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141C72-743F-4AF7-9B49-3411C5E7C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–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–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90CCA-71CD-4056-8285-F89E033EE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29EF6C-F2B5-47BE-8A25-D03BD1B332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577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3654000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7F3376-9B1D-4154-ADB8-F2AF09CC7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Still, 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have a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93" y="2994570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BB3FF-8C86-44C0-AF88-B710720900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1521</Words>
  <Application>Microsoft Office PowerPoint</Application>
  <PresentationFormat>Widescreen</PresentationFormat>
  <Paragraphs>357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S.O.L.I.D.</vt:lpstr>
      <vt:lpstr>Have a Question?</vt:lpstr>
      <vt:lpstr>Table of Contents</vt:lpstr>
      <vt:lpstr>SOLID Principles</vt:lpstr>
      <vt:lpstr>S.O.L.I.D.</vt:lpstr>
      <vt:lpstr>S.O.L.I.D.</vt:lpstr>
      <vt:lpstr>Single Responsibility</vt:lpstr>
      <vt:lpstr>Single Responsibility Principle</vt:lpstr>
      <vt:lpstr>Single Responsibility Principle</vt:lpstr>
      <vt:lpstr>Open / Closed</vt:lpstr>
      <vt:lpstr>What is Open/Closed? </vt:lpstr>
      <vt:lpstr>Extensibility</vt:lpstr>
      <vt:lpstr>Reusability</vt:lpstr>
      <vt:lpstr>OCP – Violations</vt:lpstr>
      <vt:lpstr>OCP – Solutions</vt:lpstr>
      <vt:lpstr>Liskov Substitution</vt:lpstr>
      <vt:lpstr>What is Liskov Substitution? </vt:lpstr>
      <vt:lpstr>LSP Relationship</vt:lpstr>
      <vt:lpstr>OCP vs LSP</vt:lpstr>
      <vt:lpstr>LSP – Violations and Solutions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Dependency Inversion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33</cp:revision>
  <dcterms:created xsi:type="dcterms:W3CDTF">2018-05-23T13:08:44Z</dcterms:created>
  <dcterms:modified xsi:type="dcterms:W3CDTF">2022-09-08T12:50:14Z</dcterms:modified>
  <cp:category>programming;computer programming;software development;web development</cp:category>
</cp:coreProperties>
</file>