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613" r:id="rId45"/>
    <p:sldId id="608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8"/>
            <p14:sldId id="257"/>
          </p14:sldIdLst>
        </p14:section>
        <p14:section name="Project 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70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1000" y="1719000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87030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Just like methods, </a:t>
            </a: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know or do too much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26000" y="2484000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sz="3600" dirty="0"/>
              <a:t>We can also break our code up logically into </a:t>
            </a:r>
            <a:r>
              <a:rPr lang="en-GB" sz="3600" b="1" dirty="0">
                <a:solidFill>
                  <a:schemeClr val="bg1"/>
                </a:solidFill>
              </a:rPr>
              <a:t>classes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Hiding implementation</a:t>
            </a:r>
          </a:p>
          <a:p>
            <a:pPr lvl="1"/>
            <a:r>
              <a:rPr lang="en-US" sz="3400" dirty="0"/>
              <a:t>Allow us to change the output destination</a:t>
            </a:r>
          </a:p>
          <a:p>
            <a:pPr lvl="1"/>
            <a:r>
              <a:rPr lang="en-US" sz="3400" dirty="0"/>
              <a:t>Helps us to avoid repeating code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391" y="1404000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830999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8375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91903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67411"/>
            <a:ext cx="9928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2304290" y="3389038"/>
            <a:ext cx="9759944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302441" y="4449377"/>
            <a:ext cx="974376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726000" y="3940705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 err="1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You are given a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working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Student System project to refactor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Break it up </a:t>
            </a:r>
            <a:r>
              <a:rPr lang="en-GB" sz="3200" dirty="0"/>
              <a:t>into smaller functional units and make sure it works</a:t>
            </a:r>
          </a:p>
          <a:p>
            <a:r>
              <a:rPr lang="en-GB" sz="3200" dirty="0"/>
              <a:t>It supports the following </a:t>
            </a:r>
            <a:r>
              <a:rPr lang="en-GB" sz="3200" b="1" dirty="0">
                <a:solidFill>
                  <a:schemeClr val="bg1"/>
                </a:solidFill>
              </a:rPr>
              <a:t>commands</a:t>
            </a:r>
            <a:r>
              <a:rPr lang="en-GB" sz="3200" dirty="0"/>
              <a:t>: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b="1" noProof="1"/>
              <a:t>{studentName} {studentAge} {studentGrade}</a:t>
            </a:r>
            <a:r>
              <a:rPr lang="en-US" sz="3000" noProof="1"/>
              <a:t>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Show {studentName}</a:t>
            </a:r>
            <a:r>
              <a:rPr lang="en-US" sz="3000" noProof="1"/>
              <a:t>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3000" dirty="0"/>
              <a:t>"</a:t>
            </a:r>
            <a:r>
              <a:rPr lang="en-US" sz="3000" b="1" dirty="0"/>
              <a:t>Exit</a:t>
            </a:r>
            <a:r>
              <a:rPr lang="en-US" sz="3000" dirty="0"/>
              <a:t>"</a:t>
            </a:r>
          </a:p>
          <a:p>
            <a:pPr lvl="2"/>
            <a:r>
              <a:rPr lang="en-US" sz="2800" dirty="0"/>
              <a:t>closes the program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58402" y="1257411"/>
            <a:ext cx="9932598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  <a:endParaRPr lang="bg-BG" dirty="0">
              <a:solidFill>
                <a:schemeClr val="tx2"/>
              </a:solidFill>
            </a:endParaRPr>
          </a:p>
          <a:p>
            <a:endParaRPr lang="bg-BG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default,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586000" y="3851195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999318" y="3851194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324198" y="391452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586000" y="3219518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1000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741000" y="1899000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500" dirty="0"/>
              <a:t>Create a class </a:t>
            </a:r>
            <a:r>
              <a:rPr lang="en-GB" sz="3500" noProof="1"/>
              <a:t>PriceCalculator</a:t>
            </a:r>
            <a:r>
              <a:rPr lang="en-GB" sz="3500" dirty="0"/>
              <a:t> that calculates the total price of a holiday,   </a:t>
            </a:r>
            <a:br>
              <a:rPr lang="en-GB" sz="3500" dirty="0"/>
            </a:br>
            <a:r>
              <a:rPr lang="en-GB" sz="3500" dirty="0"/>
              <a:t>by given </a:t>
            </a:r>
            <a:r>
              <a:rPr lang="en-GB" sz="3500" b="1" dirty="0">
                <a:solidFill>
                  <a:schemeClr val="bg1"/>
                </a:solidFill>
              </a:rPr>
              <a:t>price per day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number of days</a:t>
            </a:r>
            <a:r>
              <a:rPr lang="en-GB" sz="3500" dirty="0"/>
              <a:t>, </a:t>
            </a:r>
            <a:r>
              <a:rPr lang="en-GB" sz="3500" b="1" dirty="0">
                <a:solidFill>
                  <a:schemeClr val="bg1"/>
                </a:solidFill>
              </a:rPr>
              <a:t>the season </a:t>
            </a:r>
            <a:r>
              <a:rPr lang="en-GB" sz="3500" dirty="0"/>
              <a:t>and a </a:t>
            </a:r>
            <a:r>
              <a:rPr lang="en-GB" sz="3500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sz="3500" dirty="0"/>
              <a:t>The discount type and season </a:t>
            </a:r>
            <a:br>
              <a:rPr lang="en-GB" sz="3500" dirty="0"/>
            </a:br>
            <a:r>
              <a:rPr lang="en-GB" sz="3500" dirty="0"/>
              <a:t>should be </a:t>
            </a:r>
            <a:r>
              <a:rPr lang="en-GB" sz="3500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sz="3500" dirty="0"/>
              <a:t>The price multipliers will be:</a:t>
            </a:r>
          </a:p>
          <a:p>
            <a:pPr lvl="1"/>
            <a:r>
              <a:rPr lang="en-GB" sz="3300" dirty="0"/>
              <a:t>1x for Autumn, 2x for Spring, etc.</a:t>
            </a:r>
          </a:p>
          <a:p>
            <a:r>
              <a:rPr lang="en-GB" sz="3500" dirty="0"/>
              <a:t>The discount types will be:</a:t>
            </a:r>
          </a:p>
          <a:p>
            <a:pPr lvl="1"/>
            <a:r>
              <a:rPr lang="en-GB" sz="3300" noProof="1"/>
              <a:t>None – 0%</a:t>
            </a:r>
          </a:p>
          <a:p>
            <a:pPr lvl="1"/>
            <a:r>
              <a:rPr lang="en-GB" sz="3300" noProof="1"/>
              <a:t>SecondVisit – 10%</a:t>
            </a:r>
          </a:p>
          <a:p>
            <a:pPr lvl="1"/>
            <a:r>
              <a:rPr lang="en-GB" sz="3300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803550" y="64708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78" y="1329025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803550" y="644790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450" y="1322407"/>
            <a:ext cx="774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80355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9" y="1649243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803549" y="64300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700" noProof="1"/>
              <a:t>Project Architecture</a:t>
            </a:r>
          </a:p>
          <a:p>
            <a:pPr lvl="1"/>
            <a:r>
              <a:rPr lang="en-US" sz="3500" noProof="1"/>
              <a:t>Methods</a:t>
            </a:r>
          </a:p>
          <a:p>
            <a:pPr lvl="1"/>
            <a:r>
              <a:rPr lang="en-US" sz="3500" noProof="1"/>
              <a:t>Classes</a:t>
            </a:r>
          </a:p>
          <a:p>
            <a:pPr lvl="1"/>
            <a:r>
              <a:rPr lang="en-US" sz="3500" noProof="1"/>
              <a:t>Projects</a:t>
            </a:r>
          </a:p>
          <a:p>
            <a:pPr marL="514350" indent="-514350"/>
            <a:r>
              <a:rPr lang="en-US" sz="3700" noProof="1"/>
              <a:t>Code Refactoring</a:t>
            </a:r>
          </a:p>
          <a:p>
            <a:pPr marL="514350" indent="-514350"/>
            <a:r>
              <a:rPr lang="en-US" sz="3700" noProof="1"/>
              <a:t>Enumerations</a:t>
            </a:r>
          </a:p>
          <a:p>
            <a:pPr marL="514350" indent="-514350"/>
            <a:r>
              <a:rPr lang="en-US" sz="3700" noProof="1"/>
              <a:t>Static Keyword</a:t>
            </a:r>
          </a:p>
          <a:p>
            <a:pPr marL="514350" indent="-514350"/>
            <a:r>
              <a:rPr lang="en-US" sz="3700" noProof="1"/>
              <a:t>Java Packages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57411"/>
            <a:ext cx="10129234" cy="5546589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2934000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4966" y="1257411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478" y="392400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435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The name of the college is common for all students</a:t>
            </a:r>
          </a:p>
          <a:p>
            <a:r>
              <a:rPr lang="en-US" dirty="0"/>
              <a:t>Allocate memory only once in the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0" y="1486229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236847"/>
            <a:ext cx="10129234" cy="5546589"/>
          </a:xfrm>
        </p:spPr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a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854000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69000"/>
            <a:ext cx="10129234" cy="5546589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the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1026" name="Picture 2" descr="Book - PNG image with transparent background | Free Png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00" y="1314000"/>
            <a:ext cx="274500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1910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586000" y="5079894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664770"/>
            <a:ext cx="8379324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67914" y="3273756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549865" y="4597008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646847" y="5495511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79832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199326" y="4343563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690666" y="2386088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255767" y="4252258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63" y="2018704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6" y="4061208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3550" y="645237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000" y="1863738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11520" y="3057059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854985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3113</Words>
  <Application>Microsoft Office PowerPoint</Application>
  <PresentationFormat>Widescreen</PresentationFormat>
  <Paragraphs>489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Have a Question?</vt:lpstr>
      <vt:lpstr>Table of Contents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38</cp:revision>
  <dcterms:created xsi:type="dcterms:W3CDTF">2018-05-23T13:08:44Z</dcterms:created>
  <dcterms:modified xsi:type="dcterms:W3CDTF">2022-09-08T12:47:45Z</dcterms:modified>
  <cp:category>programming;computer programming;software development;web development</cp:category>
</cp:coreProperties>
</file>