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0"/>
  </p:notesMasterIdLst>
  <p:handoutMasterIdLst>
    <p:handoutMasterId r:id="rId31"/>
  </p:handout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401" r:id="rId25"/>
    <p:sldId id="613" r:id="rId26"/>
    <p:sldId id="608" r:id="rId27"/>
    <p:sldId id="405" r:id="rId28"/>
    <p:sldId id="49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8DC1711-45C9-4964-9582-70F0D7B31518}">
          <p14:sldIdLst>
            <p14:sldId id="256"/>
            <p14:sldId id="258"/>
            <p14:sldId id="257"/>
          </p14:sldIdLst>
        </p14:section>
        <p14:section name="Polymorphism" id="{2EADDFD8-021B-487B-B973-286E5A8CAC90}">
          <p14:sldIdLst>
            <p14:sldId id="259"/>
            <p14:sldId id="260"/>
            <p14:sldId id="261"/>
            <p14:sldId id="262"/>
            <p14:sldId id="263"/>
            <p14:sldId id="264"/>
            <p14:sldId id="265"/>
            <p14:sldId id="266"/>
            <p14:sldId id="267"/>
            <p14:sldId id="268"/>
            <p14:sldId id="269"/>
            <p14:sldId id="270"/>
            <p14:sldId id="271"/>
          </p14:sldIdLst>
        </p14:section>
        <p14:section name="Abstract Classes" id="{C0580128-5A86-4ECA-A59A-8F43B6077117}">
          <p14:sldIdLst>
            <p14:sldId id="272"/>
            <p14:sldId id="273"/>
            <p14:sldId id="274"/>
            <p14:sldId id="275"/>
            <p14:sldId id="276"/>
            <p14:sldId id="277"/>
          </p14:sldIdLst>
        </p14:section>
        <p14:section name="Conclusion" id="{75F00E72-430E-42D3-A0BE-45D4BDC6C866}">
          <p14:sldIdLst>
            <p14:sldId id="278"/>
            <p14:sldId id="401"/>
            <p14:sldId id="613"/>
            <p14:sldId id="608"/>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214" autoAdjust="0"/>
  </p:normalViewPr>
  <p:slideViewPr>
    <p:cSldViewPr showGuides="1">
      <p:cViewPr varScale="1">
        <p:scale>
          <a:sx n="72" d="100"/>
          <a:sy n="72" d="100"/>
        </p:scale>
        <p:origin x="70" y="552"/>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8.9.2022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Footer Placeholder 7">
            <a:extLst>
              <a:ext uri="{FF2B5EF4-FFF2-40B4-BE49-F238E27FC236}">
                <a16:creationId xmlns:a16="http://schemas.microsoft.com/office/drawing/2014/main" id="{1B727011-CC51-4397-9661-A3DB24FA446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86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37D6A4F8-8930-4201-B029-94FC42F0C92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12924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7" name="Footer Placeholder 7">
            <a:extLst>
              <a:ext uri="{FF2B5EF4-FFF2-40B4-BE49-F238E27FC236}">
                <a16:creationId xmlns:a16="http://schemas.microsoft.com/office/drawing/2014/main" id="{E017F1D3-996A-40EE-BFDC-B3C1CA28E74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2405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A61466F6-2B3A-454D-952A-E7677F6D16D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25508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
        <p:nvSpPr>
          <p:cNvPr id="6" name="Footer Placeholder 7">
            <a:extLst>
              <a:ext uri="{FF2B5EF4-FFF2-40B4-BE49-F238E27FC236}">
                <a16:creationId xmlns:a16="http://schemas.microsoft.com/office/drawing/2014/main" id="{278735EC-6B1D-4E10-983F-4DCDF273B0E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50703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0" name="Footer Placeholder 7">
            <a:extLst>
              <a:ext uri="{FF2B5EF4-FFF2-40B4-BE49-F238E27FC236}">
                <a16:creationId xmlns:a16="http://schemas.microsoft.com/office/drawing/2014/main" id="{B4121612-704D-4DFB-9642-71BE0380AB9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04505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0" name="Footer Placeholder 7">
            <a:extLst>
              <a:ext uri="{FF2B5EF4-FFF2-40B4-BE49-F238E27FC236}">
                <a16:creationId xmlns:a16="http://schemas.microsoft.com/office/drawing/2014/main" id="{A6C003DB-61A9-4647-8CCE-6D20169483A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94403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21</a:t>
            </a:fld>
            <a:r>
              <a:rPr lang="en-US" sz="1000" i="1" dirty="0"/>
              <a:t>##</a:t>
            </a:r>
            <a:endParaRPr lang="en-US" sz="1200" i="1" dirty="0"/>
          </a:p>
        </p:txBody>
      </p:sp>
      <p:sp>
        <p:nvSpPr>
          <p:cNvPr id="10" name="Footer Placeholder 7">
            <a:extLst>
              <a:ext uri="{FF2B5EF4-FFF2-40B4-BE49-F238E27FC236}">
                <a16:creationId xmlns:a16="http://schemas.microsoft.com/office/drawing/2014/main" id="{ACEB85E7-08D9-4E03-8496-30C6F3AFC4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18833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0" name="Footer Placeholder 7">
            <a:extLst>
              <a:ext uri="{FF2B5EF4-FFF2-40B4-BE49-F238E27FC236}">
                <a16:creationId xmlns:a16="http://schemas.microsoft.com/office/drawing/2014/main" id="{472DFA51-1D94-4E39-86B6-F35280D2AC2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2503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6F620BFB-C1F9-4264-8BF6-D1DAE09624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15083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E7C1F345-BB65-4D67-A4A3-0415047C53D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56157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9657B27E-985F-48B3-8850-E7A19971FA51}" type="slidenum">
              <a:rPr lang="en-US"/>
              <a:pPr/>
              <a:t>3</a:t>
            </a:fld>
            <a:r>
              <a:rPr lang="en-US" dirty="0"/>
              <a:t>##</a:t>
            </a:r>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bg-BG" dirty="0"/>
          </a:p>
        </p:txBody>
      </p:sp>
      <p:sp>
        <p:nvSpPr>
          <p:cNvPr id="7" name="Footer Placeholder 7">
            <a:extLst>
              <a:ext uri="{FF2B5EF4-FFF2-40B4-BE49-F238E27FC236}">
                <a16:creationId xmlns:a16="http://schemas.microsoft.com/office/drawing/2014/main" id="{6AFE18A2-6FC6-44C9-98D2-501E5B45D97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71420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27</a:t>
            </a:fld>
            <a:endParaRPr lang="en-US" dirty="0"/>
          </a:p>
        </p:txBody>
      </p:sp>
      <p:sp>
        <p:nvSpPr>
          <p:cNvPr id="6" name="Footer Placeholder 7">
            <a:extLst>
              <a:ext uri="{FF2B5EF4-FFF2-40B4-BE49-F238E27FC236}">
                <a16:creationId xmlns:a16="http://schemas.microsoft.com/office/drawing/2014/main" id="{81138FF5-BE8F-4F03-8F81-3DD4F7E3C1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6089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28</a:t>
            </a:fld>
            <a:endParaRPr lang="en-US" dirty="0"/>
          </a:p>
        </p:txBody>
      </p:sp>
      <p:sp>
        <p:nvSpPr>
          <p:cNvPr id="7" name="Footer Placeholder 7">
            <a:extLst>
              <a:ext uri="{FF2B5EF4-FFF2-40B4-BE49-F238E27FC236}">
                <a16:creationId xmlns:a16="http://schemas.microsoft.com/office/drawing/2014/main" id="{82F333A6-3561-4ADB-876B-877B13AC31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85350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D0D13D21-74FF-4306-965A-3842AD978E4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76027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
        <p:nvSpPr>
          <p:cNvPr id="6" name="Footer Placeholder 7">
            <a:extLst>
              <a:ext uri="{FF2B5EF4-FFF2-40B4-BE49-F238E27FC236}">
                <a16:creationId xmlns:a16="http://schemas.microsoft.com/office/drawing/2014/main" id="{98FF0639-7A3E-4861-ADBE-E7F2508F5DE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09349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id="{E1C2B1E4-169A-4FE2-8D53-78F6CEAF6A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3636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6" name="Footer Placeholder 7">
            <a:extLst>
              <a:ext uri="{FF2B5EF4-FFF2-40B4-BE49-F238E27FC236}">
                <a16:creationId xmlns:a16="http://schemas.microsoft.com/office/drawing/2014/main" id="{C4055829-E810-4DA4-87EE-B3BBF59E688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2472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
        <p:nvSpPr>
          <p:cNvPr id="10" name="Footer Placeholder 7">
            <a:extLst>
              <a:ext uri="{FF2B5EF4-FFF2-40B4-BE49-F238E27FC236}">
                <a16:creationId xmlns:a16="http://schemas.microsoft.com/office/drawing/2014/main" id="{C721BD59-4F31-4DA4-9E31-68D5F5A8E0B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5555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0" name="Footer Placeholder 7">
            <a:extLst>
              <a:ext uri="{FF2B5EF4-FFF2-40B4-BE49-F238E27FC236}">
                <a16:creationId xmlns:a16="http://schemas.microsoft.com/office/drawing/2014/main" id="{59388229-073F-46B0-804D-27281F8F2F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31017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13ADDA78-4494-47B5-8E6C-C7BFE0CDE25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90817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judge.softuni.bg/Contests/1592/Polymorphism-Lab" TargetMode="Externa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sli.do/"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30.png"/><Relationship Id="rId18" Type="http://schemas.openxmlformats.org/officeDocument/2006/relationships/hyperlink" Target="https://www.softwaregroup.com/" TargetMode="External"/><Relationship Id="rId26" Type="http://schemas.openxmlformats.org/officeDocument/2006/relationships/hyperlink" Target="https://bosch.io/" TargetMode="External"/><Relationship Id="rId3" Type="http://schemas.openxmlformats.org/officeDocument/2006/relationships/image" Target="../media/image25.png"/><Relationship Id="rId21" Type="http://schemas.openxmlformats.org/officeDocument/2006/relationships/image" Target="../media/image34.png"/><Relationship Id="rId7" Type="http://schemas.openxmlformats.org/officeDocument/2006/relationships/image" Target="../media/image27.png"/><Relationship Id="rId12" Type="http://schemas.openxmlformats.org/officeDocument/2006/relationships/hyperlink" Target="https://indeavr.com/" TargetMode="External"/><Relationship Id="rId17" Type="http://schemas.openxmlformats.org/officeDocument/2006/relationships/image" Target="../media/image32.png"/><Relationship Id="rId25" Type="http://schemas.openxmlformats.org/officeDocument/2006/relationships/image" Target="../media/image36.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taulia.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29.png"/><Relationship Id="rId24" Type="http://schemas.openxmlformats.org/officeDocument/2006/relationships/hyperlink" Target="https://smartit.bg/" TargetMode="External"/><Relationship Id="rId5" Type="http://schemas.openxmlformats.org/officeDocument/2006/relationships/image" Target="../media/image26.png"/><Relationship Id="rId15" Type="http://schemas.openxmlformats.org/officeDocument/2006/relationships/image" Target="../media/image31.jpeg"/><Relationship Id="rId23" Type="http://schemas.openxmlformats.org/officeDocument/2006/relationships/image" Target="../media/image35.png"/><Relationship Id="rId10" Type="http://schemas.openxmlformats.org/officeDocument/2006/relationships/hyperlink" Target="https://de.draftkings.com/" TargetMode="External"/><Relationship Id="rId19" Type="http://schemas.openxmlformats.org/officeDocument/2006/relationships/image" Target="../media/image33.png"/><Relationship Id="rId4" Type="http://schemas.openxmlformats.org/officeDocument/2006/relationships/hyperlink" Target="https://www.coca-colahellenic.com/" TargetMode="External"/><Relationship Id="rId9" Type="http://schemas.openxmlformats.org/officeDocument/2006/relationships/image" Target="../media/image28.jpeg"/><Relationship Id="rId14" Type="http://schemas.openxmlformats.org/officeDocument/2006/relationships/hyperlink" Target="https://www.pharvision.ai/" TargetMode="External"/><Relationship Id="rId22" Type="http://schemas.openxmlformats.org/officeDocument/2006/relationships/hyperlink" Target="https://createx.bg/" TargetMode="External"/><Relationship Id="rId27"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s://forum.softuni.bg/" TargetMode="External"/><Relationship Id="rId5" Type="http://schemas.openxmlformats.org/officeDocument/2006/relationships/hyperlink" Target="https://www.facebook.com/SoftwareUniversity" TargetMode="External"/><Relationship Id="rId4" Type="http://schemas.openxmlformats.org/officeDocument/2006/relationships/hyperlink" Target="https://softuni.foundation/"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hyperlink" Target="https://softuni.b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pPr>
              <a:spcAft>
                <a:spcPts val="0"/>
              </a:spcAft>
            </a:pPr>
            <a:r>
              <a:rPr lang="en-US" dirty="0"/>
              <a:t>Abstract Classes, Abstract Methods, Override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dirty="0"/>
              <a:t>Polymorphism</a:t>
            </a:r>
          </a:p>
        </p:txBody>
      </p:sp>
      <p:sp>
        <p:nvSpPr>
          <p:cNvPr id="19" name="Text Placeholder 10"/>
          <p:cNvSpPr>
            <a:spLocks noGrp="1"/>
          </p:cNvSpPr>
          <p:nvPr>
            <p:ph type="body" sz="quarter" idx="17"/>
          </p:nvPr>
        </p:nvSpPr>
        <p:spPr/>
        <p:txBody>
          <a:bodyPr/>
          <a:lstStyle/>
          <a:p>
            <a:r>
              <a:rPr lang="en-US" dirty="0"/>
              <a:t>Software University</a:t>
            </a:r>
          </a:p>
        </p:txBody>
      </p:sp>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3" name="Text Placeholder 2"/>
          <p:cNvSpPr>
            <a:spLocks noGrp="1"/>
          </p:cNvSpPr>
          <p:nvPr>
            <p:ph type="body" sz="quarter" idx="19"/>
          </p:nvPr>
        </p:nvSpPr>
        <p:spPr>
          <a:xfrm>
            <a:off x="583029" y="4855717"/>
            <a:ext cx="2950749" cy="976925"/>
          </a:xfrm>
        </p:spPr>
        <p:txBody>
          <a:bodyPr/>
          <a:lstStyle/>
          <a:p>
            <a:r>
              <a:rPr lang="en-US" dirty="0"/>
              <a:t>SoftUni Team</a:t>
            </a:r>
          </a:p>
          <a:p>
            <a:endParaRPr lang="bg-BG" dirty="0"/>
          </a:p>
        </p:txBody>
      </p:sp>
      <p:sp>
        <p:nvSpPr>
          <p:cNvPr id="4" name="Text Placeholder 3"/>
          <p:cNvSpPr>
            <a:spLocks noGrp="1"/>
          </p:cNvSpPr>
          <p:nvPr>
            <p:ph type="body" sz="quarter" idx="20"/>
          </p:nvPr>
        </p:nvSpPr>
        <p:spPr/>
        <p:txBody>
          <a:bodyPr/>
          <a:lstStyle/>
          <a:p>
            <a:r>
              <a:rPr lang="en-US" dirty="0"/>
              <a:t>Technical Trainers</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082" y="2739302"/>
            <a:ext cx="2383336" cy="1921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7581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0"/>
          </p:nvPr>
        </p:nvSpPr>
        <p:spPr/>
        <p:txBody>
          <a:bodyPr>
            <a:normAutofit/>
          </a:bodyPr>
          <a:lstStyle/>
          <a:p>
            <a:r>
              <a:rPr lang="en-US" dirty="0"/>
              <a:t>Also known as </a:t>
            </a:r>
            <a:r>
              <a:rPr lang="en-US" b="1" dirty="0">
                <a:solidFill>
                  <a:schemeClr val="bg1"/>
                </a:solidFill>
              </a:rPr>
              <a:t>Static Polymorphism</a:t>
            </a:r>
          </a:p>
          <a:p>
            <a:pPr marL="0" indent="0">
              <a:buNone/>
            </a:pPr>
            <a:endParaRPr lang="en-US" dirty="0">
              <a:solidFill>
                <a:schemeClr val="tx2">
                  <a:lumMod val="75000"/>
                </a:schemeClr>
              </a:solidFill>
            </a:endParaRPr>
          </a:p>
          <a:p>
            <a:pPr marL="0" indent="0">
              <a:buNone/>
            </a:pPr>
            <a:endParaRPr lang="en-US" dirty="0">
              <a:solidFill>
                <a:schemeClr val="tx2">
                  <a:lumMod val="75000"/>
                </a:schemeClr>
              </a:solidFill>
            </a:endParaRPr>
          </a:p>
          <a:p>
            <a:pPr>
              <a:spcBef>
                <a:spcPts val="0"/>
              </a:spcBef>
            </a:pPr>
            <a:r>
              <a:rPr lang="en-US" dirty="0"/>
              <a:t>Argument lists could </a:t>
            </a:r>
            <a:r>
              <a:rPr lang="en-US" b="1" dirty="0">
                <a:solidFill>
                  <a:schemeClr val="bg1"/>
                </a:solidFill>
              </a:rPr>
              <a:t>differ</a:t>
            </a:r>
            <a:r>
              <a:rPr lang="en-US" dirty="0"/>
              <a:t> in</a:t>
            </a:r>
          </a:p>
          <a:p>
            <a:pPr lvl="1"/>
            <a:r>
              <a:rPr lang="en-US" dirty="0"/>
              <a:t>Number of parameters</a:t>
            </a:r>
          </a:p>
          <a:p>
            <a:pPr lvl="1"/>
            <a:r>
              <a:rPr lang="en-US" dirty="0"/>
              <a:t>The data type of parameters</a:t>
            </a:r>
          </a:p>
          <a:p>
            <a:pPr lvl="1"/>
            <a:r>
              <a:rPr lang="en-US" dirty="0"/>
              <a:t>The sequence of Data type parameters</a:t>
            </a:r>
          </a:p>
        </p:txBody>
      </p:sp>
      <p:sp>
        <p:nvSpPr>
          <p:cNvPr id="4" name="Title 3"/>
          <p:cNvSpPr>
            <a:spLocks noGrp="1"/>
          </p:cNvSpPr>
          <p:nvPr>
            <p:ph type="title"/>
          </p:nvPr>
        </p:nvSpPr>
        <p:spPr/>
        <p:txBody>
          <a:bodyPr/>
          <a:lstStyle/>
          <a:p>
            <a:r>
              <a:rPr lang="en-US" noProof="1"/>
              <a:t>Compile Time Polymorphism</a:t>
            </a:r>
            <a:endParaRPr lang="en-US" dirty="0"/>
          </a:p>
        </p:txBody>
      </p:sp>
      <p:sp>
        <p:nvSpPr>
          <p:cNvPr id="8" name="Rectangle 7"/>
          <p:cNvSpPr>
            <a:spLocks noChangeArrowheads="1"/>
          </p:cNvSpPr>
          <p:nvPr/>
        </p:nvSpPr>
        <p:spPr bwMode="auto">
          <a:xfrm>
            <a:off x="675944" y="1880119"/>
            <a:ext cx="9155773"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static </a:t>
            </a:r>
            <a:r>
              <a:rPr lang="en-US" sz="2800" b="1" noProof="1">
                <a:solidFill>
                  <a:schemeClr val="bg1"/>
                </a:solidFill>
                <a:latin typeface="Consolas" pitchFamily="49" charset="0"/>
                <a:cs typeface="Consolas" pitchFamily="49" charset="0"/>
              </a:rPr>
              <a:t>int myMethod</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int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 </a:t>
            </a:r>
            <a:r>
              <a:rPr lang="en-US" sz="2800" b="1" noProof="1">
                <a:solidFill>
                  <a:schemeClr val="bg1"/>
                </a:solidFill>
                <a:latin typeface="Consolas" pitchFamily="49" charset="0"/>
                <a:cs typeface="Consolas" pitchFamily="49" charset="0"/>
              </a:rPr>
              <a:t>int</a:t>
            </a:r>
            <a:r>
              <a:rPr lang="en-US" sz="2800" b="1" noProof="1">
                <a:latin typeface="Consolas" pitchFamily="49" charset="0"/>
                <a:cs typeface="Consolas" pitchFamily="49" charset="0"/>
              </a:rPr>
              <a:t> b) {}</a:t>
            </a:r>
          </a:p>
          <a:p>
            <a:pPr fontAlgn="base"/>
            <a:r>
              <a:rPr lang="en-US" sz="2800" b="1" noProof="1">
                <a:latin typeface="Consolas" pitchFamily="49" charset="0"/>
                <a:cs typeface="Consolas" pitchFamily="49" charset="0"/>
              </a:rPr>
              <a:t>static </a:t>
            </a:r>
            <a:r>
              <a:rPr lang="en-US" sz="2800" b="1" noProof="1">
                <a:solidFill>
                  <a:schemeClr val="bg1"/>
                </a:solidFill>
                <a:latin typeface="Consolas" pitchFamily="49" charset="0"/>
                <a:cs typeface="Consolas" pitchFamily="49" charset="0"/>
              </a:rPr>
              <a:t>Double myMethod</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Double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 </a:t>
            </a:r>
            <a:r>
              <a:rPr lang="en-US" sz="2800" b="1" noProof="1">
                <a:solidFill>
                  <a:schemeClr val="bg1"/>
                </a:solidFill>
                <a:latin typeface="Consolas" pitchFamily="49" charset="0"/>
                <a:cs typeface="Consolas" pitchFamily="49" charset="0"/>
              </a:rPr>
              <a:t>Double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b) {}</a:t>
            </a:r>
          </a:p>
        </p:txBody>
      </p:sp>
      <p:sp>
        <p:nvSpPr>
          <p:cNvPr id="9" name="AutoShape 6"/>
          <p:cNvSpPr>
            <a:spLocks noChangeArrowheads="1"/>
          </p:cNvSpPr>
          <p:nvPr/>
        </p:nvSpPr>
        <p:spPr bwMode="auto">
          <a:xfrm>
            <a:off x="6605034" y="3024120"/>
            <a:ext cx="3540966" cy="612934"/>
          </a:xfrm>
          <a:prstGeom prst="wedgeRoundRectCallout">
            <a:avLst>
              <a:gd name="adj1" fmla="val -32309"/>
              <a:gd name="adj2" fmla="val -7117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overloading</a:t>
            </a:r>
            <a:endParaRPr lang="bg-BG" sz="3000" b="1" dirty="0">
              <a:solidFill>
                <a:schemeClr val="tx2">
                  <a:lumMod val="75000"/>
                </a:schemeClr>
              </a:solidFill>
            </a:endParaRPr>
          </a:p>
        </p:txBody>
      </p:sp>
      <p:sp>
        <p:nvSpPr>
          <p:cNvPr id="10" name="Slide Number">
            <a:extLst>
              <a:ext uri="{FF2B5EF4-FFF2-40B4-BE49-F238E27FC236}">
                <a16:creationId xmlns:a16="http://schemas.microsoft.com/office/drawing/2014/main" id="{6AD624F1-8148-4587-878A-DF3DC93B548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1372049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EC0295-AD27-4C7B-9F55-AE019D638662}"/>
              </a:ext>
            </a:extLst>
          </p:cNvPr>
          <p:cNvSpPr>
            <a:spLocks noGrp="1"/>
          </p:cNvSpPr>
          <p:nvPr>
            <p:ph type="body" sz="quarter" idx="10"/>
          </p:nvPr>
        </p:nvSpPr>
        <p:spPr/>
        <p:txBody>
          <a:bodyPr>
            <a:normAutofit/>
          </a:bodyPr>
          <a:lstStyle/>
          <a:p>
            <a:r>
              <a:rPr lang="en-GB" sz="3200" dirty="0"/>
              <a:t>Create a class </a:t>
            </a:r>
            <a:r>
              <a:rPr lang="en-GB" sz="3200" b="1" dirty="0" err="1">
                <a:solidFill>
                  <a:schemeClr val="bg1"/>
                </a:solidFill>
                <a:latin typeface="Consolas" panose="020B0609020204030204" pitchFamily="49" charset="0"/>
              </a:rPr>
              <a:t>MathOperation</a:t>
            </a:r>
            <a:r>
              <a:rPr lang="en-GB" sz="3200" dirty="0"/>
              <a:t>, which should have method </a:t>
            </a:r>
            <a:r>
              <a:rPr lang="en-US" sz="3200" b="1" dirty="0">
                <a:solidFill>
                  <a:schemeClr val="bg1"/>
                </a:solidFill>
                <a:latin typeface="Consolas" panose="020B0609020204030204" pitchFamily="49" charset="0"/>
              </a:rPr>
              <a:t>add()</a:t>
            </a:r>
            <a:endParaRPr lang="bg-BG" sz="3200" b="1" dirty="0">
              <a:solidFill>
                <a:schemeClr val="bg1"/>
              </a:solidFill>
              <a:latin typeface="Consolas" panose="020B0609020204030204" pitchFamily="49" charset="0"/>
            </a:endParaRPr>
          </a:p>
          <a:p>
            <a:r>
              <a:rPr lang="en-US" sz="3200" dirty="0"/>
              <a:t>Must</a:t>
            </a:r>
            <a:r>
              <a:rPr lang="en-GB" sz="3200" dirty="0"/>
              <a:t> be invoked with </a:t>
            </a:r>
            <a:r>
              <a:rPr lang="en-GB" sz="3200" b="1" dirty="0">
                <a:solidFill>
                  <a:schemeClr val="bg1"/>
                </a:solidFill>
              </a:rPr>
              <a:t>two</a:t>
            </a:r>
            <a:r>
              <a:rPr lang="en-GB" sz="3200" dirty="0"/>
              <a:t>,</a:t>
            </a:r>
            <a:r>
              <a:rPr lang="en-GB" sz="3200" b="1" dirty="0">
                <a:solidFill>
                  <a:schemeClr val="bg1"/>
                </a:solidFill>
              </a:rPr>
              <a:t> three </a:t>
            </a:r>
            <a:r>
              <a:rPr lang="en-GB" sz="3200" dirty="0"/>
              <a:t>or</a:t>
            </a:r>
            <a:r>
              <a:rPr lang="en-GB" sz="3200" b="1" dirty="0">
                <a:solidFill>
                  <a:schemeClr val="bg1"/>
                </a:solidFill>
              </a:rPr>
              <a:t> four integers</a:t>
            </a:r>
            <a:endParaRPr lang="en-US" sz="320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dirty="0"/>
              <a:t>MathOperation</a:t>
            </a:r>
            <a:endParaRPr lang="bg-BG" sz="4000" dirty="0"/>
          </a:p>
        </p:txBody>
      </p:sp>
      <p:sp>
        <p:nvSpPr>
          <p:cNvPr id="18" name="Rectangle 4"/>
          <p:cNvSpPr>
            <a:spLocks noChangeArrowheads="1"/>
          </p:cNvSpPr>
          <p:nvPr/>
        </p:nvSpPr>
        <p:spPr bwMode="auto">
          <a:xfrm>
            <a:off x="740763" y="2583163"/>
            <a:ext cx="5372152" cy="45339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000" b="1" noProof="1">
                <a:latin typeface="Consolas" panose="020B0609020204030204" pitchFamily="49" charset="0"/>
              </a:rPr>
              <a:t>MathOperation</a:t>
            </a:r>
          </a:p>
        </p:txBody>
      </p:sp>
      <p:sp>
        <p:nvSpPr>
          <p:cNvPr id="19" name="Rectangle 18"/>
          <p:cNvSpPr>
            <a:spLocks noChangeArrowheads="1"/>
          </p:cNvSpPr>
          <p:nvPr/>
        </p:nvSpPr>
        <p:spPr bwMode="auto">
          <a:xfrm>
            <a:off x="740763" y="3090980"/>
            <a:ext cx="5372152"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000" b="1" noProof="1">
                <a:latin typeface="Consolas" panose="020B0609020204030204" pitchFamily="49" charset="0"/>
              </a:rPr>
              <a:t>+add(int a, int b): int</a:t>
            </a:r>
          </a:p>
          <a:p>
            <a:pPr eaLnBrk="0" hangingPunct="0">
              <a:lnSpc>
                <a:spcPts val="3000"/>
              </a:lnSpc>
              <a:buClr>
                <a:schemeClr val="accent5">
                  <a:lumMod val="40000"/>
                  <a:lumOff val="60000"/>
                </a:schemeClr>
              </a:buClr>
              <a:buSzPct val="70000"/>
            </a:pPr>
            <a:r>
              <a:rPr lang="en-US" sz="2000" b="1" noProof="1">
                <a:latin typeface="Consolas" panose="020B0609020204030204" pitchFamily="49" charset="0"/>
              </a:rPr>
              <a:t>+add(int a, int b, int c): int</a:t>
            </a:r>
          </a:p>
          <a:p>
            <a:pPr eaLnBrk="0" hangingPunct="0">
              <a:lnSpc>
                <a:spcPts val="3000"/>
              </a:lnSpc>
              <a:buClr>
                <a:schemeClr val="accent5">
                  <a:lumMod val="40000"/>
                  <a:lumOff val="60000"/>
                </a:schemeClr>
              </a:buClr>
              <a:buSzPct val="70000"/>
            </a:pPr>
            <a:r>
              <a:rPr lang="en-US" sz="2000" b="1" noProof="1">
                <a:latin typeface="Consolas" panose="020B0609020204030204" pitchFamily="49" charset="0"/>
              </a:rPr>
              <a:t>+add(int a, int b, int c, int d): int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763" y="4600896"/>
            <a:ext cx="8075440" cy="1528104"/>
          </a:xfrm>
          <a:prstGeom prst="rect">
            <a:avLst/>
          </a:prstGeom>
          <a:ln>
            <a:solidFill>
              <a:srgbClr val="464646"/>
            </a:solidFill>
          </a:ln>
          <a:effectLst/>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8562" y="4192380"/>
            <a:ext cx="1597438" cy="1936620"/>
          </a:xfrm>
          <a:prstGeom prst="rect">
            <a:avLst/>
          </a:prstGeom>
          <a:effectLst>
            <a:outerShdw blurRad="63500" sx="102000" sy="102000" algn="ctr" rotWithShape="0">
              <a:prstClr val="black">
                <a:alpha val="40000"/>
              </a:prstClr>
            </a:outerShdw>
          </a:effectLst>
        </p:spPr>
      </p:pic>
      <p:sp>
        <p:nvSpPr>
          <p:cNvPr id="10" name="TextBox 9">
            <a:extLst>
              <a:ext uri="{FF2B5EF4-FFF2-40B4-BE49-F238E27FC236}">
                <a16:creationId xmlns:a16="http://schemas.microsoft.com/office/drawing/2014/main" id="{BAC173E4-FEC0-4CAC-B395-CE8D3A451EB8}"/>
              </a:ext>
            </a:extLst>
          </p:cNvPr>
          <p:cNvSpPr txBox="1"/>
          <p:nvPr/>
        </p:nvSpPr>
        <p:spPr>
          <a:xfrm>
            <a:off x="803550" y="6444123"/>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u="sng" dirty="0">
                <a:solidFill>
                  <a:schemeClr val="bg1"/>
                </a:solidFill>
                <a:hlinkClick r:id="rId5"/>
              </a:rPr>
              <a:t>https://judge.softuni.bg/Contests/1592/Polymorphism-Lab</a:t>
            </a:r>
            <a:endParaRPr lang="en-US" u="sng" dirty="0">
              <a:solidFill>
                <a:schemeClr val="bg1"/>
              </a:solidFill>
            </a:endParaRPr>
          </a:p>
        </p:txBody>
      </p:sp>
      <p:sp>
        <p:nvSpPr>
          <p:cNvPr id="6" name="Arrow: Right 5">
            <a:extLst>
              <a:ext uri="{FF2B5EF4-FFF2-40B4-BE49-F238E27FC236}">
                <a16:creationId xmlns:a16="http://schemas.microsoft.com/office/drawing/2014/main" id="{9617C4B5-1776-4CE2-AE15-9378774BA96E}"/>
              </a:ext>
            </a:extLst>
          </p:cNvPr>
          <p:cNvSpPr/>
          <p:nvPr/>
        </p:nvSpPr>
        <p:spPr bwMode="auto">
          <a:xfrm>
            <a:off x="9004811" y="5238119"/>
            <a:ext cx="877561" cy="253657"/>
          </a:xfrm>
          <a:prstGeom prst="rightArrow">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1" name="Slide Number">
            <a:extLst>
              <a:ext uri="{FF2B5EF4-FFF2-40B4-BE49-F238E27FC236}">
                <a16:creationId xmlns:a16="http://schemas.microsoft.com/office/drawing/2014/main" id="{C11290ED-FAFD-434B-9E1E-2FD79FF1DDB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2687756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err="1"/>
              <a:t>MathOperation</a:t>
            </a:r>
            <a:endParaRPr lang="bg-BG" sz="4000" dirty="0"/>
          </a:p>
        </p:txBody>
      </p:sp>
      <p:sp>
        <p:nvSpPr>
          <p:cNvPr id="11" name="Text Placeholder 5"/>
          <p:cNvSpPr txBox="1">
            <a:spLocks/>
          </p:cNvSpPr>
          <p:nvPr/>
        </p:nvSpPr>
        <p:spPr>
          <a:xfrm>
            <a:off x="1371000" y="1449000"/>
            <a:ext cx="9382125" cy="488516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MathOperation {</a:t>
            </a:r>
          </a:p>
          <a:p>
            <a:r>
              <a:rPr lang="en-US" sz="2800" dirty="0">
                <a:solidFill>
                  <a:schemeClr val="tx1"/>
                </a:solidFill>
                <a:effectLst/>
              </a:rPr>
              <a:t>  public int </a:t>
            </a:r>
            <a:r>
              <a:rPr lang="en-US" sz="2800" dirty="0">
                <a:solidFill>
                  <a:schemeClr val="bg1"/>
                </a:solidFill>
                <a:effectLst/>
              </a:rPr>
              <a:t>add</a:t>
            </a:r>
            <a:r>
              <a:rPr lang="en-US" sz="2800" dirty="0">
                <a:solidFill>
                  <a:schemeClr val="tx1"/>
                </a:solidFill>
                <a:effectLst/>
              </a:rPr>
              <a:t>(int a, int b) {</a:t>
            </a:r>
          </a:p>
          <a:p>
            <a:r>
              <a:rPr lang="en-US" sz="2800" dirty="0">
                <a:solidFill>
                  <a:schemeClr val="tx1"/>
                </a:solidFill>
                <a:effectLst/>
              </a:rPr>
              <a:t>    return a + b;</a:t>
            </a:r>
          </a:p>
          <a:p>
            <a:r>
              <a:rPr lang="en-US" sz="2800" dirty="0">
                <a:solidFill>
                  <a:schemeClr val="tx1"/>
                </a:solidFill>
                <a:effectLst/>
              </a:rPr>
              <a:t>  }</a:t>
            </a:r>
          </a:p>
          <a:p>
            <a:r>
              <a:rPr lang="en-US" sz="2800" dirty="0">
                <a:solidFill>
                  <a:schemeClr val="tx1"/>
                </a:solidFill>
                <a:effectLst/>
              </a:rPr>
              <a:t>  public int </a:t>
            </a:r>
            <a:r>
              <a:rPr lang="en-US" sz="2800" dirty="0">
                <a:solidFill>
                  <a:schemeClr val="bg1"/>
                </a:solidFill>
                <a:effectLst/>
              </a:rPr>
              <a:t>add</a:t>
            </a:r>
            <a:r>
              <a:rPr lang="en-US" sz="2800" dirty="0">
                <a:solidFill>
                  <a:schemeClr val="tx1"/>
                </a:solidFill>
                <a:effectLst/>
              </a:rPr>
              <a:t>(int a, int b, int c) {</a:t>
            </a:r>
          </a:p>
          <a:p>
            <a:r>
              <a:rPr lang="en-US" sz="2800" dirty="0">
                <a:solidFill>
                  <a:schemeClr val="tx1"/>
                </a:solidFill>
                <a:effectLst/>
              </a:rPr>
              <a:t>    return a + b + c;</a:t>
            </a:r>
          </a:p>
          <a:p>
            <a:r>
              <a:rPr lang="en-US" sz="2800" dirty="0">
                <a:solidFill>
                  <a:schemeClr val="tx1"/>
                </a:solidFill>
                <a:effectLst/>
              </a:rPr>
              <a:t>  }</a:t>
            </a:r>
          </a:p>
          <a:p>
            <a:r>
              <a:rPr lang="en-US" sz="2800" dirty="0">
                <a:solidFill>
                  <a:schemeClr val="tx1"/>
                </a:solidFill>
                <a:effectLst/>
              </a:rPr>
              <a:t>  public int </a:t>
            </a:r>
            <a:r>
              <a:rPr lang="en-US" sz="2800" dirty="0">
                <a:solidFill>
                  <a:schemeClr val="bg1"/>
                </a:solidFill>
                <a:effectLst/>
              </a:rPr>
              <a:t>add</a:t>
            </a:r>
            <a:r>
              <a:rPr lang="en-US" sz="2800" dirty="0">
                <a:solidFill>
                  <a:schemeClr val="tx1"/>
                </a:solidFill>
                <a:effectLst/>
              </a:rPr>
              <a:t>(int a, int b, int c, int d) {</a:t>
            </a:r>
          </a:p>
          <a:p>
            <a:r>
              <a:rPr lang="en-US" sz="2800" dirty="0">
                <a:solidFill>
                  <a:schemeClr val="tx1"/>
                </a:solidFill>
                <a:effectLst/>
              </a:rPr>
              <a:t>    return a + b + c + d;</a:t>
            </a:r>
          </a:p>
          <a:p>
            <a:r>
              <a:rPr lang="en-US" sz="2800" dirty="0">
                <a:solidFill>
                  <a:schemeClr val="tx1"/>
                </a:solidFill>
                <a:effectLst/>
              </a:rPr>
              <a:t>  }</a:t>
            </a:r>
          </a:p>
          <a:p>
            <a:r>
              <a:rPr lang="en-US" sz="2800" dirty="0">
                <a:solidFill>
                  <a:schemeClr val="tx1"/>
                </a:solidFill>
                <a:effectLst/>
              </a:rPr>
              <a:t>}</a:t>
            </a:r>
          </a:p>
        </p:txBody>
      </p:sp>
      <p:sp>
        <p:nvSpPr>
          <p:cNvPr id="6" name="Slide Number">
            <a:extLst>
              <a:ext uri="{FF2B5EF4-FFF2-40B4-BE49-F238E27FC236}">
                <a16:creationId xmlns:a16="http://schemas.microsoft.com/office/drawing/2014/main" id="{3DA85C4B-574D-4D22-A907-63C3CE2AEA1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15256602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US" b="1" dirty="0">
                <a:solidFill>
                  <a:schemeClr val="bg1"/>
                </a:solidFill>
              </a:rPr>
              <a:t>Overloading</a:t>
            </a:r>
            <a:r>
              <a:rPr lang="en-US" dirty="0"/>
              <a:t> can take place in the </a:t>
            </a:r>
            <a:r>
              <a:rPr lang="en-US" b="1" dirty="0">
                <a:solidFill>
                  <a:schemeClr val="bg1"/>
                </a:solidFill>
              </a:rPr>
              <a:t>same class </a:t>
            </a:r>
            <a:r>
              <a:rPr lang="en-US" dirty="0"/>
              <a:t>or its </a:t>
            </a:r>
            <a:r>
              <a:rPr lang="en-US" b="1" dirty="0">
                <a:solidFill>
                  <a:schemeClr val="bg1"/>
                </a:solidFill>
              </a:rPr>
              <a:t>subclass</a:t>
            </a:r>
            <a:endParaRPr lang="en-US" dirty="0">
              <a:solidFill>
                <a:schemeClr val="bg1"/>
              </a:solidFill>
            </a:endParaRPr>
          </a:p>
          <a:p>
            <a:pPr>
              <a:buClr>
                <a:schemeClr val="tx1"/>
              </a:buClr>
            </a:pPr>
            <a:r>
              <a:rPr lang="en-US" b="1" dirty="0">
                <a:solidFill>
                  <a:schemeClr val="bg1"/>
                </a:solidFill>
              </a:rPr>
              <a:t>Constructors</a:t>
            </a:r>
            <a:r>
              <a:rPr lang="en-US" dirty="0"/>
              <a:t> in Java can be </a:t>
            </a:r>
            <a:r>
              <a:rPr lang="en-US" b="1" dirty="0">
                <a:solidFill>
                  <a:schemeClr val="bg1"/>
                </a:solidFill>
              </a:rPr>
              <a:t>overloaded</a:t>
            </a:r>
          </a:p>
          <a:p>
            <a:pPr>
              <a:buClr>
                <a:schemeClr val="tx1"/>
              </a:buClr>
            </a:pPr>
            <a:r>
              <a:rPr lang="en-US" dirty="0"/>
              <a:t>Overloaded methods must have a </a:t>
            </a:r>
            <a:r>
              <a:rPr lang="en-US" b="1" dirty="0">
                <a:solidFill>
                  <a:schemeClr val="bg1"/>
                </a:solidFill>
              </a:rPr>
              <a:t>different argument list</a:t>
            </a:r>
            <a:endParaRPr lang="en-US" dirty="0">
              <a:solidFill>
                <a:schemeClr val="bg1"/>
              </a:solidFill>
            </a:endParaRPr>
          </a:p>
          <a:p>
            <a:pPr>
              <a:buClr>
                <a:schemeClr val="tx1"/>
              </a:buClr>
            </a:pPr>
            <a:r>
              <a:rPr lang="en-US" dirty="0"/>
              <a:t>The overloaded method should always be part of the same class (can also take place in a subclass), with the </a:t>
            </a:r>
            <a:r>
              <a:rPr lang="en-US" b="1" dirty="0">
                <a:solidFill>
                  <a:schemeClr val="bg1"/>
                </a:solidFill>
              </a:rPr>
              <a:t>same name </a:t>
            </a:r>
            <a:r>
              <a:rPr lang="en-US" dirty="0"/>
              <a:t>but </a:t>
            </a:r>
            <a:r>
              <a:rPr lang="en-US" b="1" dirty="0">
                <a:solidFill>
                  <a:schemeClr val="bg1"/>
                </a:solidFill>
              </a:rPr>
              <a:t>different</a:t>
            </a:r>
            <a:r>
              <a:rPr lang="en-US" dirty="0">
                <a:solidFill>
                  <a:schemeClr val="bg1"/>
                </a:solidFill>
              </a:rPr>
              <a:t> </a:t>
            </a:r>
            <a:r>
              <a:rPr lang="en-US" b="1" dirty="0">
                <a:solidFill>
                  <a:schemeClr val="bg1"/>
                </a:solidFill>
              </a:rPr>
              <a:t>parameters</a:t>
            </a:r>
            <a:endParaRPr lang="en-US" dirty="0">
              <a:solidFill>
                <a:schemeClr val="bg1"/>
              </a:solidFill>
            </a:endParaRPr>
          </a:p>
          <a:p>
            <a:pPr>
              <a:buClr>
                <a:schemeClr val="tx1"/>
              </a:buClr>
            </a:pPr>
            <a:r>
              <a:rPr lang="en-US" dirty="0"/>
              <a:t>They may have the </a:t>
            </a:r>
            <a:r>
              <a:rPr lang="en-US" b="1" dirty="0">
                <a:solidFill>
                  <a:schemeClr val="bg1"/>
                </a:solidFill>
              </a:rPr>
              <a:t>same</a:t>
            </a:r>
            <a:r>
              <a:rPr lang="en-US" dirty="0"/>
              <a:t> or </a:t>
            </a:r>
            <a:r>
              <a:rPr lang="en-US" b="1" dirty="0">
                <a:solidFill>
                  <a:schemeClr val="bg1"/>
                </a:solidFill>
              </a:rPr>
              <a:t>different return types</a:t>
            </a:r>
            <a:endParaRPr lang="en-US" dirty="0">
              <a:solidFill>
                <a:schemeClr val="bg1"/>
              </a:solidFill>
            </a:endParaRPr>
          </a:p>
        </p:txBody>
      </p:sp>
      <p:sp>
        <p:nvSpPr>
          <p:cNvPr id="4" name="Title 3"/>
          <p:cNvSpPr>
            <a:spLocks noGrp="1"/>
          </p:cNvSpPr>
          <p:nvPr>
            <p:ph type="title"/>
          </p:nvPr>
        </p:nvSpPr>
        <p:spPr/>
        <p:txBody>
          <a:bodyPr/>
          <a:lstStyle/>
          <a:p>
            <a:r>
              <a:rPr lang="en-US" noProof="1"/>
              <a:t>Rules for Overloading Method</a:t>
            </a:r>
            <a:endParaRPr lang="en-US" dirty="0"/>
          </a:p>
        </p:txBody>
      </p:sp>
      <p:sp>
        <p:nvSpPr>
          <p:cNvPr id="5" name="Slide Number">
            <a:extLst>
              <a:ext uri="{FF2B5EF4-FFF2-40B4-BE49-F238E27FC236}">
                <a16:creationId xmlns:a16="http://schemas.microsoft.com/office/drawing/2014/main" id="{980F792D-BCA8-4A49-A75B-C08AFE5D804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4780725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type="body" sz="quarter" idx="10"/>
          </p:nvPr>
        </p:nvSpPr>
        <p:spPr/>
        <p:txBody>
          <a:bodyPr>
            <a:normAutofit/>
          </a:bodyPr>
          <a:lstStyle/>
          <a:p>
            <a:r>
              <a:rPr lang="en-US" sz="3600" dirty="0"/>
              <a:t>Using of </a:t>
            </a:r>
            <a:r>
              <a:rPr lang="en-US" sz="3600" b="1" dirty="0">
                <a:solidFill>
                  <a:schemeClr val="bg1"/>
                </a:solidFill>
              </a:rPr>
              <a:t>override</a:t>
            </a:r>
            <a:r>
              <a:rPr lang="en-US" sz="3600" dirty="0"/>
              <a:t> method</a:t>
            </a:r>
            <a:endParaRPr lang="bg-BG" sz="3600" dirty="0"/>
          </a:p>
        </p:txBody>
      </p:sp>
      <p:sp>
        <p:nvSpPr>
          <p:cNvPr id="4" name="Title 3"/>
          <p:cNvSpPr>
            <a:spLocks noGrp="1"/>
          </p:cNvSpPr>
          <p:nvPr>
            <p:ph type="title"/>
          </p:nvPr>
        </p:nvSpPr>
        <p:spPr/>
        <p:txBody>
          <a:bodyPr/>
          <a:lstStyle/>
          <a:p>
            <a:r>
              <a:rPr lang="en-US" noProof="1"/>
              <a:t>Runtime Polymorphism</a:t>
            </a:r>
            <a:endParaRPr lang="en-US" dirty="0"/>
          </a:p>
        </p:txBody>
      </p:sp>
      <p:sp>
        <p:nvSpPr>
          <p:cNvPr id="9" name="Rectangle 8"/>
          <p:cNvSpPr>
            <a:spLocks noChangeArrowheads="1"/>
          </p:cNvSpPr>
          <p:nvPr/>
        </p:nvSpPr>
        <p:spPr bwMode="auto">
          <a:xfrm>
            <a:off x="723548" y="1899000"/>
            <a:ext cx="8747452" cy="357020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600"/>
              </a:spcBef>
            </a:pPr>
            <a:r>
              <a:rPr lang="en-US" sz="2800" b="1" noProof="1">
                <a:latin typeface="Consolas" pitchFamily="49" charset="0"/>
                <a:cs typeface="Consolas" pitchFamily="49" charset="0"/>
              </a:rPr>
              <a:t>public static void main(String[] args) {</a:t>
            </a:r>
          </a:p>
          <a:p>
            <a:pPr fontAlgn="base">
              <a:spcBef>
                <a:spcPts val="600"/>
              </a:spcBef>
            </a:pPr>
            <a:r>
              <a:rPr lang="en-US" sz="2800" b="1" noProof="1">
                <a:latin typeface="Consolas" pitchFamily="49" charset="0"/>
                <a:cs typeface="Consolas" pitchFamily="49" charset="0"/>
              </a:rPr>
              <a:t>  Rectangle rect = new Rectangle(3.0, 4.0);</a:t>
            </a:r>
          </a:p>
          <a:p>
            <a:pPr fontAlgn="base">
              <a:spcBef>
                <a:spcPts val="600"/>
              </a:spcBef>
            </a:pPr>
            <a:r>
              <a:rPr lang="en-US" sz="2800" b="1" noProof="1">
                <a:latin typeface="Consolas" pitchFamily="49" charset="0"/>
                <a:cs typeface="Consolas" pitchFamily="49" charset="0"/>
              </a:rPr>
              <a:t>  Rectangle square = new Square(4.0);</a:t>
            </a:r>
          </a:p>
          <a:p>
            <a:pPr fontAlgn="base">
              <a:spcBef>
                <a:spcPts val="600"/>
              </a:spcBef>
            </a:pPr>
            <a:endParaRPr lang="en-US" sz="2800" b="1" noProof="1">
              <a:latin typeface="Consolas" pitchFamily="49" charset="0"/>
              <a:cs typeface="Consolas" pitchFamily="49" charset="0"/>
            </a:endParaRPr>
          </a:p>
          <a:p>
            <a:pPr fontAlgn="base">
              <a:spcBef>
                <a:spcPts val="600"/>
              </a:spcBef>
            </a:pPr>
            <a:r>
              <a:rPr lang="en-US" sz="2800" b="1" noProof="1">
                <a:latin typeface="Consolas" pitchFamily="49" charset="0"/>
                <a:cs typeface="Consolas" pitchFamily="49" charset="0"/>
              </a:rPr>
              <a:t>  System.out.println(</a:t>
            </a:r>
            <a:r>
              <a:rPr lang="en-US" sz="2800" b="1" noProof="1">
                <a:solidFill>
                  <a:schemeClr val="bg1"/>
                </a:solidFill>
                <a:latin typeface="Consolas" pitchFamily="49" charset="0"/>
                <a:cs typeface="Consolas" pitchFamily="49" charset="0"/>
              </a:rPr>
              <a:t>rect.area()</a:t>
            </a:r>
            <a:r>
              <a:rPr lang="en-US" sz="2800" b="1" noProof="1">
                <a:latin typeface="Consolas" pitchFamily="49" charset="0"/>
                <a:cs typeface="Consolas" pitchFamily="49" charset="0"/>
              </a:rPr>
              <a:t>);</a:t>
            </a:r>
          </a:p>
          <a:p>
            <a:pPr fontAlgn="base">
              <a:spcBef>
                <a:spcPts val="600"/>
              </a:spcBef>
            </a:pPr>
            <a:r>
              <a:rPr lang="en-US" sz="2800" b="1" noProof="1">
                <a:latin typeface="Consolas" pitchFamily="49" charset="0"/>
                <a:cs typeface="Consolas" pitchFamily="49" charset="0"/>
              </a:rPr>
              <a:t>  System.out.println(</a:t>
            </a:r>
            <a:r>
              <a:rPr lang="en-US" sz="2800" b="1" noProof="1">
                <a:solidFill>
                  <a:schemeClr val="bg1"/>
                </a:solidFill>
                <a:latin typeface="Consolas" pitchFamily="49" charset="0"/>
                <a:cs typeface="Consolas" pitchFamily="49" charset="0"/>
              </a:rPr>
              <a:t>square.area()</a:t>
            </a:r>
            <a:r>
              <a:rPr lang="en-US" sz="2800" b="1" noProof="1">
                <a:latin typeface="Consolas" pitchFamily="49" charset="0"/>
                <a:cs typeface="Consolas" pitchFamily="49" charset="0"/>
              </a:rPr>
              <a:t>);</a:t>
            </a:r>
          </a:p>
          <a:p>
            <a:pPr fontAlgn="base">
              <a:spcBef>
                <a:spcPts val="600"/>
              </a:spcBef>
            </a:pPr>
            <a:r>
              <a:rPr lang="en-US" sz="2800" b="1" noProof="1">
                <a:latin typeface="Consolas" pitchFamily="49" charset="0"/>
                <a:cs typeface="Consolas" pitchFamily="49" charset="0"/>
              </a:rPr>
              <a:t>}</a:t>
            </a:r>
          </a:p>
        </p:txBody>
      </p:sp>
      <p:sp>
        <p:nvSpPr>
          <p:cNvPr id="14" name="AutoShape 6"/>
          <p:cNvSpPr>
            <a:spLocks noChangeArrowheads="1"/>
          </p:cNvSpPr>
          <p:nvPr/>
        </p:nvSpPr>
        <p:spPr bwMode="auto">
          <a:xfrm>
            <a:off x="8237874" y="4241910"/>
            <a:ext cx="2101316" cy="1191816"/>
          </a:xfrm>
          <a:prstGeom prst="wedgeRoundRectCallout">
            <a:avLst>
              <a:gd name="adj1" fmla="val -62213"/>
              <a:gd name="adj2" fmla="val -272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rgbClr val="FFFFFF"/>
                </a:solidFill>
              </a:rPr>
              <a:t>Method overriding</a:t>
            </a:r>
            <a:endParaRPr lang="bg-BG" sz="3200" b="1" dirty="0">
              <a:solidFill>
                <a:schemeClr val="tx2">
                  <a:lumMod val="75000"/>
                </a:schemeClr>
              </a:solidFill>
            </a:endParaRPr>
          </a:p>
        </p:txBody>
      </p:sp>
      <p:sp>
        <p:nvSpPr>
          <p:cNvPr id="7" name="Slide Number">
            <a:extLst>
              <a:ext uri="{FF2B5EF4-FFF2-40B4-BE49-F238E27FC236}">
                <a16:creationId xmlns:a16="http://schemas.microsoft.com/office/drawing/2014/main" id="{4AC54AA5-5F78-4B39-A5E9-A9678221331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1703388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sz="3600" dirty="0"/>
              <a:t>Also known as </a:t>
            </a:r>
            <a:r>
              <a:rPr lang="en-US" sz="3600" b="1" dirty="0">
                <a:solidFill>
                  <a:schemeClr val="bg1"/>
                </a:solidFill>
              </a:rPr>
              <a:t>Dynamic Polymorphism</a:t>
            </a:r>
          </a:p>
        </p:txBody>
      </p:sp>
      <p:sp>
        <p:nvSpPr>
          <p:cNvPr id="4" name="Title 3"/>
          <p:cNvSpPr>
            <a:spLocks noGrp="1"/>
          </p:cNvSpPr>
          <p:nvPr>
            <p:ph type="title"/>
          </p:nvPr>
        </p:nvSpPr>
        <p:spPr/>
        <p:txBody>
          <a:bodyPr/>
          <a:lstStyle/>
          <a:p>
            <a:r>
              <a:rPr lang="en-US" noProof="1"/>
              <a:t>Runtime Polymorphism</a:t>
            </a:r>
            <a:endParaRPr lang="en-US" dirty="0"/>
          </a:p>
        </p:txBody>
      </p:sp>
      <p:sp>
        <p:nvSpPr>
          <p:cNvPr id="5" name="Rectangle 4"/>
          <p:cNvSpPr>
            <a:spLocks noChangeArrowheads="1"/>
          </p:cNvSpPr>
          <p:nvPr/>
        </p:nvSpPr>
        <p:spPr bwMode="auto">
          <a:xfrm>
            <a:off x="688468" y="4095952"/>
            <a:ext cx="7245220" cy="249299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600" b="1" noProof="1">
                <a:latin typeface="Consolas" pitchFamily="49" charset="0"/>
                <a:cs typeface="Consolas" pitchFamily="49" charset="0"/>
              </a:rPr>
              <a:t>public class Square extends Rectangle {</a:t>
            </a:r>
          </a:p>
          <a:p>
            <a:pPr fontAlgn="base"/>
            <a:r>
              <a:rPr lang="en-US" sz="2600" b="1" noProof="1">
                <a:latin typeface="Consolas" pitchFamily="49" charset="0"/>
                <a:cs typeface="Consolas" pitchFamily="49" charset="0"/>
              </a:rPr>
              <a:t>  @Override</a:t>
            </a:r>
          </a:p>
          <a:p>
            <a:pPr fontAlgn="base"/>
            <a:r>
              <a:rPr lang="en-US" sz="2600" b="1" noProof="1">
                <a:latin typeface="Consolas" pitchFamily="49" charset="0"/>
                <a:cs typeface="Consolas" pitchFamily="49" charset="0"/>
              </a:rPr>
              <a:t>  public </a:t>
            </a:r>
            <a:r>
              <a:rPr lang="en-US" sz="2600" b="1" noProof="1">
                <a:solidFill>
                  <a:schemeClr val="bg1"/>
                </a:solidFill>
                <a:latin typeface="Consolas" pitchFamily="49" charset="0"/>
                <a:cs typeface="Consolas" pitchFamily="49" charset="0"/>
              </a:rPr>
              <a:t>Double area() </a:t>
            </a:r>
            <a:r>
              <a:rPr lang="en-US" sz="2600" b="1" noProof="1">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latin typeface="Consolas" pitchFamily="49" charset="0"/>
                <a:cs typeface="Consolas" pitchFamily="49" charset="0"/>
              </a:rPr>
              <a:t>return </a:t>
            </a:r>
            <a:r>
              <a:rPr lang="en-US" sz="2600" b="1" noProof="1">
                <a:solidFill>
                  <a:schemeClr val="bg1"/>
                </a:solidFill>
                <a:latin typeface="Consolas" pitchFamily="49" charset="0"/>
                <a:cs typeface="Consolas" pitchFamily="49" charset="0"/>
              </a:rPr>
              <a:t>this.a * this.a</a:t>
            </a:r>
            <a:r>
              <a:rPr lang="en-US" sz="2600" b="1" noProof="1">
                <a:latin typeface="Consolas" pitchFamily="49" charset="0"/>
                <a:cs typeface="Consolas" pitchFamily="49" charset="0"/>
              </a:rPr>
              <a:t>;</a:t>
            </a:r>
          </a:p>
          <a:p>
            <a:pPr fontAlgn="base"/>
            <a:r>
              <a:rPr lang="en-US" sz="2600" b="1" noProof="1">
                <a:latin typeface="Consolas" pitchFamily="49" charset="0"/>
                <a:cs typeface="Consolas" pitchFamily="49" charset="0"/>
              </a:rPr>
              <a:t>  }</a:t>
            </a:r>
          </a:p>
          <a:p>
            <a:pPr fontAlgn="base"/>
            <a:r>
              <a:rPr lang="en-US" sz="2600" b="1" noProof="1">
                <a:latin typeface="Consolas" pitchFamily="49" charset="0"/>
                <a:cs typeface="Consolas" pitchFamily="49" charset="0"/>
              </a:rPr>
              <a:t>}</a:t>
            </a:r>
          </a:p>
        </p:txBody>
      </p:sp>
      <p:sp>
        <p:nvSpPr>
          <p:cNvPr id="9" name="AutoShape 6"/>
          <p:cNvSpPr>
            <a:spLocks noChangeArrowheads="1"/>
          </p:cNvSpPr>
          <p:nvPr/>
        </p:nvSpPr>
        <p:spPr bwMode="auto">
          <a:xfrm>
            <a:off x="5876290" y="4777781"/>
            <a:ext cx="3279710" cy="553998"/>
          </a:xfrm>
          <a:custGeom>
            <a:avLst/>
            <a:gdLst>
              <a:gd name="connsiteX0" fmla="*/ 0 w 3067052"/>
              <a:gd name="connsiteY0" fmla="*/ 96482 h 578882"/>
              <a:gd name="connsiteX1" fmla="*/ 96482 w 3067052"/>
              <a:gd name="connsiteY1" fmla="*/ 0 h 578882"/>
              <a:gd name="connsiteX2" fmla="*/ 511175 w 3067052"/>
              <a:gd name="connsiteY2" fmla="*/ 0 h 578882"/>
              <a:gd name="connsiteX3" fmla="*/ 511175 w 3067052"/>
              <a:gd name="connsiteY3" fmla="*/ 0 h 578882"/>
              <a:gd name="connsiteX4" fmla="*/ 1277938 w 3067052"/>
              <a:gd name="connsiteY4" fmla="*/ 0 h 578882"/>
              <a:gd name="connsiteX5" fmla="*/ 2970570 w 3067052"/>
              <a:gd name="connsiteY5" fmla="*/ 0 h 578882"/>
              <a:gd name="connsiteX6" fmla="*/ 3067052 w 3067052"/>
              <a:gd name="connsiteY6" fmla="*/ 96482 h 578882"/>
              <a:gd name="connsiteX7" fmla="*/ 3067052 w 3067052"/>
              <a:gd name="connsiteY7" fmla="*/ 96480 h 578882"/>
              <a:gd name="connsiteX8" fmla="*/ 3067052 w 3067052"/>
              <a:gd name="connsiteY8" fmla="*/ 96480 h 578882"/>
              <a:gd name="connsiteX9" fmla="*/ 3067052 w 3067052"/>
              <a:gd name="connsiteY9" fmla="*/ 241201 h 578882"/>
              <a:gd name="connsiteX10" fmla="*/ 3067052 w 3067052"/>
              <a:gd name="connsiteY10" fmla="*/ 482400 h 578882"/>
              <a:gd name="connsiteX11" fmla="*/ 2970570 w 3067052"/>
              <a:gd name="connsiteY11" fmla="*/ 578882 h 578882"/>
              <a:gd name="connsiteX12" fmla="*/ 1277938 w 3067052"/>
              <a:gd name="connsiteY12" fmla="*/ 578882 h 578882"/>
              <a:gd name="connsiteX13" fmla="*/ 511175 w 3067052"/>
              <a:gd name="connsiteY13" fmla="*/ 578882 h 578882"/>
              <a:gd name="connsiteX14" fmla="*/ 511175 w 3067052"/>
              <a:gd name="connsiteY14" fmla="*/ 578882 h 578882"/>
              <a:gd name="connsiteX15" fmla="*/ 96482 w 3067052"/>
              <a:gd name="connsiteY15" fmla="*/ 578882 h 578882"/>
              <a:gd name="connsiteX16" fmla="*/ 0 w 3067052"/>
              <a:gd name="connsiteY16" fmla="*/ 482400 h 578882"/>
              <a:gd name="connsiteX17" fmla="*/ 0 w 3067052"/>
              <a:gd name="connsiteY17" fmla="*/ 241201 h 578882"/>
              <a:gd name="connsiteX18" fmla="*/ -1555486 w 3067052"/>
              <a:gd name="connsiteY18" fmla="*/ 114433 h 578882"/>
              <a:gd name="connsiteX19" fmla="*/ 0 w 3067052"/>
              <a:gd name="connsiteY19" fmla="*/ 96480 h 578882"/>
              <a:gd name="connsiteX20" fmla="*/ 0 w 3067052"/>
              <a:gd name="connsiteY20" fmla="*/ 96482 h 578882"/>
              <a:gd name="connsiteX0" fmla="*/ 0 w 3067052"/>
              <a:gd name="connsiteY0" fmla="*/ 96482 h 578882"/>
              <a:gd name="connsiteX1" fmla="*/ 96482 w 3067052"/>
              <a:gd name="connsiteY1" fmla="*/ 0 h 578882"/>
              <a:gd name="connsiteX2" fmla="*/ 511175 w 3067052"/>
              <a:gd name="connsiteY2" fmla="*/ 0 h 578882"/>
              <a:gd name="connsiteX3" fmla="*/ 511175 w 3067052"/>
              <a:gd name="connsiteY3" fmla="*/ 0 h 578882"/>
              <a:gd name="connsiteX4" fmla="*/ 1277938 w 3067052"/>
              <a:gd name="connsiteY4" fmla="*/ 0 h 578882"/>
              <a:gd name="connsiteX5" fmla="*/ 2970570 w 3067052"/>
              <a:gd name="connsiteY5" fmla="*/ 0 h 578882"/>
              <a:gd name="connsiteX6" fmla="*/ 3067052 w 3067052"/>
              <a:gd name="connsiteY6" fmla="*/ 96482 h 578882"/>
              <a:gd name="connsiteX7" fmla="*/ 3067052 w 3067052"/>
              <a:gd name="connsiteY7" fmla="*/ 96480 h 578882"/>
              <a:gd name="connsiteX8" fmla="*/ 3067052 w 3067052"/>
              <a:gd name="connsiteY8" fmla="*/ 96480 h 578882"/>
              <a:gd name="connsiteX9" fmla="*/ 3067052 w 3067052"/>
              <a:gd name="connsiteY9" fmla="*/ 241201 h 578882"/>
              <a:gd name="connsiteX10" fmla="*/ 3067052 w 3067052"/>
              <a:gd name="connsiteY10" fmla="*/ 482400 h 578882"/>
              <a:gd name="connsiteX11" fmla="*/ 2970570 w 3067052"/>
              <a:gd name="connsiteY11" fmla="*/ 578882 h 578882"/>
              <a:gd name="connsiteX12" fmla="*/ 1277938 w 3067052"/>
              <a:gd name="connsiteY12" fmla="*/ 578882 h 578882"/>
              <a:gd name="connsiteX13" fmla="*/ 511175 w 3067052"/>
              <a:gd name="connsiteY13" fmla="*/ 578882 h 578882"/>
              <a:gd name="connsiteX14" fmla="*/ 511175 w 3067052"/>
              <a:gd name="connsiteY14" fmla="*/ 578882 h 578882"/>
              <a:gd name="connsiteX15" fmla="*/ 96482 w 3067052"/>
              <a:gd name="connsiteY15" fmla="*/ 578882 h 578882"/>
              <a:gd name="connsiteX16" fmla="*/ 0 w 3067052"/>
              <a:gd name="connsiteY16" fmla="*/ 482400 h 578882"/>
              <a:gd name="connsiteX17" fmla="*/ 0 w 3067052"/>
              <a:gd name="connsiteY17" fmla="*/ 241201 h 578882"/>
              <a:gd name="connsiteX18" fmla="*/ 0 w 3067052"/>
              <a:gd name="connsiteY18" fmla="*/ 96480 h 578882"/>
              <a:gd name="connsiteX19" fmla="*/ 0 w 3067052"/>
              <a:gd name="connsiteY19" fmla="*/ 96482 h 578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67052" h="578882">
                <a:moveTo>
                  <a:pt x="0" y="96482"/>
                </a:moveTo>
                <a:cubicBezTo>
                  <a:pt x="0" y="43196"/>
                  <a:pt x="43196" y="0"/>
                  <a:pt x="96482" y="0"/>
                </a:cubicBezTo>
                <a:lnTo>
                  <a:pt x="511175" y="0"/>
                </a:lnTo>
                <a:lnTo>
                  <a:pt x="511175" y="0"/>
                </a:lnTo>
                <a:lnTo>
                  <a:pt x="1277938" y="0"/>
                </a:lnTo>
                <a:lnTo>
                  <a:pt x="2970570" y="0"/>
                </a:lnTo>
                <a:cubicBezTo>
                  <a:pt x="3023856" y="0"/>
                  <a:pt x="3067052" y="43196"/>
                  <a:pt x="3067052" y="96482"/>
                </a:cubicBezTo>
                <a:lnTo>
                  <a:pt x="3067052" y="96480"/>
                </a:lnTo>
                <a:lnTo>
                  <a:pt x="3067052" y="96480"/>
                </a:lnTo>
                <a:lnTo>
                  <a:pt x="3067052" y="241201"/>
                </a:lnTo>
                <a:lnTo>
                  <a:pt x="3067052" y="482400"/>
                </a:lnTo>
                <a:cubicBezTo>
                  <a:pt x="3067052" y="535686"/>
                  <a:pt x="3023856" y="578882"/>
                  <a:pt x="2970570" y="578882"/>
                </a:cubicBezTo>
                <a:lnTo>
                  <a:pt x="1277938" y="578882"/>
                </a:lnTo>
                <a:lnTo>
                  <a:pt x="511175" y="578882"/>
                </a:lnTo>
                <a:lnTo>
                  <a:pt x="511175" y="578882"/>
                </a:lnTo>
                <a:lnTo>
                  <a:pt x="96482" y="578882"/>
                </a:lnTo>
                <a:cubicBezTo>
                  <a:pt x="43196" y="578882"/>
                  <a:pt x="0" y="535686"/>
                  <a:pt x="0" y="482400"/>
                </a:cubicBezTo>
                <a:lnTo>
                  <a:pt x="0" y="241201"/>
                </a:lnTo>
                <a:lnTo>
                  <a:pt x="0" y="96480"/>
                </a:lnTo>
                <a:lnTo>
                  <a:pt x="0" y="96482"/>
                </a:lnTo>
                <a:close/>
              </a:path>
            </a:pathLst>
          </a:cu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overriding</a:t>
            </a:r>
            <a:endParaRPr lang="bg-BG" sz="3000" b="1" dirty="0">
              <a:solidFill>
                <a:schemeClr val="tx2">
                  <a:lumMod val="75000"/>
                </a:schemeClr>
              </a:solidFill>
            </a:endParaRPr>
          </a:p>
        </p:txBody>
      </p:sp>
      <p:sp>
        <p:nvSpPr>
          <p:cNvPr id="7" name="Rectangle 6">
            <a:extLst>
              <a:ext uri="{FF2B5EF4-FFF2-40B4-BE49-F238E27FC236}">
                <a16:creationId xmlns:a16="http://schemas.microsoft.com/office/drawing/2014/main" id="{76F57FCE-0B82-439F-BE12-F73205AD68A2}"/>
              </a:ext>
            </a:extLst>
          </p:cNvPr>
          <p:cNvSpPr>
            <a:spLocks noChangeArrowheads="1"/>
          </p:cNvSpPr>
          <p:nvPr/>
        </p:nvSpPr>
        <p:spPr bwMode="auto">
          <a:xfrm>
            <a:off x="688468" y="1867122"/>
            <a:ext cx="7245220" cy="209288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600" b="1" noProof="1">
                <a:latin typeface="Consolas" pitchFamily="49" charset="0"/>
                <a:cs typeface="Consolas" pitchFamily="49" charset="0"/>
              </a:rPr>
              <a:t>public class Rectangle {</a:t>
            </a:r>
          </a:p>
          <a:p>
            <a:pPr fontAlgn="base"/>
            <a:r>
              <a:rPr lang="en-US" sz="2600" b="1" noProof="1">
                <a:latin typeface="Consolas" pitchFamily="49" charset="0"/>
                <a:cs typeface="Consolas" pitchFamily="49" charset="0"/>
              </a:rPr>
              <a:t>  public </a:t>
            </a:r>
            <a:r>
              <a:rPr lang="en-US" sz="2600" b="1" noProof="1">
                <a:solidFill>
                  <a:schemeClr val="bg1"/>
                </a:solidFill>
                <a:latin typeface="Consolas" pitchFamily="49" charset="0"/>
                <a:cs typeface="Consolas" pitchFamily="49" charset="0"/>
              </a:rPr>
              <a:t>Double area() </a:t>
            </a:r>
            <a:r>
              <a:rPr lang="en-US" sz="2600" b="1" noProof="1">
                <a:latin typeface="Consolas" pitchFamily="49" charset="0"/>
                <a:cs typeface="Consolas" pitchFamily="49" charset="0"/>
              </a:rPr>
              <a:t>{</a:t>
            </a: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latin typeface="Consolas" pitchFamily="49" charset="0"/>
                <a:cs typeface="Consolas" pitchFamily="49" charset="0"/>
              </a:rPr>
              <a:t>return </a:t>
            </a:r>
            <a:r>
              <a:rPr lang="en-US" sz="2600" b="1" noProof="1">
                <a:solidFill>
                  <a:schemeClr val="bg1"/>
                </a:solidFill>
                <a:latin typeface="Consolas" pitchFamily="49" charset="0"/>
                <a:cs typeface="Consolas" pitchFamily="49" charset="0"/>
              </a:rPr>
              <a:t>this.a * this.b</a:t>
            </a:r>
            <a:r>
              <a:rPr lang="en-US" sz="2600" b="1" noProof="1">
                <a:latin typeface="Consolas" pitchFamily="49" charset="0"/>
                <a:cs typeface="Consolas" pitchFamily="49" charset="0"/>
              </a:rPr>
              <a:t>;</a:t>
            </a:r>
          </a:p>
          <a:p>
            <a:pPr fontAlgn="base"/>
            <a:r>
              <a:rPr lang="en-US" sz="2600" b="1" noProof="1">
                <a:latin typeface="Consolas" pitchFamily="49" charset="0"/>
                <a:cs typeface="Consolas" pitchFamily="49" charset="0"/>
              </a:rPr>
              <a:t>  }</a:t>
            </a:r>
          </a:p>
          <a:p>
            <a:pPr fontAlgn="base"/>
            <a:r>
              <a:rPr lang="en-US" sz="2600" b="1" noProof="1">
                <a:latin typeface="Consolas" pitchFamily="49" charset="0"/>
                <a:cs typeface="Consolas" pitchFamily="49" charset="0"/>
              </a:rPr>
              <a:t>}</a:t>
            </a:r>
          </a:p>
        </p:txBody>
      </p:sp>
      <p:sp>
        <p:nvSpPr>
          <p:cNvPr id="8" name="Slide Number">
            <a:extLst>
              <a:ext uri="{FF2B5EF4-FFF2-40B4-BE49-F238E27FC236}">
                <a16:creationId xmlns:a16="http://schemas.microsoft.com/office/drawing/2014/main" id="{FB0C1980-36E9-4C89-A8ED-05493B57C15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2478543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US" b="1" dirty="0">
                <a:solidFill>
                  <a:schemeClr val="bg1"/>
                </a:solidFill>
              </a:rPr>
              <a:t>Overriding</a:t>
            </a:r>
            <a:r>
              <a:rPr lang="en-US" dirty="0"/>
              <a:t> can take place in </a:t>
            </a:r>
            <a:r>
              <a:rPr lang="en-US" b="1" dirty="0">
                <a:solidFill>
                  <a:schemeClr val="bg1"/>
                </a:solidFill>
              </a:rPr>
              <a:t>sub-class</a:t>
            </a:r>
            <a:endParaRPr lang="en-US" dirty="0">
              <a:solidFill>
                <a:schemeClr val="bg1"/>
              </a:solidFill>
            </a:endParaRPr>
          </a:p>
          <a:p>
            <a:pPr>
              <a:buClr>
                <a:schemeClr val="tx1"/>
              </a:buClr>
            </a:pPr>
            <a:r>
              <a:rPr lang="en-US" dirty="0"/>
              <a:t>The</a:t>
            </a:r>
            <a:r>
              <a:rPr lang="en-US" b="1" dirty="0">
                <a:solidFill>
                  <a:schemeClr val="bg1"/>
                </a:solidFill>
              </a:rPr>
              <a:t> argument list </a:t>
            </a:r>
            <a:r>
              <a:rPr lang="en-US" dirty="0"/>
              <a:t>must be the </a:t>
            </a:r>
            <a:r>
              <a:rPr lang="en-US" b="1" dirty="0">
                <a:solidFill>
                  <a:schemeClr val="bg1"/>
                </a:solidFill>
              </a:rPr>
              <a:t>same</a:t>
            </a:r>
            <a:r>
              <a:rPr lang="en-US" dirty="0"/>
              <a:t> as that of </a:t>
            </a:r>
            <a:br>
              <a:rPr lang="en-US" dirty="0"/>
            </a:br>
            <a:r>
              <a:rPr lang="en-US" dirty="0"/>
              <a:t>the </a:t>
            </a:r>
            <a:r>
              <a:rPr lang="en-US" b="1" dirty="0">
                <a:solidFill>
                  <a:schemeClr val="bg1"/>
                </a:solidFill>
              </a:rPr>
              <a:t>parent method</a:t>
            </a:r>
          </a:p>
          <a:p>
            <a:pPr>
              <a:buClr>
                <a:schemeClr val="tx1"/>
              </a:buClr>
            </a:pPr>
            <a:r>
              <a:rPr lang="en-US" dirty="0"/>
              <a:t>The overriding method must have the </a:t>
            </a:r>
            <a:r>
              <a:rPr lang="en-US" b="1" dirty="0">
                <a:solidFill>
                  <a:schemeClr val="bg1"/>
                </a:solidFill>
              </a:rPr>
              <a:t>same return type</a:t>
            </a:r>
          </a:p>
          <a:p>
            <a:pPr>
              <a:buClr>
                <a:schemeClr val="tx1"/>
              </a:buClr>
            </a:pPr>
            <a:r>
              <a:rPr lang="en-US" b="1" dirty="0">
                <a:solidFill>
                  <a:schemeClr val="bg1"/>
                </a:solidFill>
              </a:rPr>
              <a:t>Access modifier </a:t>
            </a:r>
            <a:r>
              <a:rPr lang="en-US" dirty="0"/>
              <a:t>cannot be more </a:t>
            </a:r>
            <a:r>
              <a:rPr lang="en-US" b="1" dirty="0">
                <a:solidFill>
                  <a:schemeClr val="bg1"/>
                </a:solidFill>
              </a:rPr>
              <a:t>restrictive</a:t>
            </a:r>
          </a:p>
          <a:p>
            <a:pPr>
              <a:buClr>
                <a:schemeClr val="tx1"/>
              </a:buClr>
            </a:pPr>
            <a:r>
              <a:rPr lang="en-US" b="1" dirty="0">
                <a:solidFill>
                  <a:schemeClr val="bg1"/>
                </a:solidFill>
              </a:rPr>
              <a:t>Private</a:t>
            </a:r>
            <a:r>
              <a:rPr lang="en-US" dirty="0"/>
              <a:t>,</a:t>
            </a:r>
            <a:r>
              <a:rPr lang="en-US" b="1" dirty="0">
                <a:solidFill>
                  <a:schemeClr val="bg1"/>
                </a:solidFill>
              </a:rPr>
              <a:t> static</a:t>
            </a:r>
            <a:r>
              <a:rPr lang="en-US" dirty="0"/>
              <a:t>, and</a:t>
            </a:r>
            <a:r>
              <a:rPr lang="en-US" b="1" dirty="0">
                <a:solidFill>
                  <a:schemeClr val="bg1"/>
                </a:solidFill>
              </a:rPr>
              <a:t> final </a:t>
            </a:r>
            <a:r>
              <a:rPr lang="en-US" dirty="0"/>
              <a:t>methods can </a:t>
            </a:r>
            <a:r>
              <a:rPr lang="en-US" b="1" dirty="0">
                <a:solidFill>
                  <a:schemeClr val="bg1"/>
                </a:solidFill>
              </a:rPr>
              <a:t>NOT</a:t>
            </a:r>
            <a:r>
              <a:rPr lang="en-US" dirty="0">
                <a:solidFill>
                  <a:schemeClr val="bg1"/>
                </a:solidFill>
              </a:rPr>
              <a:t> </a:t>
            </a:r>
            <a:r>
              <a:rPr lang="en-US" dirty="0"/>
              <a:t>be overridden</a:t>
            </a:r>
          </a:p>
          <a:p>
            <a:pPr>
              <a:buClr>
                <a:schemeClr val="tx1"/>
              </a:buClr>
            </a:pPr>
            <a:r>
              <a:rPr lang="en-US" dirty="0"/>
              <a:t>The overriding method </a:t>
            </a:r>
            <a:r>
              <a:rPr lang="en-US" b="1" dirty="0">
                <a:solidFill>
                  <a:schemeClr val="bg1"/>
                </a:solidFill>
              </a:rPr>
              <a:t>must not </a:t>
            </a:r>
            <a:r>
              <a:rPr lang="en-US" dirty="0"/>
              <a:t>throw new or broader              </a:t>
            </a:r>
            <a:r>
              <a:rPr lang="en-US" b="1" dirty="0">
                <a:solidFill>
                  <a:schemeClr val="bg1"/>
                </a:solidFill>
              </a:rPr>
              <a:t>checked exceptions</a:t>
            </a:r>
            <a:endParaRPr lang="en-US" dirty="0">
              <a:solidFill>
                <a:schemeClr val="bg1"/>
              </a:solidFill>
            </a:endParaRPr>
          </a:p>
        </p:txBody>
      </p:sp>
      <p:sp>
        <p:nvSpPr>
          <p:cNvPr id="4" name="Title 3"/>
          <p:cNvSpPr>
            <a:spLocks noGrp="1"/>
          </p:cNvSpPr>
          <p:nvPr>
            <p:ph type="title"/>
          </p:nvPr>
        </p:nvSpPr>
        <p:spPr/>
        <p:txBody>
          <a:bodyPr/>
          <a:lstStyle/>
          <a:p>
            <a:r>
              <a:rPr lang="en-US" noProof="1"/>
              <a:t>Rules for Overriding Method</a:t>
            </a:r>
            <a:endParaRPr lang="en-US" dirty="0"/>
          </a:p>
        </p:txBody>
      </p:sp>
      <p:sp>
        <p:nvSpPr>
          <p:cNvPr id="5" name="Slide Number">
            <a:extLst>
              <a:ext uri="{FF2B5EF4-FFF2-40B4-BE49-F238E27FC236}">
                <a16:creationId xmlns:a16="http://schemas.microsoft.com/office/drawing/2014/main" id="{A49861CA-31E8-4472-80D0-2B1C7040C94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0714132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2AE1E29C-7B9A-4EBF-8D6C-F8CE16735AFB}"/>
              </a:ext>
            </a:extLst>
          </p:cNvPr>
          <p:cNvSpPr/>
          <p:nvPr/>
        </p:nvSpPr>
        <p:spPr bwMode="auto">
          <a:xfrm>
            <a:off x="5341596" y="1148443"/>
            <a:ext cx="1508811" cy="1162975"/>
          </a:xfrm>
          <a:prstGeom prst="cloud">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400" b="1" dirty="0">
                <a:solidFill>
                  <a:schemeClr val="tx1"/>
                </a:solidFill>
              </a:rPr>
              <a:t>Shape</a:t>
            </a:r>
          </a:p>
        </p:txBody>
      </p:sp>
      <p:sp>
        <p:nvSpPr>
          <p:cNvPr id="6" name="Oval 5">
            <a:extLst>
              <a:ext uri="{FF2B5EF4-FFF2-40B4-BE49-F238E27FC236}">
                <a16:creationId xmlns:a16="http://schemas.microsoft.com/office/drawing/2014/main" id="{0ECEB6EE-5262-4C9B-A1CB-F7AD57279B7F}"/>
              </a:ext>
            </a:extLst>
          </p:cNvPr>
          <p:cNvSpPr/>
          <p:nvPr/>
        </p:nvSpPr>
        <p:spPr bwMode="auto">
          <a:xfrm>
            <a:off x="4833209" y="2736852"/>
            <a:ext cx="1016772" cy="1026367"/>
          </a:xfrm>
          <a:prstGeom prst="ellipse">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Circle</a:t>
            </a:r>
          </a:p>
        </p:txBody>
      </p:sp>
      <p:sp>
        <p:nvSpPr>
          <p:cNvPr id="7" name="Rectangle 6">
            <a:extLst>
              <a:ext uri="{FF2B5EF4-FFF2-40B4-BE49-F238E27FC236}">
                <a16:creationId xmlns:a16="http://schemas.microsoft.com/office/drawing/2014/main" id="{5A443A5F-F8DE-4F33-AA5F-5609F32A481D}"/>
              </a:ext>
            </a:extLst>
          </p:cNvPr>
          <p:cNvSpPr/>
          <p:nvPr/>
        </p:nvSpPr>
        <p:spPr bwMode="auto">
          <a:xfrm>
            <a:off x="6290715" y="2833335"/>
            <a:ext cx="1119382" cy="768084"/>
          </a:xfrm>
          <a:prstGeom prst="rect">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Rectangle</a:t>
            </a:r>
          </a:p>
        </p:txBody>
      </p:sp>
      <p:cxnSp>
        <p:nvCxnSpPr>
          <p:cNvPr id="9" name="Straight Arrow Connector 8">
            <a:extLst>
              <a:ext uri="{FF2B5EF4-FFF2-40B4-BE49-F238E27FC236}">
                <a16:creationId xmlns:a16="http://schemas.microsoft.com/office/drawing/2014/main" id="{A4334935-D9A0-415E-9416-CDDE66309529}"/>
              </a:ext>
            </a:extLst>
          </p:cNvPr>
          <p:cNvCxnSpPr>
            <a:cxnSpLocks/>
          </p:cNvCxnSpPr>
          <p:nvPr/>
        </p:nvCxnSpPr>
        <p:spPr>
          <a:xfrm flipH="1">
            <a:off x="5481518" y="2311416"/>
            <a:ext cx="219591"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0786D384-BACC-4B01-BF23-85D0B057EF09}"/>
              </a:ext>
            </a:extLst>
          </p:cNvPr>
          <p:cNvCxnSpPr>
            <a:cxnSpLocks/>
          </p:cNvCxnSpPr>
          <p:nvPr/>
        </p:nvCxnSpPr>
        <p:spPr>
          <a:xfrm>
            <a:off x="6490896" y="2311416"/>
            <a:ext cx="208329"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4" name="Title 3">
            <a:extLst>
              <a:ext uri="{FF2B5EF4-FFF2-40B4-BE49-F238E27FC236}">
                <a16:creationId xmlns:a16="http://schemas.microsoft.com/office/drawing/2014/main" id="{E0FB9DD2-26E7-4CF1-87F4-594B89D35BB2}"/>
              </a:ext>
            </a:extLst>
          </p:cNvPr>
          <p:cNvSpPr>
            <a:spLocks noGrp="1"/>
          </p:cNvSpPr>
          <p:nvPr>
            <p:ph type="title" sz="quarter" idx="10"/>
          </p:nvPr>
        </p:nvSpPr>
        <p:spPr/>
        <p:txBody>
          <a:bodyPr/>
          <a:lstStyle/>
          <a:p>
            <a:r>
              <a:rPr lang="en-US"/>
              <a:t>Abstract Classes</a:t>
            </a:r>
          </a:p>
        </p:txBody>
      </p:sp>
    </p:spTree>
    <p:extLst>
      <p:ext uri="{BB962C8B-B14F-4D97-AF65-F5344CB8AC3E}">
        <p14:creationId xmlns:p14="http://schemas.microsoft.com/office/powerpoint/2010/main" val="3232939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Abstract Classes</a:t>
            </a:r>
            <a:endParaRPr lang="en-US" dirty="0"/>
          </a:p>
        </p:txBody>
      </p:sp>
      <p:sp>
        <p:nvSpPr>
          <p:cNvPr id="5" name="Text Placeholder 4"/>
          <p:cNvSpPr>
            <a:spLocks noGrp="1"/>
          </p:cNvSpPr>
          <p:nvPr>
            <p:ph type="body" sz="quarter" idx="10"/>
          </p:nvPr>
        </p:nvSpPr>
        <p:spPr>
          <a:xfrm>
            <a:off x="1894325" y="1121143"/>
            <a:ext cx="9858705" cy="5546589"/>
          </a:xfrm>
        </p:spPr>
        <p:txBody>
          <a:bodyPr>
            <a:normAutofit lnSpcReduction="10000"/>
          </a:bodyPr>
          <a:lstStyle/>
          <a:p>
            <a:r>
              <a:rPr lang="en-US" dirty="0"/>
              <a:t>An abstract class </a:t>
            </a:r>
            <a:r>
              <a:rPr lang="en-US" b="1" dirty="0">
                <a:solidFill>
                  <a:schemeClr val="bg1"/>
                </a:solidFill>
              </a:rPr>
              <a:t>can NOT be instantiated</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r>
              <a:rPr lang="en-US" dirty="0"/>
              <a:t>An </a:t>
            </a:r>
            <a:r>
              <a:rPr lang="en-US" b="1" dirty="0">
                <a:solidFill>
                  <a:schemeClr val="bg1"/>
                </a:solidFill>
              </a:rPr>
              <a:t>abstract</a:t>
            </a:r>
            <a:r>
              <a:rPr lang="en-US" dirty="0"/>
              <a:t> class may</a:t>
            </a:r>
            <a:r>
              <a:rPr lang="en-US" b="1" dirty="0">
                <a:solidFill>
                  <a:schemeClr val="bg1"/>
                </a:solidFill>
              </a:rPr>
              <a:t> </a:t>
            </a:r>
            <a:r>
              <a:rPr lang="en-US" dirty="0"/>
              <a:t>or</a:t>
            </a:r>
            <a:r>
              <a:rPr lang="en-US" b="1" dirty="0">
                <a:solidFill>
                  <a:schemeClr val="bg1"/>
                </a:solidFill>
              </a:rPr>
              <a:t> </a:t>
            </a:r>
            <a:r>
              <a:rPr lang="en-US" dirty="0"/>
              <a:t>may</a:t>
            </a:r>
            <a:r>
              <a:rPr lang="en-US" b="1" dirty="0">
                <a:solidFill>
                  <a:schemeClr val="bg1"/>
                </a:solidFill>
              </a:rPr>
              <a:t> </a:t>
            </a:r>
            <a:r>
              <a:rPr lang="en-US" dirty="0"/>
              <a:t>not</a:t>
            </a:r>
            <a:r>
              <a:rPr lang="en-US" b="1" dirty="0">
                <a:solidFill>
                  <a:schemeClr val="bg1"/>
                </a:solidFill>
              </a:rPr>
              <a:t> </a:t>
            </a:r>
            <a:r>
              <a:rPr lang="en-US" dirty="0"/>
              <a:t>include </a:t>
            </a:r>
            <a:br>
              <a:rPr lang="en-US" dirty="0"/>
            </a:br>
            <a:r>
              <a:rPr lang="en-US" b="1" dirty="0">
                <a:solidFill>
                  <a:schemeClr val="bg1"/>
                </a:solidFill>
              </a:rPr>
              <a:t>abstract methods</a:t>
            </a:r>
            <a:endParaRPr lang="en-US" dirty="0">
              <a:solidFill>
                <a:schemeClr val="tx2">
                  <a:lumMod val="75000"/>
                </a:schemeClr>
              </a:solidFill>
            </a:endParaRPr>
          </a:p>
          <a:p>
            <a:r>
              <a:rPr lang="en-US" dirty="0"/>
              <a:t>If it has at least one abstract method, it must be </a:t>
            </a:r>
            <a:br>
              <a:rPr lang="en-US" dirty="0"/>
            </a:br>
            <a:r>
              <a:rPr lang="en-US" dirty="0"/>
              <a:t>declared </a:t>
            </a:r>
            <a:r>
              <a:rPr lang="en-US" b="1" dirty="0">
                <a:solidFill>
                  <a:schemeClr val="bg1"/>
                </a:solidFill>
              </a:rPr>
              <a:t>abstract</a:t>
            </a:r>
          </a:p>
          <a:p>
            <a:r>
              <a:rPr lang="en-US" dirty="0"/>
              <a:t>To use an </a:t>
            </a:r>
            <a:r>
              <a:rPr lang="en-US" b="1" dirty="0">
                <a:solidFill>
                  <a:schemeClr val="bg1"/>
                </a:solidFill>
              </a:rPr>
              <a:t>abstract class</a:t>
            </a:r>
            <a:r>
              <a:rPr lang="en-US" dirty="0"/>
              <a:t>, you need to </a:t>
            </a:r>
            <a:r>
              <a:rPr lang="en-US" b="1" dirty="0">
                <a:solidFill>
                  <a:schemeClr val="bg1"/>
                </a:solidFill>
              </a:rPr>
              <a:t>inherit it</a:t>
            </a:r>
          </a:p>
        </p:txBody>
      </p:sp>
      <p:sp>
        <p:nvSpPr>
          <p:cNvPr id="8" name="Text Placeholder 5"/>
          <p:cNvSpPr txBox="1">
            <a:spLocks/>
          </p:cNvSpPr>
          <p:nvPr/>
        </p:nvSpPr>
        <p:spPr>
          <a:xfrm>
            <a:off x="2376788" y="1764000"/>
            <a:ext cx="8714212" cy="16842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defPPr>
              <a:defRPr lang="en-US"/>
            </a:defPPr>
            <a:lvl1pPr>
              <a:buClr>
                <a:srgbClr val="F2B254"/>
              </a:buClr>
              <a:buSzPct val="100000"/>
              <a:buFont typeface="Wingdings" panose="05000000000000000000" pitchFamily="2" charset="2"/>
              <a:buNone/>
              <a:defRPr sz="2800">
                <a:latin typeface="Consolas" pitchFamily="49" charset="0"/>
                <a:cs typeface="Consolas" pitchFamily="49" charset="0"/>
              </a:defRPr>
            </a:lvl1pPr>
          </a:lstStyle>
          <a:p>
            <a:r>
              <a:rPr lang="en-US" sz="2500" b="1" dirty="0"/>
              <a:t>public</a:t>
            </a:r>
            <a:r>
              <a:rPr lang="en-US" sz="2500" b="1" dirty="0">
                <a:solidFill>
                  <a:schemeClr val="accent2"/>
                </a:solidFill>
              </a:rPr>
              <a:t> </a:t>
            </a:r>
            <a:r>
              <a:rPr lang="en-US" sz="2500" b="1" dirty="0">
                <a:solidFill>
                  <a:schemeClr val="bg1"/>
                </a:solidFill>
              </a:rPr>
              <a:t>abstract</a:t>
            </a:r>
            <a:r>
              <a:rPr lang="en-US" sz="2500" b="1" dirty="0">
                <a:solidFill>
                  <a:schemeClr val="accent2"/>
                </a:solidFill>
              </a:rPr>
              <a:t> </a:t>
            </a:r>
            <a:r>
              <a:rPr lang="en-US" sz="2500" b="1" dirty="0"/>
              <a:t>class Shape {} </a:t>
            </a:r>
          </a:p>
          <a:p>
            <a:r>
              <a:rPr lang="en-US" sz="2500" b="1" dirty="0"/>
              <a:t>public class Circle extends Shape {}</a:t>
            </a:r>
          </a:p>
          <a:p>
            <a:r>
              <a:rPr lang="en-US" sz="2500" b="1" dirty="0">
                <a:solidFill>
                  <a:schemeClr val="bg1"/>
                </a:solidFill>
              </a:rPr>
              <a:t>Shape</a:t>
            </a:r>
            <a:r>
              <a:rPr lang="en-US" sz="2500" b="1" dirty="0">
                <a:solidFill>
                  <a:schemeClr val="accent2"/>
                </a:solidFill>
              </a:rPr>
              <a:t> </a:t>
            </a:r>
            <a:r>
              <a:rPr lang="en-US" sz="2500" b="1" dirty="0"/>
              <a:t>shape =</a:t>
            </a:r>
            <a:r>
              <a:rPr lang="en-US" sz="2500" b="1" dirty="0">
                <a:solidFill>
                  <a:schemeClr val="accent2"/>
                </a:solidFill>
              </a:rPr>
              <a:t> </a:t>
            </a:r>
            <a:r>
              <a:rPr lang="en-US" sz="2500" b="1" dirty="0">
                <a:solidFill>
                  <a:schemeClr val="bg1"/>
                </a:solidFill>
              </a:rPr>
              <a:t>new Shape()</a:t>
            </a:r>
            <a:r>
              <a:rPr lang="en-US" sz="2500" b="1" dirty="0"/>
              <a:t>;</a:t>
            </a:r>
            <a:r>
              <a:rPr lang="en-US" sz="2500" b="1" dirty="0">
                <a:solidFill>
                  <a:schemeClr val="accent2"/>
                </a:solidFill>
              </a:rPr>
              <a:t> </a:t>
            </a:r>
            <a:r>
              <a:rPr lang="en-US" sz="2500" b="1" i="1" dirty="0">
                <a:solidFill>
                  <a:schemeClr val="accent2"/>
                </a:solidFill>
              </a:rPr>
              <a:t>// Compile time error</a:t>
            </a:r>
          </a:p>
          <a:p>
            <a:r>
              <a:rPr lang="en-US" sz="2500" b="1" dirty="0">
                <a:solidFill>
                  <a:schemeClr val="bg1"/>
                </a:solidFill>
              </a:rPr>
              <a:t>Shape</a:t>
            </a:r>
            <a:r>
              <a:rPr lang="en-US" sz="2500" b="1" dirty="0">
                <a:solidFill>
                  <a:schemeClr val="accent2"/>
                </a:solidFill>
              </a:rPr>
              <a:t> </a:t>
            </a:r>
            <a:r>
              <a:rPr lang="en-US" sz="2500" b="1" dirty="0"/>
              <a:t>circle =</a:t>
            </a:r>
            <a:r>
              <a:rPr lang="en-US" sz="2500" b="1" dirty="0">
                <a:solidFill>
                  <a:schemeClr val="accent2"/>
                </a:solidFill>
              </a:rPr>
              <a:t> </a:t>
            </a:r>
            <a:r>
              <a:rPr lang="en-US" sz="2500" b="1" dirty="0">
                <a:solidFill>
                  <a:schemeClr val="bg1"/>
                </a:solidFill>
              </a:rPr>
              <a:t>new Circle()</a:t>
            </a:r>
            <a:r>
              <a:rPr lang="en-US" sz="2500" b="1" dirty="0"/>
              <a:t>;</a:t>
            </a:r>
            <a:r>
              <a:rPr lang="en-US" sz="2500" b="1" dirty="0">
                <a:solidFill>
                  <a:schemeClr val="accent2"/>
                </a:solidFill>
              </a:rPr>
              <a:t> </a:t>
            </a:r>
            <a:r>
              <a:rPr lang="en-US" sz="2500" b="1" i="1" dirty="0">
                <a:solidFill>
                  <a:schemeClr val="accent2"/>
                </a:solidFill>
              </a:rPr>
              <a:t>// polymorphism</a:t>
            </a:r>
          </a:p>
        </p:txBody>
      </p:sp>
      <p:sp>
        <p:nvSpPr>
          <p:cNvPr id="6" name="Slide Number">
            <a:extLst>
              <a:ext uri="{FF2B5EF4-FFF2-40B4-BE49-F238E27FC236}">
                <a16:creationId xmlns:a16="http://schemas.microsoft.com/office/drawing/2014/main" id="{C5E9D0B9-13FB-4805-8ABC-B6843294D26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21306479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Shapes</a:t>
            </a:r>
            <a:endParaRPr lang="bg-BG" sz="4000" dirty="0"/>
          </a:p>
        </p:txBody>
      </p:sp>
      <p:sp>
        <p:nvSpPr>
          <p:cNvPr id="18" name="Rectangle 4"/>
          <p:cNvSpPr>
            <a:spLocks noChangeArrowheads="1"/>
          </p:cNvSpPr>
          <p:nvPr/>
        </p:nvSpPr>
        <p:spPr bwMode="auto">
          <a:xfrm>
            <a:off x="3276600" y="1173346"/>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Shape</a:t>
            </a:r>
          </a:p>
        </p:txBody>
      </p:sp>
      <p:sp>
        <p:nvSpPr>
          <p:cNvPr id="19" name="Rectangle 18"/>
          <p:cNvSpPr>
            <a:spLocks noChangeArrowheads="1"/>
          </p:cNvSpPr>
          <p:nvPr/>
        </p:nvSpPr>
        <p:spPr bwMode="auto">
          <a:xfrm>
            <a:off x="3276600" y="1637823"/>
            <a:ext cx="5424600" cy="844783"/>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area</a:t>
            </a:r>
          </a:p>
        </p:txBody>
      </p:sp>
      <p:sp>
        <p:nvSpPr>
          <p:cNvPr id="10" name="Rectangle 9"/>
          <p:cNvSpPr>
            <a:spLocks noChangeArrowheads="1"/>
          </p:cNvSpPr>
          <p:nvPr/>
        </p:nvSpPr>
        <p:spPr bwMode="auto">
          <a:xfrm>
            <a:off x="3279776" y="2502246"/>
            <a:ext cx="5421424" cy="1631216"/>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+getPerimeter()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#setPerimeter(Double 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sp>
        <p:nvSpPr>
          <p:cNvPr id="12" name="Rectangle 4"/>
          <p:cNvSpPr>
            <a:spLocks noChangeArrowheads="1"/>
          </p:cNvSpPr>
          <p:nvPr/>
        </p:nvSpPr>
        <p:spPr bwMode="auto">
          <a:xfrm>
            <a:off x="609600" y="4348065"/>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400" b="1" noProof="1">
                <a:latin typeface="Consolas" panose="020B0609020204030204" pitchFamily="49" charset="0"/>
              </a:rPr>
              <a:t>Rectangle</a:t>
            </a:r>
          </a:p>
        </p:txBody>
      </p:sp>
      <p:sp>
        <p:nvSpPr>
          <p:cNvPr id="13" name="Rectangle 12"/>
          <p:cNvSpPr>
            <a:spLocks noChangeArrowheads="1"/>
          </p:cNvSpPr>
          <p:nvPr/>
        </p:nvSpPr>
        <p:spPr bwMode="auto">
          <a:xfrm>
            <a:off x="609600" y="4829346"/>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width</a:t>
            </a:r>
          </a:p>
        </p:txBody>
      </p:sp>
      <p:sp>
        <p:nvSpPr>
          <p:cNvPr id="15" name="Rectangle 14"/>
          <p:cNvSpPr>
            <a:spLocks noChangeArrowheads="1"/>
          </p:cNvSpPr>
          <p:nvPr/>
        </p:nvSpPr>
        <p:spPr bwMode="auto">
          <a:xfrm>
            <a:off x="609600" y="5681209"/>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sp>
        <p:nvSpPr>
          <p:cNvPr id="20" name="Rectangle 4"/>
          <p:cNvSpPr>
            <a:spLocks noChangeArrowheads="1"/>
          </p:cNvSpPr>
          <p:nvPr/>
        </p:nvSpPr>
        <p:spPr bwMode="auto">
          <a:xfrm>
            <a:off x="7230525" y="4343400"/>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400" b="1" noProof="1">
                <a:latin typeface="Consolas" panose="020B0609020204030204" pitchFamily="49" charset="0"/>
              </a:rPr>
              <a:t>Circle</a:t>
            </a:r>
          </a:p>
        </p:txBody>
      </p:sp>
      <p:sp>
        <p:nvSpPr>
          <p:cNvPr id="21" name="Rectangle 20"/>
          <p:cNvSpPr>
            <a:spLocks noChangeArrowheads="1"/>
          </p:cNvSpPr>
          <p:nvPr/>
        </p:nvSpPr>
        <p:spPr bwMode="auto">
          <a:xfrm>
            <a:off x="7230525" y="4825485"/>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radius</a:t>
            </a:r>
          </a:p>
        </p:txBody>
      </p:sp>
      <p:sp>
        <p:nvSpPr>
          <p:cNvPr id="22" name="Rectangle 21"/>
          <p:cNvSpPr>
            <a:spLocks noChangeArrowheads="1"/>
          </p:cNvSpPr>
          <p:nvPr/>
        </p:nvSpPr>
        <p:spPr bwMode="auto">
          <a:xfrm>
            <a:off x="7230525" y="5282523"/>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sp>
        <p:nvSpPr>
          <p:cNvPr id="26" name="AutoShape 6"/>
          <p:cNvSpPr>
            <a:spLocks noChangeArrowheads="1"/>
          </p:cNvSpPr>
          <p:nvPr/>
        </p:nvSpPr>
        <p:spPr bwMode="auto">
          <a:xfrm>
            <a:off x="1073021" y="2169458"/>
            <a:ext cx="1856792" cy="919401"/>
          </a:xfrm>
          <a:prstGeom prst="wedgeRoundRectCallout">
            <a:avLst>
              <a:gd name="adj1" fmla="val 61656"/>
              <a:gd name="adj2" fmla="val 3402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400" b="1" dirty="0">
                <a:solidFill>
                  <a:srgbClr val="FFFFFF"/>
                </a:solidFill>
              </a:rPr>
              <a:t>Encapsulate area</a:t>
            </a:r>
            <a:endParaRPr lang="bg-BG" sz="2400" b="1" dirty="0">
              <a:solidFill>
                <a:schemeClr val="tx2">
                  <a:lumMod val="75000"/>
                </a:schemeClr>
              </a:solidFill>
            </a:endParaRPr>
          </a:p>
        </p:txBody>
      </p:sp>
      <p:sp>
        <p:nvSpPr>
          <p:cNvPr id="9" name="Bent Arrow 8"/>
          <p:cNvSpPr/>
          <p:nvPr/>
        </p:nvSpPr>
        <p:spPr>
          <a:xfrm rot="5400000">
            <a:off x="8926752" y="3290422"/>
            <a:ext cx="813816" cy="868680"/>
          </a:xfrm>
          <a:prstGeom prst="ben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28" name="Bent Arrow 27"/>
          <p:cNvSpPr/>
          <p:nvPr/>
        </p:nvSpPr>
        <p:spPr>
          <a:xfrm rot="16200000" flipH="1">
            <a:off x="2237232" y="3292214"/>
            <a:ext cx="813816" cy="868680"/>
          </a:xfrm>
          <a:prstGeom prst="ben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16" name="Slide Number">
            <a:extLst>
              <a:ext uri="{FF2B5EF4-FFF2-40B4-BE49-F238E27FC236}">
                <a16:creationId xmlns:a16="http://schemas.microsoft.com/office/drawing/2014/main" id="{03C9C884-0B1F-4ACA-9ADD-785EC58D0C7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7827999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20" grpId="0" animBg="1"/>
      <p:bldP spid="21" grpId="0" animBg="1"/>
      <p:bldP spid="22" grpId="0" animBg="1"/>
      <p:bldP spid="26" grpId="0" animBg="1"/>
      <p:bldP spid="9"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976285" y="2297338"/>
            <a:ext cx="8160774" cy="3120236"/>
          </a:xfrm>
        </p:spPr>
        <p:txBody>
          <a:bodyPr>
            <a:noAutofit/>
          </a:bodyPr>
          <a:lstStyle/>
          <a:p>
            <a:pPr marL="0" indent="0" algn="ctr">
              <a:buNone/>
            </a:pPr>
            <a:r>
              <a:rPr lang="en-US" sz="8800" b="1" u="sng" dirty="0">
                <a:solidFill>
                  <a:schemeClr val="bg1"/>
                </a:solidFill>
                <a:hlinkClick r:id="rId2"/>
              </a:rPr>
              <a:t>sli.do</a:t>
            </a:r>
            <a:endParaRPr lang="en-US" sz="8800" b="1" u="sng" dirty="0">
              <a:solidFill>
                <a:schemeClr val="bg1"/>
              </a:solidFill>
            </a:endParaRPr>
          </a:p>
          <a:p>
            <a:pPr marL="0" indent="0" algn="ctr">
              <a:buNone/>
            </a:pPr>
            <a:r>
              <a:rPr lang="en-US" sz="9600" b="1" dirty="0"/>
              <a:t>#java-advanced</a:t>
            </a:r>
          </a:p>
        </p:txBody>
      </p:sp>
      <p:sp>
        <p:nvSpPr>
          <p:cNvPr id="2" name="Title 1"/>
          <p:cNvSpPr>
            <a:spLocks noGrp="1"/>
          </p:cNvSpPr>
          <p:nvPr>
            <p:ph type="title"/>
          </p:nvPr>
        </p:nvSpPr>
        <p:spPr/>
        <p:txBody>
          <a:bodyPr/>
          <a:lstStyle/>
          <a:p>
            <a:r>
              <a:rPr lang="en-US" dirty="0"/>
              <a:t>Have a Question?</a:t>
            </a:r>
          </a:p>
        </p:txBody>
      </p:sp>
      <p:sp>
        <p:nvSpPr>
          <p:cNvPr id="5" name="Slide Number">
            <a:extLst>
              <a:ext uri="{FF2B5EF4-FFF2-40B4-BE49-F238E27FC236}">
                <a16:creationId xmlns:a16="http://schemas.microsoft.com/office/drawing/2014/main" id="{E1EA3205-E533-4451-9C6B-A9E6853E44E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3274223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 (1)</a:t>
            </a:r>
            <a:endParaRPr lang="bg-BG" sz="4000" dirty="0"/>
          </a:p>
        </p:txBody>
      </p:sp>
      <p:sp>
        <p:nvSpPr>
          <p:cNvPr id="11" name="Text Placeholder 5"/>
          <p:cNvSpPr txBox="1">
            <a:spLocks/>
          </p:cNvSpPr>
          <p:nvPr/>
        </p:nvSpPr>
        <p:spPr>
          <a:xfrm>
            <a:off x="876000" y="1231726"/>
            <a:ext cx="10439400" cy="54237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400" dirty="0">
                <a:solidFill>
                  <a:schemeClr val="tx1"/>
                </a:solidFill>
                <a:effectLst/>
              </a:rPr>
              <a:t>public</a:t>
            </a:r>
            <a:r>
              <a:rPr lang="en-US" sz="2400" dirty="0">
                <a:solidFill>
                  <a:schemeClr val="accent1">
                    <a:lumMod val="20000"/>
                    <a:lumOff val="80000"/>
                  </a:schemeClr>
                </a:solidFill>
              </a:rPr>
              <a:t> </a:t>
            </a:r>
            <a:r>
              <a:rPr lang="en-US" sz="2400" dirty="0">
                <a:solidFill>
                  <a:schemeClr val="bg1"/>
                </a:solidFill>
                <a:effectLst/>
              </a:rPr>
              <a:t>abstract</a:t>
            </a:r>
            <a:r>
              <a:rPr lang="en-US" sz="2400" dirty="0">
                <a:solidFill>
                  <a:schemeClr val="accent1">
                    <a:lumMod val="20000"/>
                    <a:lumOff val="80000"/>
                  </a:schemeClr>
                </a:solidFill>
              </a:rPr>
              <a:t> </a:t>
            </a:r>
            <a:r>
              <a:rPr lang="en-US" sz="2400" dirty="0">
                <a:solidFill>
                  <a:schemeClr val="tx1"/>
                </a:solidFill>
                <a:effectLst/>
              </a:rPr>
              <a:t>class Shape {</a:t>
            </a:r>
          </a:p>
          <a:p>
            <a:pPr>
              <a:spcBef>
                <a:spcPts val="600"/>
              </a:spcBef>
            </a:pPr>
            <a:r>
              <a:rPr lang="en-US" sz="2400" dirty="0">
                <a:solidFill>
                  <a:schemeClr val="accent1">
                    <a:lumMod val="20000"/>
                    <a:lumOff val="80000"/>
                  </a:schemeClr>
                </a:solidFill>
              </a:rPr>
              <a:t>  </a:t>
            </a:r>
            <a:r>
              <a:rPr lang="en-US" sz="2400" dirty="0">
                <a:solidFill>
                  <a:schemeClr val="tx1"/>
                </a:solidFill>
                <a:effectLst/>
              </a:rPr>
              <a:t>private Double perimeter;</a:t>
            </a:r>
          </a:p>
          <a:p>
            <a:pPr>
              <a:spcBef>
                <a:spcPts val="600"/>
              </a:spcBef>
            </a:pPr>
            <a:r>
              <a:rPr lang="en-US" sz="2400" dirty="0">
                <a:solidFill>
                  <a:schemeClr val="tx1"/>
                </a:solidFill>
                <a:effectLst/>
              </a:rPr>
              <a:t>  private Double area;</a:t>
            </a:r>
          </a:p>
          <a:p>
            <a:pPr>
              <a:spcBef>
                <a:spcPts val="600"/>
              </a:spcBef>
            </a:pPr>
            <a:r>
              <a:rPr lang="en-US" sz="2400" dirty="0">
                <a:solidFill>
                  <a:schemeClr val="tx1"/>
                </a:solidFill>
                <a:effectLst/>
              </a:rPr>
              <a:t>  protected void setPerimeter(Double perimeter) {     </a:t>
            </a:r>
          </a:p>
          <a:p>
            <a:pPr>
              <a:spcBef>
                <a:spcPts val="600"/>
              </a:spcBef>
            </a:pPr>
            <a:r>
              <a:rPr lang="en-US" sz="2400" dirty="0">
                <a:solidFill>
                  <a:schemeClr val="tx1"/>
                </a:solidFill>
                <a:effectLst/>
              </a:rPr>
              <a:t>    this.perimeter = perimeter;</a:t>
            </a:r>
          </a:p>
          <a:p>
            <a:pPr>
              <a:spcBef>
                <a:spcPts val="600"/>
              </a:spcBef>
            </a:pPr>
            <a:r>
              <a:rPr lang="en-US" sz="2400" dirty="0">
                <a:solidFill>
                  <a:schemeClr val="tx1"/>
                </a:solidFill>
                <a:effectLst/>
              </a:rPr>
              <a:t>  }</a:t>
            </a:r>
          </a:p>
          <a:p>
            <a:pPr>
              <a:spcBef>
                <a:spcPts val="600"/>
              </a:spcBef>
            </a:pPr>
            <a:r>
              <a:rPr lang="en-US" sz="2400" dirty="0">
                <a:solidFill>
                  <a:schemeClr val="tx1"/>
                </a:solidFill>
                <a:effectLst/>
              </a:rPr>
              <a:t>  public Double getPerimeter() { return this.perimeter; }</a:t>
            </a:r>
          </a:p>
          <a:p>
            <a:pPr>
              <a:spcBef>
                <a:spcPts val="600"/>
              </a:spcBef>
            </a:pPr>
            <a:r>
              <a:rPr lang="en-US" sz="2400" dirty="0">
                <a:solidFill>
                  <a:schemeClr val="tx1"/>
                </a:solidFill>
                <a:effectLst/>
              </a:rPr>
              <a:t>  protected void setArea(Double area) {this.area = area;</a:t>
            </a:r>
            <a:r>
              <a:rPr lang="bg-BG" sz="2400" dirty="0">
                <a:solidFill>
                  <a:schemeClr val="tx1"/>
                </a:solidFill>
                <a:effectLst/>
              </a:rPr>
              <a:t> </a:t>
            </a:r>
            <a:r>
              <a:rPr lang="en-US" sz="2400" dirty="0">
                <a:solidFill>
                  <a:schemeClr val="tx1"/>
                </a:solidFill>
                <a:effectLst/>
              </a:rPr>
              <a:t>}</a:t>
            </a:r>
          </a:p>
          <a:p>
            <a:pPr>
              <a:spcBef>
                <a:spcPts val="600"/>
              </a:spcBef>
            </a:pPr>
            <a:r>
              <a:rPr lang="en-US" sz="2400" dirty="0">
                <a:solidFill>
                  <a:schemeClr val="tx1"/>
                </a:solidFill>
                <a:effectLst/>
              </a:rPr>
              <a:t>  public Double getArea() { return this.area; }</a:t>
            </a:r>
          </a:p>
          <a:p>
            <a:pPr>
              <a:spcBef>
                <a:spcPts val="600"/>
              </a:spcBef>
            </a:pPr>
            <a:r>
              <a:rPr lang="en-US" sz="2400" dirty="0">
                <a:solidFill>
                  <a:schemeClr val="tx2">
                    <a:lumMod val="75000"/>
                  </a:schemeClr>
                </a:solidFill>
              </a:rPr>
              <a:t>  </a:t>
            </a:r>
            <a:r>
              <a:rPr lang="en-US" sz="2400" dirty="0">
                <a:solidFill>
                  <a:schemeClr val="bg1"/>
                </a:solidFill>
                <a:effectLst/>
              </a:rPr>
              <a:t>protected abstract void calculatePerimeter()</a:t>
            </a:r>
            <a:r>
              <a:rPr lang="en-US" sz="2400" dirty="0">
                <a:solidFill>
                  <a:schemeClr val="tx1"/>
                </a:solidFill>
                <a:effectLst/>
              </a:rPr>
              <a:t>;</a:t>
            </a:r>
          </a:p>
          <a:p>
            <a:pPr>
              <a:spcBef>
                <a:spcPts val="600"/>
              </a:spcBef>
            </a:pPr>
            <a:r>
              <a:rPr lang="en-US" sz="2400" dirty="0">
                <a:solidFill>
                  <a:schemeClr val="bg1"/>
                </a:solidFill>
                <a:effectLst/>
              </a:rPr>
              <a:t>  protected abstract void calculateArea()</a:t>
            </a:r>
            <a:r>
              <a:rPr lang="en-US" sz="2400" dirty="0">
                <a:solidFill>
                  <a:schemeClr val="tx1"/>
                </a:solidFill>
                <a:effectLst/>
              </a:rPr>
              <a:t>;</a:t>
            </a:r>
          </a:p>
          <a:p>
            <a:pPr>
              <a:spcBef>
                <a:spcPts val="600"/>
              </a:spcBef>
            </a:pPr>
            <a:r>
              <a:rPr lang="en-US" sz="2400" dirty="0">
                <a:solidFill>
                  <a:schemeClr val="tx1"/>
                </a:solidFill>
                <a:effectLst/>
              </a:rPr>
              <a:t>}</a:t>
            </a:r>
          </a:p>
        </p:txBody>
      </p:sp>
      <p:sp>
        <p:nvSpPr>
          <p:cNvPr id="6" name="Slide Number">
            <a:extLst>
              <a:ext uri="{FF2B5EF4-FFF2-40B4-BE49-F238E27FC236}">
                <a16:creationId xmlns:a16="http://schemas.microsoft.com/office/drawing/2014/main" id="{4AD1B2A0-33DD-4E8F-85F3-69921F7D03D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14310569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a:t>Shapes (2)</a:t>
            </a:r>
            <a:endParaRPr lang="bg-BG" sz="4000" dirty="0"/>
          </a:p>
        </p:txBody>
      </p:sp>
      <p:sp>
        <p:nvSpPr>
          <p:cNvPr id="11" name="Text Placeholder 5"/>
          <p:cNvSpPr txBox="1">
            <a:spLocks/>
          </p:cNvSpPr>
          <p:nvPr/>
        </p:nvSpPr>
        <p:spPr>
          <a:xfrm>
            <a:off x="1143000" y="1219201"/>
            <a:ext cx="9906000" cy="54237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400" dirty="0">
                <a:solidFill>
                  <a:schemeClr val="tx1"/>
                </a:solidFill>
                <a:effectLst/>
              </a:rPr>
              <a:t>public class Rectangle extends Shape {</a:t>
            </a:r>
          </a:p>
          <a:p>
            <a:pPr>
              <a:spcBef>
                <a:spcPts val="600"/>
              </a:spcBef>
            </a:pPr>
            <a:r>
              <a:rPr lang="en-US" sz="2400" dirty="0">
                <a:solidFill>
                  <a:schemeClr val="accent1">
                    <a:lumMod val="20000"/>
                    <a:lumOff val="80000"/>
                  </a:schemeClr>
                </a:solidFill>
              </a:rPr>
              <a:t>  </a:t>
            </a:r>
            <a:r>
              <a:rPr lang="en-US" sz="2400" dirty="0">
                <a:solidFill>
                  <a:schemeClr val="accent2"/>
                </a:solidFill>
                <a:effectLst/>
              </a:rPr>
              <a:t>//TODO:</a:t>
            </a:r>
            <a:r>
              <a:rPr lang="en-US" sz="2400" i="1" dirty="0">
                <a:solidFill>
                  <a:schemeClr val="accent2"/>
                </a:solidFill>
                <a:effectLst/>
              </a:rPr>
              <a:t> Add fields</a:t>
            </a:r>
          </a:p>
          <a:p>
            <a:pPr>
              <a:spcBef>
                <a:spcPts val="600"/>
              </a:spcBef>
            </a:pPr>
            <a:r>
              <a:rPr lang="en-US" sz="2400" dirty="0">
                <a:solidFill>
                  <a:schemeClr val="accent1">
                    <a:lumMod val="20000"/>
                    <a:lumOff val="80000"/>
                  </a:schemeClr>
                </a:solidFill>
              </a:rPr>
              <a:t>  </a:t>
            </a:r>
            <a:r>
              <a:rPr lang="en-US" sz="2400" dirty="0">
                <a:solidFill>
                  <a:schemeClr val="tx1"/>
                </a:solidFill>
                <a:effectLst/>
              </a:rPr>
              <a:t>public Rectangle(Double height, Double width) {</a:t>
            </a:r>
          </a:p>
          <a:p>
            <a:pPr>
              <a:spcBef>
                <a:spcPts val="600"/>
              </a:spcBef>
            </a:pPr>
            <a:r>
              <a:rPr lang="en-US" sz="2400" dirty="0">
                <a:solidFill>
                  <a:schemeClr val="tx1"/>
                </a:solidFill>
                <a:effectLst/>
              </a:rPr>
              <a:t>    this.setHeight(height); this.setWidth(width);</a:t>
            </a:r>
          </a:p>
          <a:p>
            <a:pPr>
              <a:spcBef>
                <a:spcPts val="600"/>
              </a:spcBef>
            </a:pPr>
            <a:r>
              <a:rPr lang="en-US" sz="2400" dirty="0">
                <a:solidFill>
                  <a:schemeClr val="tx1"/>
                </a:solidFill>
                <a:effectLst/>
              </a:rPr>
              <a:t>    this.calculatePerimeter(); this.calculateArea(); }</a:t>
            </a:r>
          </a:p>
          <a:p>
            <a:pPr>
              <a:spcBef>
                <a:spcPts val="600"/>
              </a:spcBef>
            </a:pPr>
            <a:r>
              <a:rPr lang="en-US" sz="2400" dirty="0">
                <a:solidFill>
                  <a:schemeClr val="accent1">
                    <a:lumMod val="20000"/>
                    <a:lumOff val="80000"/>
                  </a:schemeClr>
                </a:solidFill>
              </a:rPr>
              <a:t>  </a:t>
            </a:r>
            <a:r>
              <a:rPr lang="en-US" sz="2400" dirty="0">
                <a:solidFill>
                  <a:schemeClr val="accent2"/>
                </a:solidFill>
                <a:effectLst/>
              </a:rPr>
              <a:t>//TODO:</a:t>
            </a:r>
            <a:r>
              <a:rPr lang="en-US" sz="2400" i="1" dirty="0">
                <a:solidFill>
                  <a:schemeClr val="accent2"/>
                </a:solidFill>
                <a:effectLst/>
              </a:rPr>
              <a:t> Add getters and setters</a:t>
            </a:r>
          </a:p>
          <a:p>
            <a:pPr>
              <a:spcBef>
                <a:spcPts val="600"/>
              </a:spcBef>
            </a:pPr>
            <a:r>
              <a:rPr lang="en-US" sz="2400" dirty="0">
                <a:solidFill>
                  <a:schemeClr val="bg1"/>
                </a:solidFill>
                <a:effectLst/>
              </a:rPr>
              <a:t>  @Override</a:t>
            </a:r>
          </a:p>
          <a:p>
            <a:pPr>
              <a:spcBef>
                <a:spcPts val="600"/>
              </a:spcBef>
            </a:pPr>
            <a:r>
              <a:rPr lang="en-US" sz="2400" dirty="0">
                <a:solidFill>
                  <a:schemeClr val="accent1">
                    <a:lumMod val="20000"/>
                    <a:lumOff val="80000"/>
                  </a:schemeClr>
                </a:solidFill>
              </a:rPr>
              <a:t>  </a:t>
            </a:r>
            <a:r>
              <a:rPr lang="en-US" sz="2400" dirty="0">
                <a:solidFill>
                  <a:schemeClr val="tx1"/>
                </a:solidFill>
                <a:effectLst/>
              </a:rPr>
              <a:t>protected void calculatePerimeter() {</a:t>
            </a:r>
          </a:p>
          <a:p>
            <a:pPr>
              <a:spcBef>
                <a:spcPts val="600"/>
              </a:spcBef>
            </a:pPr>
            <a:r>
              <a:rPr lang="en-US" sz="2400" dirty="0">
                <a:solidFill>
                  <a:schemeClr val="tx1"/>
                </a:solidFill>
                <a:effectLst/>
              </a:rPr>
              <a:t>    setPerimeter(this.height * 2 + this.width * 2); }</a:t>
            </a:r>
          </a:p>
          <a:p>
            <a:pPr>
              <a:spcBef>
                <a:spcPts val="600"/>
              </a:spcBef>
            </a:pPr>
            <a:r>
              <a:rPr lang="en-US" sz="2400" dirty="0">
                <a:solidFill>
                  <a:schemeClr val="bg1"/>
                </a:solidFill>
                <a:effectLst/>
              </a:rPr>
              <a:t>  @Override</a:t>
            </a:r>
          </a:p>
          <a:p>
            <a:pPr>
              <a:spcBef>
                <a:spcPts val="600"/>
              </a:spcBef>
            </a:pPr>
            <a:r>
              <a:rPr lang="en-US" sz="2400" dirty="0">
                <a:solidFill>
                  <a:schemeClr val="accent1">
                    <a:lumMod val="20000"/>
                    <a:lumOff val="80000"/>
                  </a:schemeClr>
                </a:solidFill>
              </a:rPr>
              <a:t>  </a:t>
            </a:r>
            <a:r>
              <a:rPr lang="en-US" sz="2400" dirty="0">
                <a:solidFill>
                  <a:schemeClr val="tx1"/>
                </a:solidFill>
                <a:effectLst/>
              </a:rPr>
              <a:t>protected void calculateArea() {</a:t>
            </a:r>
          </a:p>
          <a:p>
            <a:pPr>
              <a:spcBef>
                <a:spcPts val="600"/>
              </a:spcBef>
            </a:pPr>
            <a:r>
              <a:rPr lang="en-US" sz="2400" dirty="0">
                <a:solidFill>
                  <a:schemeClr val="tx1"/>
                </a:solidFill>
                <a:effectLst/>
              </a:rPr>
              <a:t>  </a:t>
            </a:r>
            <a:r>
              <a:rPr lang="bg-BG" sz="2400" dirty="0">
                <a:solidFill>
                  <a:schemeClr val="tx1"/>
                </a:solidFill>
                <a:effectLst/>
              </a:rPr>
              <a:t>  </a:t>
            </a:r>
            <a:r>
              <a:rPr lang="en-US" sz="2400" dirty="0" err="1">
                <a:solidFill>
                  <a:schemeClr val="tx1"/>
                </a:solidFill>
                <a:effectLst/>
              </a:rPr>
              <a:t>setArea</a:t>
            </a:r>
            <a:r>
              <a:rPr lang="en-US" sz="2400" dirty="0">
                <a:solidFill>
                  <a:schemeClr val="tx1"/>
                </a:solidFill>
                <a:effectLst/>
              </a:rPr>
              <a:t>(this.height * this.width); } }</a:t>
            </a:r>
          </a:p>
        </p:txBody>
      </p:sp>
      <p:sp>
        <p:nvSpPr>
          <p:cNvPr id="6" name="Slide Number">
            <a:extLst>
              <a:ext uri="{FF2B5EF4-FFF2-40B4-BE49-F238E27FC236}">
                <a16:creationId xmlns:a16="http://schemas.microsoft.com/office/drawing/2014/main" id="{7639D2E0-FDE9-40F0-A33D-F2B095AD74E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566244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a:t>Shapes (3)</a:t>
            </a:r>
            <a:endParaRPr lang="bg-BG" sz="4000" dirty="0"/>
          </a:p>
        </p:txBody>
      </p:sp>
      <p:sp>
        <p:nvSpPr>
          <p:cNvPr id="11" name="Text Placeholder 5"/>
          <p:cNvSpPr txBox="1">
            <a:spLocks/>
          </p:cNvSpPr>
          <p:nvPr/>
        </p:nvSpPr>
        <p:spPr>
          <a:xfrm>
            <a:off x="1600200" y="1295401"/>
            <a:ext cx="8991600"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400" dirty="0">
                <a:solidFill>
                  <a:schemeClr val="tx1"/>
                </a:solidFill>
                <a:effectLst/>
              </a:rPr>
              <a:t>public class Circle extends Shape</a:t>
            </a:r>
            <a:r>
              <a:rPr lang="bg-BG" sz="2400" dirty="0">
                <a:solidFill>
                  <a:schemeClr val="tx1"/>
                </a:solidFill>
                <a:effectLst/>
              </a:rPr>
              <a:t> </a:t>
            </a:r>
            <a:r>
              <a:rPr lang="en-US" sz="2400" dirty="0">
                <a:solidFill>
                  <a:schemeClr val="tx1"/>
                </a:solidFill>
                <a:effectLst/>
              </a:rPr>
              <a:t>{</a:t>
            </a:r>
          </a:p>
          <a:p>
            <a:r>
              <a:rPr lang="en-US" sz="2400" dirty="0">
                <a:solidFill>
                  <a:schemeClr val="tx1"/>
                </a:solidFill>
                <a:effectLst/>
              </a:rPr>
              <a:t>  private Double radius;</a:t>
            </a:r>
          </a:p>
          <a:p>
            <a:r>
              <a:rPr lang="en-US" sz="2400" dirty="0">
                <a:solidFill>
                  <a:schemeClr val="tx1"/>
                </a:solidFill>
                <a:effectLst/>
              </a:rPr>
              <a:t>  public Circle (Double radius) {</a:t>
            </a:r>
          </a:p>
          <a:p>
            <a:r>
              <a:rPr lang="en-US" sz="2400" dirty="0">
                <a:solidFill>
                  <a:schemeClr val="tx1"/>
                </a:solidFill>
                <a:effectLst/>
              </a:rPr>
              <a:t>    this.setRadius(radius);</a:t>
            </a:r>
          </a:p>
          <a:p>
            <a:r>
              <a:rPr lang="en-US" sz="2400" dirty="0">
                <a:solidFill>
                  <a:schemeClr val="tx1"/>
                </a:solidFill>
                <a:effectLst/>
              </a:rPr>
              <a:t>    this.calculatePerimeter();</a:t>
            </a:r>
          </a:p>
          <a:p>
            <a:r>
              <a:rPr lang="en-US" sz="2400" dirty="0">
                <a:solidFill>
                  <a:schemeClr val="tx1"/>
                </a:solidFill>
                <a:effectLst/>
              </a:rPr>
              <a:t>    this.calculateArea(); </a:t>
            </a:r>
          </a:p>
          <a:p>
            <a:r>
              <a:rPr lang="en-US" sz="2400" dirty="0">
                <a:solidFill>
                  <a:schemeClr val="tx1"/>
                </a:solidFill>
                <a:effectLst/>
              </a:rPr>
              <a:t>  }</a:t>
            </a:r>
          </a:p>
          <a:p>
            <a:r>
              <a:rPr lang="en-US" sz="2400" dirty="0">
                <a:solidFill>
                  <a:schemeClr val="tx1"/>
                </a:solidFill>
                <a:effectLst/>
              </a:rPr>
              <a:t>  public final Double getRadius() {</a:t>
            </a:r>
          </a:p>
          <a:p>
            <a:r>
              <a:rPr lang="en-US" sz="2400" dirty="0">
                <a:solidFill>
                  <a:schemeClr val="tx1"/>
                </a:solidFill>
                <a:effectLst/>
              </a:rPr>
              <a:t>    return radius;</a:t>
            </a:r>
          </a:p>
          <a:p>
            <a:r>
              <a:rPr lang="en-US" sz="2400" dirty="0">
                <a:solidFill>
                  <a:schemeClr val="tx1"/>
                </a:solidFill>
                <a:effectLst/>
              </a:rPr>
              <a:t>  }</a:t>
            </a:r>
          </a:p>
          <a:p>
            <a:endParaRPr lang="en-US" sz="2400" dirty="0">
              <a:solidFill>
                <a:schemeClr val="accent1">
                  <a:lumMod val="20000"/>
                  <a:lumOff val="80000"/>
                </a:schemeClr>
              </a:solidFill>
            </a:endParaRPr>
          </a:p>
          <a:p>
            <a:r>
              <a:rPr lang="en-US" sz="2400" dirty="0">
                <a:solidFill>
                  <a:schemeClr val="tx2">
                    <a:lumMod val="75000"/>
                  </a:schemeClr>
                </a:solidFill>
              </a:rPr>
              <a:t>  </a:t>
            </a:r>
            <a:r>
              <a:rPr lang="en-US" sz="2400" dirty="0">
                <a:solidFill>
                  <a:schemeClr val="accent2"/>
                </a:solidFill>
                <a:effectLst/>
              </a:rPr>
              <a:t>//TODO:</a:t>
            </a:r>
            <a:r>
              <a:rPr lang="en-US" sz="2400" i="1" dirty="0">
                <a:solidFill>
                  <a:schemeClr val="accent2"/>
                </a:solidFill>
                <a:effectLst/>
              </a:rPr>
              <a:t> Finish encapsulation</a:t>
            </a:r>
          </a:p>
          <a:p>
            <a:r>
              <a:rPr lang="en-US" sz="2400" i="1" dirty="0">
                <a:solidFill>
                  <a:schemeClr val="accent2"/>
                </a:solidFill>
                <a:effectLst/>
              </a:rPr>
              <a:t>  </a:t>
            </a:r>
            <a:r>
              <a:rPr lang="en-US" sz="2400" dirty="0">
                <a:solidFill>
                  <a:schemeClr val="accent2"/>
                </a:solidFill>
                <a:effectLst/>
              </a:rPr>
              <a:t>//TODO:</a:t>
            </a:r>
            <a:r>
              <a:rPr lang="en-US" sz="2400" i="1" dirty="0">
                <a:solidFill>
                  <a:schemeClr val="accent2"/>
                </a:solidFill>
                <a:effectLst/>
              </a:rPr>
              <a:t> Override calculate Area and Perimeter</a:t>
            </a:r>
          </a:p>
          <a:p>
            <a:r>
              <a:rPr lang="en-US" sz="2400" dirty="0">
                <a:solidFill>
                  <a:schemeClr val="tx1"/>
                </a:solidFill>
                <a:effectLst/>
              </a:rPr>
              <a:t>}</a:t>
            </a:r>
          </a:p>
        </p:txBody>
      </p:sp>
      <p:sp>
        <p:nvSpPr>
          <p:cNvPr id="6" name="Slide Number">
            <a:extLst>
              <a:ext uri="{FF2B5EF4-FFF2-40B4-BE49-F238E27FC236}">
                <a16:creationId xmlns:a16="http://schemas.microsoft.com/office/drawing/2014/main" id="{8C2B19FE-F3B4-4257-AA82-CCA7B73D845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38381041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71086" y="1656228"/>
            <a:ext cx="7579238"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3481" y="1428717"/>
            <a:ext cx="8630747"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dirty="0">
                <a:solidFill>
                  <a:srgbClr val="FFA000"/>
                </a:solidFill>
                <a:latin typeface="Calibri" panose="020F0502020204030204"/>
                <a:ea typeface="맑은 고딕" panose="020B0503020000020004" pitchFamily="34" charset="-127"/>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FFA000"/>
                </a:solidFill>
                <a:latin typeface="Calibri" panose="020F0502020204030204"/>
                <a:ea typeface="맑은 고딕" panose="020B0503020000020004" pitchFamily="34" charset="-127"/>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234465"/>
                </a:solidFill>
                <a:latin typeface="Calibri" panose="020F0502020204030204"/>
                <a:ea typeface="맑은 고딕" panose="020B0503020000020004" pitchFamily="34" charset="-127"/>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227" y="3276643"/>
            <a:ext cx="2881926"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4522" y="1684031"/>
            <a:ext cx="8061322" cy="4789710"/>
          </a:xfrm>
          <a:prstGeom prst="rect">
            <a:avLst/>
          </a:prstGeom>
        </p:spPr>
        <p:txBody>
          <a:bodyPr vert="horz" lIns="108000" tIns="36000" rIns="108000" bIns="36000" rtlCol="0">
            <a:norm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solidFill>
              </a:rPr>
              <a:t>Definition </a:t>
            </a:r>
            <a:r>
              <a:rPr lang="en-US" sz="3400" dirty="0">
                <a:solidFill>
                  <a:schemeClr val="bg2"/>
                </a:solidFill>
              </a:rPr>
              <a:t>and</a:t>
            </a:r>
            <a:r>
              <a:rPr lang="en-US" sz="3400" b="1" dirty="0">
                <a:solidFill>
                  <a:schemeClr val="bg2"/>
                </a:solidFill>
              </a:rPr>
              <a:t> </a:t>
            </a:r>
            <a:r>
              <a:rPr lang="en-US" sz="3400" b="1" dirty="0">
                <a:solidFill>
                  <a:schemeClr val="bg1"/>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solidFill>
              </a:rPr>
              <a:t>Classes</a:t>
            </a:r>
          </a:p>
          <a:p>
            <a:pPr lvl="1">
              <a:buClr>
                <a:schemeClr val="bg2"/>
              </a:buClr>
            </a:pPr>
            <a:r>
              <a:rPr lang="en-US" sz="3400" b="1" dirty="0">
                <a:solidFill>
                  <a:schemeClr val="bg1"/>
                </a:solidFill>
              </a:rPr>
              <a:t>Methods</a:t>
            </a:r>
          </a:p>
        </p:txBody>
      </p:sp>
      <p:sp>
        <p:nvSpPr>
          <p:cNvPr id="16" name="Slide Number">
            <a:extLst>
              <a:ext uri="{FF2B5EF4-FFF2-40B4-BE49-F238E27FC236}">
                <a16:creationId xmlns:a16="http://schemas.microsoft.com/office/drawing/2014/main" id="{ED5BA1DB-A9D0-461E-9D64-10653148AC9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24871604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6588620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349673" y="2849671"/>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id="{04A6A894-8A9A-4E5B-88D1-24F9A2F84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2460" y="2356669"/>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3126" y="1687971"/>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id="{C179D76D-17E7-4F4E-9808-BBF903658D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45561" y="1597174"/>
            <a:ext cx="5116914" cy="876716"/>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id="{93F033DD-94F4-4599-9D64-B6A8BF4646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3069" y="1238971"/>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id="{2D9A9160-CFB1-4198-B631-320EFBF99E2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6917811" y="4363706"/>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id="{B2C7AFA4-B03B-4F90-BCF5-42B64D45FD93}"/>
              </a:ext>
            </a:extLst>
          </p:cNvPr>
          <p:cNvPicPr>
            <a:picLocks noChangeAspect="1"/>
          </p:cNvPicPr>
          <p:nvPr/>
        </p:nvPicPr>
        <p:blipFill rotWithShape="1">
          <a:blip r:embed="rId15">
            <a:extLst>
              <a:ext uri="{28A0092B-C50C-407E-A947-70E740481C1C}">
                <a14:useLocalDpi xmlns:a14="http://schemas.microsoft.com/office/drawing/2010/main" val="0"/>
              </a:ext>
            </a:extLst>
          </a:blip>
          <a:srcRect l="15754" t="27513" r="15212" b="31480"/>
          <a:stretch/>
        </p:blipFill>
        <p:spPr>
          <a:xfrm>
            <a:off x="606404" y="5804742"/>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7241" y="4327206"/>
            <a:ext cx="1827471" cy="1092173"/>
          </a:xfrm>
          <a:prstGeom prst="rect">
            <a:avLst/>
          </a:prstGeom>
        </p:spPr>
      </p:pic>
      <p:pic>
        <p:nvPicPr>
          <p:cNvPr id="31" name="Picture 30" descr="Logo&#10;&#10;Description automatically generated">
            <a:hlinkClick r:id="rId18"/>
            <a:extLst>
              <a:ext uri="{FF2B5EF4-FFF2-40B4-BE49-F238E27FC236}">
                <a16:creationId xmlns:a16="http://schemas.microsoft.com/office/drawing/2014/main" id="{51539337-EA92-4DEC-B27C-1C96A708D31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998515" y="2643494"/>
            <a:ext cx="3631278" cy="1298350"/>
          </a:xfrm>
          <a:prstGeom prst="rect">
            <a:avLst/>
          </a:prstGeom>
        </p:spPr>
      </p:pic>
      <p:pic>
        <p:nvPicPr>
          <p:cNvPr id="32" name="Picture 31" descr="Logo&#10;&#10;Description automatically generated">
            <a:hlinkClick r:id="rId20"/>
            <a:extLst>
              <a:ext uri="{FF2B5EF4-FFF2-40B4-BE49-F238E27FC236}">
                <a16:creationId xmlns:a16="http://schemas.microsoft.com/office/drawing/2014/main" id="{F70938FD-B0F5-423E-8C2C-99B884B6B04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828735" y="5595629"/>
            <a:ext cx="2657856" cy="916485"/>
          </a:xfrm>
          <a:prstGeom prst="rect">
            <a:avLst/>
          </a:prstGeom>
        </p:spPr>
      </p:pic>
      <p:pic>
        <p:nvPicPr>
          <p:cNvPr id="33" name="Picture 32" descr="A picture containing logo&#10;&#10;Description automatically generated">
            <a:hlinkClick r:id="rId22"/>
            <a:extLst>
              <a:ext uri="{FF2B5EF4-FFF2-40B4-BE49-F238E27FC236}">
                <a16:creationId xmlns:a16="http://schemas.microsoft.com/office/drawing/2014/main" id="{FFB981A5-A282-4429-A0A1-AD728C389669}"/>
              </a:ext>
            </a:extLst>
          </p:cNvPr>
          <p:cNvPicPr>
            <a:picLocks noChangeAspect="1"/>
          </p:cNvPicPr>
          <p:nvPr/>
        </p:nvPicPr>
        <p:blipFill>
          <a:blip r:embed="rId23" cstate="hqprint">
            <a:extLst>
              <a:ext uri="{28A0092B-C50C-407E-A947-70E740481C1C}">
                <a14:useLocalDpi xmlns:a14="http://schemas.microsoft.com/office/drawing/2010/main" val="0"/>
              </a:ext>
            </a:extLst>
          </a:blip>
          <a:stretch>
            <a:fillRect/>
          </a:stretch>
        </p:blipFill>
        <p:spPr>
          <a:xfrm>
            <a:off x="3520554" y="5519375"/>
            <a:ext cx="2391414" cy="1145517"/>
          </a:xfrm>
          <a:prstGeom prst="rect">
            <a:avLst/>
          </a:prstGeom>
        </p:spPr>
      </p:pic>
      <p:pic>
        <p:nvPicPr>
          <p:cNvPr id="15" name="Picture 14" descr="Shape&#10;&#10;Description automatically generated with medium confidence">
            <a:hlinkClick r:id="rId24"/>
            <a:extLst>
              <a:ext uri="{FF2B5EF4-FFF2-40B4-BE49-F238E27FC236}">
                <a16:creationId xmlns:a16="http://schemas.microsoft.com/office/drawing/2014/main" id="{C54AECE5-A7C3-4F84-941E-EDAA4DCD24A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456176" y="4295780"/>
            <a:ext cx="2520171" cy="869659"/>
          </a:xfrm>
          <a:prstGeom prst="rect">
            <a:avLst/>
          </a:prstGeom>
        </p:spPr>
      </p:pic>
      <p:pic>
        <p:nvPicPr>
          <p:cNvPr id="16" name="Picture 15" descr="Logo&#10;&#10;Description automatically generated">
            <a:hlinkClick r:id="rId26"/>
            <a:extLst>
              <a:ext uri="{FF2B5EF4-FFF2-40B4-BE49-F238E27FC236}">
                <a16:creationId xmlns:a16="http://schemas.microsoft.com/office/drawing/2014/main" id="{7760FE36-8EB1-4B6F-A56E-4FE01D75DFB9}"/>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074598" y="4737801"/>
            <a:ext cx="3202860" cy="1239817"/>
          </a:xfrm>
          <a:prstGeom prst="rect">
            <a:avLst/>
          </a:prstGeom>
        </p:spPr>
      </p:pic>
    </p:spTree>
    <p:extLst>
      <p:ext uri="{BB962C8B-B14F-4D97-AF65-F5344CB8AC3E}">
        <p14:creationId xmlns:p14="http://schemas.microsoft.com/office/powerpoint/2010/main" val="24901547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26</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3908450" y="1883975"/>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74608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endParaRPr lang="en-US" sz="3000" noProof="1"/>
          </a:p>
          <a:p>
            <a:pPr>
              <a:lnSpc>
                <a:spcPct val="100000"/>
              </a:lnSpc>
            </a:pPr>
            <a:r>
              <a:rPr lang="en-US" sz="3200" dirty="0"/>
              <a:t>Software University Foundation</a:t>
            </a:r>
            <a:endParaRPr lang="bg-BG" sz="3200" dirty="0"/>
          </a:p>
          <a:p>
            <a:pPr lvl="1"/>
            <a:r>
              <a:rPr lang="en-US" sz="3000" noProof="1">
                <a:hlinkClick r:id="rId4"/>
              </a:rPr>
              <a:t>softuni.foundation</a:t>
            </a:r>
            <a:endParaRPr lang="en-US" sz="3000" noProof="1"/>
          </a:p>
          <a:p>
            <a:pPr>
              <a:lnSpc>
                <a:spcPct val="100000"/>
              </a:lnSpc>
            </a:pPr>
            <a:r>
              <a:rPr lang="en-US" sz="3200" dirty="0"/>
              <a:t>Software University @ Facebook</a:t>
            </a:r>
          </a:p>
          <a:p>
            <a:pPr lvl="1"/>
            <a:r>
              <a:rPr lang="en-US" sz="3000" noProof="1">
                <a:hlinkClick r:id="rId5"/>
              </a:rPr>
              <a:t>facebook.com/SoftwareUniversity</a:t>
            </a:r>
            <a:endParaRPr lang="en-US" sz="3000" noProof="1"/>
          </a:p>
          <a:p>
            <a:pPr>
              <a:lnSpc>
                <a:spcPct val="100000"/>
              </a:lnSpc>
            </a:pPr>
            <a:r>
              <a:rPr lang="en-US" sz="3200" dirty="0"/>
              <a:t>Software University Forums</a:t>
            </a:r>
          </a:p>
          <a:p>
            <a:pPr lvl="1"/>
            <a:r>
              <a:rPr lang="en-US" sz="3000" dirty="0">
                <a:hlinkClick r:id="rId6"/>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A09EB61B-DCEE-4B58-BEAF-65E307A8224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27</a:t>
            </a:fld>
            <a:endParaRPr lang="en-US" dirty="0"/>
          </a:p>
        </p:txBody>
      </p:sp>
    </p:spTree>
    <p:extLst>
      <p:ext uri="{BB962C8B-B14F-4D97-AF65-F5344CB8AC3E}">
        <p14:creationId xmlns:p14="http://schemas.microsoft.com/office/powerpoint/2010/main" val="1412413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64AB58BC-8F09-4C00-AEF6-AC66766CC5F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25354964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514350" indent="-514350">
              <a:lnSpc>
                <a:spcPct val="100000"/>
              </a:lnSpc>
            </a:pPr>
            <a:r>
              <a:rPr lang="en-US" dirty="0"/>
              <a:t>Polymorphism</a:t>
            </a:r>
          </a:p>
          <a:p>
            <a:pPr marL="1047416" lvl="1" indent="-514350">
              <a:lnSpc>
                <a:spcPct val="100000"/>
              </a:lnSpc>
            </a:pPr>
            <a:r>
              <a:rPr lang="en-US" dirty="0"/>
              <a:t>What is Polymorphism?</a:t>
            </a:r>
          </a:p>
          <a:p>
            <a:pPr marL="1047416" lvl="1" indent="-514350">
              <a:lnSpc>
                <a:spcPct val="100000"/>
              </a:lnSpc>
            </a:pPr>
            <a:r>
              <a:rPr lang="en-US" dirty="0"/>
              <a:t>Types of Polymorphism</a:t>
            </a:r>
          </a:p>
          <a:p>
            <a:pPr marL="1047416" lvl="1" indent="-514350">
              <a:lnSpc>
                <a:spcPct val="100000"/>
              </a:lnSpc>
            </a:pPr>
            <a:r>
              <a:rPr lang="en-US" dirty="0"/>
              <a:t>Override Methods</a:t>
            </a:r>
          </a:p>
          <a:p>
            <a:pPr marL="1047416" lvl="1" indent="-514350">
              <a:lnSpc>
                <a:spcPct val="100000"/>
              </a:lnSpc>
            </a:pPr>
            <a:r>
              <a:rPr lang="en-US" dirty="0"/>
              <a:t>Overload Methods</a:t>
            </a:r>
          </a:p>
          <a:p>
            <a:pPr marL="514350" indent="-514350">
              <a:lnSpc>
                <a:spcPct val="100000"/>
              </a:lnSpc>
            </a:pPr>
            <a:r>
              <a:rPr lang="en-US" dirty="0"/>
              <a:t>Abstract Classes</a:t>
            </a:r>
          </a:p>
          <a:p>
            <a:pPr marL="1047416" lvl="1" indent="-514350">
              <a:lnSpc>
                <a:spcPct val="100000"/>
              </a:lnSpc>
            </a:pPr>
            <a:r>
              <a:rPr lang="en-US" dirty="0"/>
              <a:t>Abstract Methods</a:t>
            </a:r>
          </a:p>
        </p:txBody>
      </p:sp>
      <p:sp>
        <p:nvSpPr>
          <p:cNvPr id="681986" name="Rectangle 2"/>
          <p:cNvSpPr>
            <a:spLocks noGrp="1" noChangeArrowheads="1"/>
          </p:cNvSpPr>
          <p:nvPr>
            <p:ph type="title"/>
          </p:nvPr>
        </p:nvSpPr>
        <p:spPr/>
        <p:txBody>
          <a:bodyPr/>
          <a:lstStyle/>
          <a:p>
            <a:r>
              <a:rPr lang="en-US" dirty="0"/>
              <a:t>Table of Contents</a:t>
            </a:r>
            <a:endParaRPr lang="bg-BG" dirty="0"/>
          </a:p>
        </p:txBody>
      </p:sp>
      <p:sp>
        <p:nvSpPr>
          <p:cNvPr id="6" name="Slide Number">
            <a:extLst>
              <a:ext uri="{FF2B5EF4-FFF2-40B4-BE49-F238E27FC236}">
                <a16:creationId xmlns:a16="http://schemas.microsoft.com/office/drawing/2014/main" id="{9F69F56A-3893-4138-96F6-F8DF86D46BA6}"/>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1969537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371E124A-5E10-488D-8991-31A4D416C5CB}"/>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024342" y="1480932"/>
            <a:ext cx="2143316" cy="2143316"/>
          </a:xfrm>
          <a:prstGeom prst="rect">
            <a:avLst/>
          </a:prstGeom>
        </p:spPr>
      </p:pic>
      <p:sp>
        <p:nvSpPr>
          <p:cNvPr id="4" name="Title 3">
            <a:extLst>
              <a:ext uri="{FF2B5EF4-FFF2-40B4-BE49-F238E27FC236}">
                <a16:creationId xmlns:a16="http://schemas.microsoft.com/office/drawing/2014/main" id="{9161CE49-BE62-4A88-A286-CEB470A37145}"/>
              </a:ext>
            </a:extLst>
          </p:cNvPr>
          <p:cNvSpPr>
            <a:spLocks noGrp="1"/>
          </p:cNvSpPr>
          <p:nvPr>
            <p:ph type="title" sz="quarter" idx="10"/>
          </p:nvPr>
        </p:nvSpPr>
        <p:spPr/>
        <p:txBody>
          <a:bodyPr/>
          <a:lstStyle/>
          <a:p>
            <a:r>
              <a:rPr lang="en-US"/>
              <a:t>Polymorphism</a:t>
            </a:r>
          </a:p>
        </p:txBody>
      </p:sp>
    </p:spTree>
    <p:extLst>
      <p:ext uri="{BB962C8B-B14F-4D97-AF65-F5344CB8AC3E}">
        <p14:creationId xmlns:p14="http://schemas.microsoft.com/office/powerpoint/2010/main" val="22292448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6560" y="1121144"/>
            <a:ext cx="9927138" cy="5736856"/>
          </a:xfrm>
        </p:spPr>
        <p:txBody>
          <a:bodyPr>
            <a:normAutofit lnSpcReduction="10000"/>
          </a:bodyPr>
          <a:lstStyle/>
          <a:p>
            <a:r>
              <a:rPr lang="en-US" dirty="0"/>
              <a:t>From the Greek</a:t>
            </a:r>
          </a:p>
          <a:p>
            <a:endParaRPr lang="en-US" dirty="0"/>
          </a:p>
          <a:p>
            <a:endParaRPr lang="en-US" dirty="0"/>
          </a:p>
          <a:p>
            <a:endParaRPr lang="en-US" dirty="0"/>
          </a:p>
          <a:p>
            <a:endParaRPr lang="en-US" dirty="0"/>
          </a:p>
          <a:p>
            <a:r>
              <a:rPr lang="en-GB" dirty="0"/>
              <a:t>Such as a word having several different meanings based on the context</a:t>
            </a:r>
          </a:p>
          <a:p>
            <a:r>
              <a:rPr lang="en-US" dirty="0"/>
              <a:t>Often referred to as the third pillar of OOP, after encapsulation and inheritance</a:t>
            </a:r>
            <a:endParaRPr lang="en-GB" dirty="0"/>
          </a:p>
        </p:txBody>
      </p:sp>
      <p:sp>
        <p:nvSpPr>
          <p:cNvPr id="4" name="Title 3"/>
          <p:cNvSpPr>
            <a:spLocks noGrp="1"/>
          </p:cNvSpPr>
          <p:nvPr>
            <p:ph type="title"/>
          </p:nvPr>
        </p:nvSpPr>
        <p:spPr/>
        <p:txBody>
          <a:bodyPr/>
          <a:lstStyle/>
          <a:p>
            <a:r>
              <a:rPr lang="en-US" noProof="1"/>
              <a:t>What is Polymorphism?</a:t>
            </a:r>
            <a:endParaRPr lang="en-US" dirty="0"/>
          </a:p>
        </p:txBody>
      </p:sp>
      <p:grpSp>
        <p:nvGrpSpPr>
          <p:cNvPr id="7" name="Group 6"/>
          <p:cNvGrpSpPr/>
          <p:nvPr/>
        </p:nvGrpSpPr>
        <p:grpSpPr>
          <a:xfrm>
            <a:off x="2676163" y="1832848"/>
            <a:ext cx="8053314" cy="2271152"/>
            <a:chOff x="2094702" y="1775810"/>
            <a:chExt cx="8055411" cy="2686652"/>
          </a:xfrm>
          <a:solidFill>
            <a:srgbClr val="C2C7D2"/>
          </a:solidFill>
        </p:grpSpPr>
        <p:sp>
          <p:nvSpPr>
            <p:cNvPr id="5" name="Rectangle: Rounded Corners 4"/>
            <p:cNvSpPr>
              <a:spLocks noChangeArrowheads="1"/>
            </p:cNvSpPr>
            <p:nvPr/>
          </p:nvSpPr>
          <p:spPr bwMode="auto">
            <a:xfrm>
              <a:off x="2094702" y="1775810"/>
              <a:ext cx="3124200" cy="1318964"/>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Polys</a:t>
              </a:r>
            </a:p>
            <a:p>
              <a:pPr algn="ctr">
                <a:defRPr/>
              </a:pPr>
              <a:r>
                <a:rPr lang="en-GB" sz="32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778273"/>
              <a:ext cx="3124200" cy="1316501"/>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Morphe</a:t>
              </a:r>
            </a:p>
            <a:p>
              <a:pPr algn="ctr">
                <a:defRPr/>
              </a:pPr>
              <a:r>
                <a:rPr lang="en-GB" sz="32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218902" y="2435292"/>
              <a:ext cx="1807010" cy="1231"/>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grpFill/>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Slide Number">
            <a:extLst>
              <a:ext uri="{FF2B5EF4-FFF2-40B4-BE49-F238E27FC236}">
                <a16:creationId xmlns:a16="http://schemas.microsoft.com/office/drawing/2014/main" id="{71838AC6-7B27-4A0E-A692-D8B4A3F69B4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10722233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sz="3600" dirty="0"/>
              <a:t>The ability of an</a:t>
            </a:r>
            <a:r>
              <a:rPr lang="en-US" sz="3600" dirty="0">
                <a:solidFill>
                  <a:schemeClr val="bg1"/>
                </a:solidFill>
              </a:rPr>
              <a:t> </a:t>
            </a:r>
            <a:r>
              <a:rPr lang="en-US" sz="3600" b="1" dirty="0">
                <a:solidFill>
                  <a:schemeClr val="bg1"/>
                </a:solidFill>
              </a:rPr>
              <a:t>object</a:t>
            </a:r>
            <a:r>
              <a:rPr lang="en-US" sz="3600" dirty="0">
                <a:solidFill>
                  <a:schemeClr val="bg1"/>
                </a:solidFill>
              </a:rPr>
              <a:t> </a:t>
            </a:r>
            <a:r>
              <a:rPr lang="en-US" sz="3600" dirty="0"/>
              <a:t>to take on </a:t>
            </a:r>
            <a:r>
              <a:rPr lang="en-US" sz="3600" b="1" dirty="0">
                <a:solidFill>
                  <a:schemeClr val="bg1"/>
                </a:solidFill>
              </a:rPr>
              <a:t>many</a:t>
            </a:r>
            <a:r>
              <a:rPr lang="en-US" sz="3600" b="1" dirty="0">
                <a:solidFill>
                  <a:schemeClr val="tx2">
                    <a:lumMod val="75000"/>
                  </a:schemeClr>
                </a:solidFill>
              </a:rPr>
              <a:t> </a:t>
            </a:r>
            <a:r>
              <a:rPr lang="en-US" sz="3600" b="1" dirty="0">
                <a:solidFill>
                  <a:schemeClr val="bg1"/>
                </a:solidFill>
              </a:rPr>
              <a:t>forms</a:t>
            </a:r>
          </a:p>
        </p:txBody>
      </p:sp>
      <p:sp>
        <p:nvSpPr>
          <p:cNvPr id="4" name="Title 3"/>
          <p:cNvSpPr>
            <a:spLocks noGrp="1"/>
          </p:cNvSpPr>
          <p:nvPr>
            <p:ph type="title"/>
          </p:nvPr>
        </p:nvSpPr>
        <p:spPr/>
        <p:txBody>
          <a:bodyPr/>
          <a:lstStyle/>
          <a:p>
            <a:r>
              <a:rPr lang="en-US" dirty="0"/>
              <a:t>Polymorphism in OOP</a:t>
            </a:r>
          </a:p>
        </p:txBody>
      </p:sp>
      <p:sp>
        <p:nvSpPr>
          <p:cNvPr id="7" name="Rectangle 6"/>
          <p:cNvSpPr>
            <a:spLocks noChangeArrowheads="1"/>
          </p:cNvSpPr>
          <p:nvPr/>
        </p:nvSpPr>
        <p:spPr bwMode="auto">
          <a:xfrm>
            <a:off x="718430" y="1864005"/>
            <a:ext cx="11034600" cy="1384995"/>
          </a:xfrm>
          <a:prstGeom prst="rect">
            <a:avLst/>
          </a:prstGeom>
          <a:solidFill>
            <a:srgbClr val="C2C7D2">
              <a:alpha val="20000"/>
            </a:srgb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public</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interface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a:p>
            <a:pPr fontAlgn="base"/>
            <a:r>
              <a:rPr lang="en-US" sz="2800" b="1" noProof="1">
                <a:latin typeface="Consolas" pitchFamily="49" charset="0"/>
                <a:cs typeface="Consolas" pitchFamily="49" charset="0"/>
              </a:rPr>
              <a:t>public</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abstract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class Mammal {}</a:t>
            </a:r>
          </a:p>
          <a:p>
            <a:pPr fontAlgn="base"/>
            <a:r>
              <a:rPr lang="en-US" sz="2800" b="1" noProof="1">
                <a:latin typeface="Consolas" pitchFamily="49" charset="0"/>
                <a:cs typeface="Consolas" pitchFamily="49" charset="0"/>
              </a:rPr>
              <a:t>public class Person </a:t>
            </a:r>
            <a:r>
              <a:rPr lang="en-US" sz="2800" b="1" noProof="1">
                <a:solidFill>
                  <a:schemeClr val="bg1"/>
                </a:solidFill>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Mammal</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p:txBody>
      </p:sp>
      <p:sp>
        <p:nvSpPr>
          <p:cNvPr id="8" name="Rectangle 7"/>
          <p:cNvSpPr>
            <a:spLocks noChangeArrowheads="1"/>
          </p:cNvSpPr>
          <p:nvPr/>
        </p:nvSpPr>
        <p:spPr bwMode="auto">
          <a:xfrm>
            <a:off x="741000" y="3564000"/>
            <a:ext cx="4297426"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Person</a:t>
            </a:r>
          </a:p>
        </p:txBody>
      </p:sp>
      <p:sp>
        <p:nvSpPr>
          <p:cNvPr id="9" name="Rectangle 8"/>
          <p:cNvSpPr>
            <a:spLocks noChangeArrowheads="1"/>
          </p:cNvSpPr>
          <p:nvPr/>
        </p:nvSpPr>
        <p:spPr bwMode="auto">
          <a:xfrm>
            <a:off x="718430" y="4463775"/>
            <a:ext cx="4297426"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Mammal</a:t>
            </a:r>
          </a:p>
        </p:txBody>
      </p:sp>
      <p:sp>
        <p:nvSpPr>
          <p:cNvPr id="10" name="Rectangle 9"/>
          <p:cNvSpPr>
            <a:spLocks noChangeArrowheads="1"/>
          </p:cNvSpPr>
          <p:nvPr/>
        </p:nvSpPr>
        <p:spPr bwMode="auto">
          <a:xfrm>
            <a:off x="6032502" y="4551599"/>
            <a:ext cx="4450924"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Object</a:t>
            </a:r>
          </a:p>
        </p:txBody>
      </p:sp>
      <p:sp>
        <p:nvSpPr>
          <p:cNvPr id="11" name="Rectangle 10"/>
          <p:cNvSpPr>
            <a:spLocks noChangeArrowheads="1"/>
          </p:cNvSpPr>
          <p:nvPr/>
        </p:nvSpPr>
        <p:spPr bwMode="auto">
          <a:xfrm>
            <a:off x="6032502" y="3564000"/>
            <a:ext cx="4450924"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Animal</a:t>
            </a:r>
          </a:p>
        </p:txBody>
      </p:sp>
      <p:sp>
        <p:nvSpPr>
          <p:cNvPr id="12" name="Slide Number">
            <a:extLst>
              <a:ext uri="{FF2B5EF4-FFF2-40B4-BE49-F238E27FC236}">
                <a16:creationId xmlns:a16="http://schemas.microsoft.com/office/drawing/2014/main" id="{EBB9412B-8772-4F03-BC3B-B94585AC5C7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24105151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4267202"/>
            <a:ext cx="11804822" cy="2057399"/>
          </a:xfrm>
        </p:spPr>
        <p:txBody>
          <a:bodyPr>
            <a:normAutofit/>
          </a:bodyPr>
          <a:lstStyle/>
          <a:p>
            <a:pPr>
              <a:buClr>
                <a:schemeClr val="tx1"/>
              </a:buClr>
            </a:pPr>
            <a:r>
              <a:rPr lang="en-US" b="1" dirty="0">
                <a:solidFill>
                  <a:schemeClr val="bg1"/>
                </a:solidFill>
              </a:rPr>
              <a:t>Variables</a:t>
            </a:r>
            <a:r>
              <a:rPr lang="en-US" dirty="0"/>
              <a:t> are saved in a </a:t>
            </a:r>
            <a:r>
              <a:rPr lang="en-US" b="1" dirty="0">
                <a:solidFill>
                  <a:schemeClr val="bg1"/>
                </a:solidFill>
              </a:rPr>
              <a:t>reference</a:t>
            </a:r>
            <a:r>
              <a:rPr lang="en-US" dirty="0"/>
              <a:t> type</a:t>
            </a:r>
          </a:p>
          <a:p>
            <a:r>
              <a:rPr lang="en-US" dirty="0"/>
              <a:t>You can use only </a:t>
            </a:r>
            <a:r>
              <a:rPr lang="en-US" b="1" dirty="0">
                <a:solidFill>
                  <a:schemeClr val="bg1"/>
                </a:solidFill>
              </a:rPr>
              <a:t>reference methods</a:t>
            </a:r>
          </a:p>
          <a:p>
            <a:r>
              <a:rPr lang="en-US" dirty="0"/>
              <a:t>If you need an </a:t>
            </a:r>
            <a:r>
              <a:rPr lang="en-US" b="1" dirty="0">
                <a:solidFill>
                  <a:schemeClr val="bg1"/>
                </a:solidFill>
              </a:rPr>
              <a:t>object method </a:t>
            </a:r>
            <a:r>
              <a:rPr lang="en-US" dirty="0"/>
              <a:t>you need to </a:t>
            </a:r>
            <a:r>
              <a:rPr lang="en-US" b="1" dirty="0">
                <a:solidFill>
                  <a:schemeClr val="bg1"/>
                </a:solidFill>
              </a:rPr>
              <a:t>cast it or override it</a:t>
            </a:r>
          </a:p>
        </p:txBody>
      </p:sp>
      <p:sp>
        <p:nvSpPr>
          <p:cNvPr id="4" name="Title 3"/>
          <p:cNvSpPr>
            <a:spLocks noGrp="1"/>
          </p:cNvSpPr>
          <p:nvPr>
            <p:ph type="title"/>
          </p:nvPr>
        </p:nvSpPr>
        <p:spPr/>
        <p:txBody>
          <a:bodyPr/>
          <a:lstStyle/>
          <a:p>
            <a:r>
              <a:rPr lang="en-US" dirty="0"/>
              <a:t>Reference Type and Object Type</a:t>
            </a:r>
          </a:p>
        </p:txBody>
      </p:sp>
      <p:sp>
        <p:nvSpPr>
          <p:cNvPr id="7" name="Rectangle 6"/>
          <p:cNvSpPr>
            <a:spLocks noChangeArrowheads="1"/>
          </p:cNvSpPr>
          <p:nvPr/>
        </p:nvSpPr>
        <p:spPr bwMode="auto">
          <a:xfrm>
            <a:off x="577112" y="1274278"/>
            <a:ext cx="11034600" cy="1815882"/>
          </a:xfrm>
          <a:prstGeom prst="rect">
            <a:avLst/>
          </a:prstGeom>
          <a:solidFill>
            <a:schemeClr val="accent5">
              <a:lumMod val="40000"/>
              <a:lumOff val="60000"/>
              <a:alpha val="20000"/>
            </a:schemeClr>
          </a:solidFill>
          <a:ln w="12700">
            <a:solidFill>
              <a:srgbClr val="C2C7D2"/>
            </a:solidFill>
          </a:ln>
        </p:spPr>
        <p:txBody>
          <a:bodyPr wrap="square">
            <a:spAutoFit/>
          </a:bodyPr>
          <a:lstStyle/>
          <a:p>
            <a:pPr fontAlgn="base"/>
            <a:r>
              <a:rPr lang="en-US" sz="2800" b="1" noProof="1">
                <a:latin typeface="Consolas" pitchFamily="49" charset="0"/>
                <a:cs typeface="Consolas" pitchFamily="49" charset="0"/>
              </a:rPr>
              <a:t>public class Person </a:t>
            </a:r>
            <a:r>
              <a:rPr lang="en-US" sz="2800" b="1" noProof="1">
                <a:solidFill>
                  <a:schemeClr val="bg1"/>
                </a:solidFill>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Mammal</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a:p>
            <a:pPr fontAlgn="base"/>
            <a:r>
              <a:rPr lang="en-US" sz="2800" b="1" noProof="1">
                <a:latin typeface="Consolas" pitchFamily="49" charset="0"/>
                <a:cs typeface="Consolas" pitchFamily="49" charset="0"/>
              </a:rPr>
              <a:t>Animal person    = new Person();</a:t>
            </a:r>
          </a:p>
          <a:p>
            <a:pPr fontAlgn="base"/>
            <a:r>
              <a:rPr lang="en-US" sz="2800" b="1" noProof="1">
                <a:latin typeface="Consolas" pitchFamily="49" charset="0"/>
                <a:cs typeface="Consolas" pitchFamily="49" charset="0"/>
              </a:rPr>
              <a:t>Mammal personOne = new Person();</a:t>
            </a:r>
          </a:p>
          <a:p>
            <a:pPr fontAlgn="base"/>
            <a:r>
              <a:rPr lang="en-US" sz="2800" b="1" noProof="1">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592696" y="1759226"/>
            <a:ext cx="1312304" cy="1330934"/>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bg1"/>
              </a:solidFill>
              <a:latin typeface="Consolas" pitchFamily="49" charset="0"/>
            </a:endParaRPr>
          </a:p>
        </p:txBody>
      </p:sp>
      <p:sp>
        <p:nvSpPr>
          <p:cNvPr id="13" name="AutoShape 6"/>
          <p:cNvSpPr>
            <a:spLocks noChangeArrowheads="1"/>
          </p:cNvSpPr>
          <p:nvPr/>
        </p:nvSpPr>
        <p:spPr bwMode="auto">
          <a:xfrm>
            <a:off x="1143000" y="3356952"/>
            <a:ext cx="2981131" cy="646986"/>
          </a:xfrm>
          <a:prstGeom prst="wedgeRoundRectCallout">
            <a:avLst>
              <a:gd name="adj1" fmla="val -47244"/>
              <a:gd name="adj2" fmla="val -8467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chemeClr val="bg2"/>
                </a:solidFill>
              </a:rPr>
              <a:t>Reference Type</a:t>
            </a:r>
            <a:endParaRPr lang="bg-BG" sz="3200" b="1" dirty="0">
              <a:solidFill>
                <a:schemeClr val="bg2"/>
              </a:solidFill>
            </a:endParaRPr>
          </a:p>
        </p:txBody>
      </p:sp>
      <p:sp>
        <p:nvSpPr>
          <p:cNvPr id="14" name="Rectangle: Rounded Corners 4"/>
          <p:cNvSpPr>
            <a:spLocks noChangeArrowheads="1"/>
          </p:cNvSpPr>
          <p:nvPr/>
        </p:nvSpPr>
        <p:spPr bwMode="auto">
          <a:xfrm>
            <a:off x="5105400" y="1759224"/>
            <a:ext cx="1600200" cy="1330935"/>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905500" y="3356124"/>
            <a:ext cx="2981131" cy="646986"/>
          </a:xfrm>
          <a:prstGeom prst="wedgeRoundRectCallout">
            <a:avLst>
              <a:gd name="adj1" fmla="val -42110"/>
              <a:gd name="adj2" fmla="val -81163"/>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chemeClr val="bg2"/>
                </a:solidFill>
              </a:rPr>
              <a:t>Object Type</a:t>
            </a:r>
            <a:endParaRPr lang="bg-BG" sz="3200" b="1" dirty="0">
              <a:solidFill>
                <a:schemeClr val="bg2"/>
              </a:solidFill>
            </a:endParaRPr>
          </a:p>
        </p:txBody>
      </p:sp>
      <p:sp>
        <p:nvSpPr>
          <p:cNvPr id="10" name="Slide Number">
            <a:extLst>
              <a:ext uri="{FF2B5EF4-FFF2-40B4-BE49-F238E27FC236}">
                <a16:creationId xmlns:a16="http://schemas.microsoft.com/office/drawing/2014/main" id="{F25D71F0-8571-4B47-86B2-508A4A5986E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42186859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type="body" sz="quarter" idx="10"/>
          </p:nvPr>
        </p:nvSpPr>
        <p:spPr/>
        <p:txBody>
          <a:bodyPr/>
          <a:lstStyle/>
          <a:p>
            <a:r>
              <a:rPr lang="en-US" dirty="0"/>
              <a:t>Check if an </a:t>
            </a:r>
            <a:r>
              <a:rPr lang="en-US" b="1" dirty="0">
                <a:solidFill>
                  <a:schemeClr val="bg1"/>
                </a:solidFill>
              </a:rPr>
              <a:t>object</a:t>
            </a:r>
            <a:r>
              <a:rPr lang="en-US" dirty="0"/>
              <a:t> is an </a:t>
            </a:r>
            <a:r>
              <a:rPr lang="en-US" b="1" dirty="0">
                <a:solidFill>
                  <a:schemeClr val="bg1"/>
                </a:solidFill>
              </a:rPr>
              <a:t>instance</a:t>
            </a:r>
            <a:r>
              <a:rPr lang="en-US" dirty="0"/>
              <a:t> of a specific </a:t>
            </a:r>
            <a:r>
              <a:rPr lang="en-US" b="1" dirty="0">
                <a:solidFill>
                  <a:schemeClr val="bg1"/>
                </a:solidFill>
              </a:rPr>
              <a:t>class</a:t>
            </a:r>
          </a:p>
        </p:txBody>
      </p:sp>
      <p:sp>
        <p:nvSpPr>
          <p:cNvPr id="11" name="Rectangle 10">
            <a:extLst>
              <a:ext uri="{FF2B5EF4-FFF2-40B4-BE49-F238E27FC236}">
                <a16:creationId xmlns:a16="http://schemas.microsoft.com/office/drawing/2014/main" id="{AAE8BB6D-7786-4964-9181-F9E5C10717DD}"/>
              </a:ext>
            </a:extLst>
          </p:cNvPr>
          <p:cNvSpPr>
            <a:spLocks noChangeArrowheads="1"/>
          </p:cNvSpPr>
          <p:nvPr/>
        </p:nvSpPr>
        <p:spPr bwMode="auto">
          <a:xfrm>
            <a:off x="787592" y="4718160"/>
            <a:ext cx="8101326" cy="126188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latin typeface="Consolas" pitchFamily="49" charset="0"/>
                <a:cs typeface="Consolas" pitchFamily="49" charset="0"/>
              </a:rPr>
              <a:t>if (peter.getClass() == Person.class) {</a:t>
            </a:r>
          </a:p>
          <a:p>
            <a:pPr fontAlgn="base"/>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((Person) </a:t>
            </a:r>
            <a:r>
              <a:rPr lang="en-US" sz="2800" b="1" noProof="1">
                <a:latin typeface="Consolas" pitchFamily="49" charset="0"/>
                <a:cs typeface="Consolas" pitchFamily="49" charset="0"/>
              </a:rPr>
              <a:t>peter</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.getSalary();</a:t>
            </a:r>
          </a:p>
          <a:p>
            <a:pPr fontAlgn="base"/>
            <a:r>
              <a:rPr lang="en-US" sz="2000" b="1" noProof="1">
                <a:latin typeface="Consolas" pitchFamily="49" charset="0"/>
                <a:cs typeface="Consolas" pitchFamily="49" charset="0"/>
              </a:rPr>
              <a:t>}</a:t>
            </a:r>
          </a:p>
        </p:txBody>
      </p:sp>
      <p:sp>
        <p:nvSpPr>
          <p:cNvPr id="4" name="Title 3"/>
          <p:cNvSpPr>
            <a:spLocks noGrp="1"/>
          </p:cNvSpPr>
          <p:nvPr>
            <p:ph type="title"/>
          </p:nvPr>
        </p:nvSpPr>
        <p:spPr/>
        <p:txBody>
          <a:bodyPr/>
          <a:lstStyle/>
          <a:p>
            <a:r>
              <a:rPr lang="en-US"/>
              <a:t>Keyword – Instanceof</a:t>
            </a:r>
            <a:endParaRPr lang="en-US" dirty="0">
              <a:latin typeface="Consolas" panose="020B0609020204030204" pitchFamily="49" charset="0"/>
            </a:endParaRPr>
          </a:p>
        </p:txBody>
      </p:sp>
      <p:sp>
        <p:nvSpPr>
          <p:cNvPr id="7" name="Rectangle 6"/>
          <p:cNvSpPr>
            <a:spLocks noChangeArrowheads="1"/>
          </p:cNvSpPr>
          <p:nvPr/>
        </p:nvSpPr>
        <p:spPr bwMode="auto">
          <a:xfrm>
            <a:off x="762918" y="1931406"/>
            <a:ext cx="8101326"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Mammal george = new Person();</a:t>
            </a:r>
          </a:p>
          <a:p>
            <a:pPr fontAlgn="base"/>
            <a:r>
              <a:rPr lang="en-US" sz="2800" b="1" noProof="1">
                <a:latin typeface="Consolas" pitchFamily="49" charset="0"/>
                <a:cs typeface="Consolas" pitchFamily="49" charset="0"/>
              </a:rPr>
              <a:t>Person peter = new Person();</a:t>
            </a:r>
            <a:endParaRPr lang="en-US" sz="2000" b="1" noProof="1">
              <a:latin typeface="Consolas" pitchFamily="49" charset="0"/>
              <a:cs typeface="Consolas" pitchFamily="49" charset="0"/>
            </a:endParaRPr>
          </a:p>
        </p:txBody>
      </p:sp>
      <p:sp>
        <p:nvSpPr>
          <p:cNvPr id="17" name="AutoShape 6"/>
          <p:cNvSpPr>
            <a:spLocks noChangeArrowheads="1"/>
          </p:cNvSpPr>
          <p:nvPr/>
        </p:nvSpPr>
        <p:spPr bwMode="auto">
          <a:xfrm>
            <a:off x="1854969" y="5952401"/>
            <a:ext cx="6130433" cy="578882"/>
          </a:xfrm>
          <a:prstGeom prst="wedgeRoundRectCallout">
            <a:avLst>
              <a:gd name="adj1" fmla="val -32681"/>
              <a:gd name="adj2" fmla="val -7243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chemeClr val="bg2"/>
                </a:solidFill>
              </a:rPr>
              <a:t>Cast to object type and use its methods</a:t>
            </a:r>
            <a:endParaRPr lang="bg-BG" sz="2800" b="1" dirty="0">
              <a:solidFill>
                <a:schemeClr val="bg2"/>
              </a:solidFill>
            </a:endParaRPr>
          </a:p>
        </p:txBody>
      </p:sp>
      <p:sp>
        <p:nvSpPr>
          <p:cNvPr id="13" name="Rectangle 12"/>
          <p:cNvSpPr>
            <a:spLocks noChangeArrowheads="1"/>
          </p:cNvSpPr>
          <p:nvPr/>
        </p:nvSpPr>
        <p:spPr bwMode="auto">
          <a:xfrm>
            <a:off x="766954" y="3122559"/>
            <a:ext cx="8101326"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if (george </a:t>
            </a:r>
            <a:r>
              <a:rPr lang="en-US" sz="2800" b="1" noProof="1">
                <a:solidFill>
                  <a:schemeClr val="bg1"/>
                </a:solidFill>
                <a:latin typeface="Consolas" pitchFamily="49" charset="0"/>
                <a:cs typeface="Consolas" pitchFamily="49" charset="0"/>
              </a:rPr>
              <a:t>instanceof</a:t>
            </a:r>
            <a:r>
              <a:rPr lang="en-US" sz="2800" b="1" noProof="1">
                <a:latin typeface="Consolas" pitchFamily="49" charset="0"/>
                <a:cs typeface="Consolas" pitchFamily="49" charset="0"/>
              </a:rPr>
              <a:t> Person) {</a:t>
            </a:r>
          </a:p>
          <a:p>
            <a:pPr fontAlgn="base"/>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((Person) </a:t>
            </a:r>
            <a:r>
              <a:rPr lang="en-US" sz="2800" b="1" noProof="1">
                <a:solidFill>
                  <a:schemeClr val="bg1"/>
                </a:solidFill>
                <a:latin typeface="Consolas" pitchFamily="49" charset="0"/>
              </a:rPr>
              <a:t>george</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.getSalary();</a:t>
            </a:r>
          </a:p>
          <a:p>
            <a:pPr fontAlgn="base"/>
            <a:r>
              <a:rPr lang="en-US" sz="2800" b="1" noProof="1">
                <a:latin typeface="Consolas" pitchFamily="49" charset="0"/>
                <a:cs typeface="Consolas" pitchFamily="49" charset="0"/>
              </a:rPr>
              <a:t>}</a:t>
            </a:r>
          </a:p>
        </p:txBody>
      </p:sp>
      <p:sp>
        <p:nvSpPr>
          <p:cNvPr id="14" name="AutoShape 6"/>
          <p:cNvSpPr>
            <a:spLocks noChangeArrowheads="1"/>
          </p:cNvSpPr>
          <p:nvPr/>
        </p:nvSpPr>
        <p:spPr bwMode="auto">
          <a:xfrm>
            <a:off x="6530853" y="2487569"/>
            <a:ext cx="4459008" cy="578882"/>
          </a:xfrm>
          <a:prstGeom prst="wedgeRoundRectCallout">
            <a:avLst>
              <a:gd name="adj1" fmla="val -57383"/>
              <a:gd name="adj2" fmla="val 3686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chemeClr val="bg2"/>
                </a:solidFill>
              </a:rPr>
              <a:t>Check object type of person</a:t>
            </a:r>
            <a:endParaRPr lang="bg-BG" sz="2800" b="1" dirty="0">
              <a:solidFill>
                <a:schemeClr val="bg2"/>
              </a:solidFill>
            </a:endParaRPr>
          </a:p>
        </p:txBody>
      </p:sp>
      <p:sp>
        <p:nvSpPr>
          <p:cNvPr id="10" name="Slide Number">
            <a:extLst>
              <a:ext uri="{FF2B5EF4-FFF2-40B4-BE49-F238E27FC236}">
                <a16:creationId xmlns:a16="http://schemas.microsoft.com/office/drawing/2014/main" id="{B4D37C5B-E01C-4B89-90AF-D1C980FF055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34784848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GB" sz="3400" b="1" dirty="0">
                <a:solidFill>
                  <a:schemeClr val="bg1"/>
                </a:solidFill>
              </a:rPr>
              <a:t>Runtime</a:t>
            </a:r>
            <a:r>
              <a:rPr lang="en-GB" sz="3400" dirty="0"/>
              <a:t> polymorphism</a:t>
            </a:r>
            <a:br>
              <a:rPr lang="bg-BG" sz="3400" dirty="0"/>
            </a:br>
            <a:br>
              <a:rPr lang="bg-BG" sz="3400" dirty="0"/>
            </a:br>
            <a:br>
              <a:rPr lang="bg-BG" sz="3400" dirty="0"/>
            </a:br>
            <a:br>
              <a:rPr lang="bg-BG" sz="3400" dirty="0"/>
            </a:br>
            <a:endParaRPr lang="en-GB" sz="3400" dirty="0"/>
          </a:p>
          <a:p>
            <a:pPr>
              <a:spcBef>
                <a:spcPts val="1200"/>
              </a:spcBef>
              <a:buClr>
                <a:schemeClr val="tx1"/>
              </a:buClr>
            </a:pPr>
            <a:r>
              <a:rPr lang="en-US" sz="3400" b="1" dirty="0">
                <a:solidFill>
                  <a:schemeClr val="bg1"/>
                </a:solidFill>
              </a:rPr>
              <a:t>Compile time </a:t>
            </a:r>
            <a:r>
              <a:rPr lang="en-US" sz="3400" dirty="0"/>
              <a:t>polymorphism</a:t>
            </a:r>
          </a:p>
        </p:txBody>
      </p:sp>
      <p:sp>
        <p:nvSpPr>
          <p:cNvPr id="4" name="Title 3"/>
          <p:cNvSpPr>
            <a:spLocks noGrp="1"/>
          </p:cNvSpPr>
          <p:nvPr>
            <p:ph type="title"/>
          </p:nvPr>
        </p:nvSpPr>
        <p:spPr/>
        <p:txBody>
          <a:bodyPr/>
          <a:lstStyle/>
          <a:p>
            <a:r>
              <a:rPr lang="en-US" noProof="1"/>
              <a:t>Types of Polymorphism</a:t>
            </a:r>
            <a:endParaRPr lang="en-US" dirty="0"/>
          </a:p>
        </p:txBody>
      </p:sp>
      <p:sp>
        <p:nvSpPr>
          <p:cNvPr id="9" name="Rectangle 8"/>
          <p:cNvSpPr>
            <a:spLocks noChangeArrowheads="1"/>
          </p:cNvSpPr>
          <p:nvPr/>
        </p:nvSpPr>
        <p:spPr bwMode="auto">
          <a:xfrm>
            <a:off x="701400" y="1875761"/>
            <a:ext cx="82296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public class Shape {}</a:t>
            </a:r>
          </a:p>
          <a:p>
            <a:pPr fontAlgn="base"/>
            <a:r>
              <a:rPr lang="en-US" sz="2800" b="1" noProof="1">
                <a:latin typeface="Consolas" pitchFamily="49" charset="0"/>
                <a:cs typeface="Consolas" pitchFamily="49" charset="0"/>
              </a:rPr>
              <a:t>public class Circle extends Shape {}</a:t>
            </a:r>
          </a:p>
          <a:p>
            <a:pPr fontAlgn="base"/>
            <a:r>
              <a:rPr lang="en-US" sz="2800" b="1" noProof="1">
                <a:latin typeface="Consolas" pitchFamily="49" charset="0"/>
                <a:cs typeface="Consolas" pitchFamily="49" charset="0"/>
              </a:rPr>
              <a:t>public static void main(String[] args)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Shape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shape = new </a:t>
            </a:r>
            <a:r>
              <a:rPr lang="en-US" sz="2800" b="1" noProof="1">
                <a:solidFill>
                  <a:schemeClr val="bg1"/>
                </a:solidFill>
                <a:latin typeface="Consolas" pitchFamily="49" charset="0"/>
                <a:cs typeface="Consolas" pitchFamily="49" charset="0"/>
              </a:rPr>
              <a:t>Circle</a:t>
            </a:r>
            <a:r>
              <a:rPr lang="en-US" sz="2800" b="1" noProof="1">
                <a:latin typeface="Consolas" pitchFamily="49" charset="0"/>
                <a:cs typeface="Consolas" pitchFamily="49" charset="0"/>
              </a:rPr>
              <a:t>();</a:t>
            </a:r>
          </a:p>
          <a:p>
            <a:pPr fontAlgn="base"/>
            <a:r>
              <a:rPr lang="en-US" sz="2800" b="1" noProof="1">
                <a:latin typeface="Consolas" pitchFamily="49" charset="0"/>
                <a:cs typeface="Consolas" pitchFamily="49" charset="0"/>
              </a:rPr>
              <a:t>}</a:t>
            </a:r>
          </a:p>
        </p:txBody>
      </p:sp>
      <p:sp>
        <p:nvSpPr>
          <p:cNvPr id="10" name="Rectangle 9"/>
          <p:cNvSpPr>
            <a:spLocks noChangeArrowheads="1"/>
          </p:cNvSpPr>
          <p:nvPr/>
        </p:nvSpPr>
        <p:spPr bwMode="auto">
          <a:xfrm>
            <a:off x="701400" y="4847060"/>
            <a:ext cx="8229600"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chemeClr val="bg1"/>
                </a:solidFill>
                <a:latin typeface="Consolas" pitchFamily="49" charset="0"/>
                <a:cs typeface="Consolas" pitchFamily="49" charset="0"/>
              </a:rPr>
              <a:t>int sum</a:t>
            </a:r>
            <a:r>
              <a:rPr lang="en-US" sz="2800" b="1" noProof="1">
                <a:latin typeface="Consolas" pitchFamily="49" charset="0"/>
                <a:cs typeface="Consolas" pitchFamily="49" charset="0"/>
              </a:rPr>
              <a:t>(int a, int b, int c){}</a:t>
            </a:r>
          </a:p>
          <a:p>
            <a:pPr fontAlgn="base"/>
            <a:r>
              <a:rPr lang="en-US" sz="2800" b="1" noProof="1">
                <a:solidFill>
                  <a:schemeClr val="bg1"/>
                </a:solidFill>
                <a:latin typeface="Consolas" pitchFamily="49" charset="0"/>
                <a:cs typeface="Consolas" pitchFamily="49" charset="0"/>
              </a:rPr>
              <a:t>double sum</a:t>
            </a:r>
            <a:r>
              <a:rPr lang="en-US" sz="2800" b="1" noProof="1">
                <a:latin typeface="Consolas" pitchFamily="49" charset="0"/>
                <a:cs typeface="Consolas" pitchFamily="49" charset="0"/>
              </a:rPr>
              <a:t>(Double a, Double b){}</a:t>
            </a:r>
          </a:p>
        </p:txBody>
      </p:sp>
      <p:sp>
        <p:nvSpPr>
          <p:cNvPr id="11" name="AutoShape 6"/>
          <p:cNvSpPr>
            <a:spLocks noChangeArrowheads="1"/>
          </p:cNvSpPr>
          <p:nvPr/>
        </p:nvSpPr>
        <p:spPr bwMode="auto">
          <a:xfrm>
            <a:off x="9017813" y="4785504"/>
            <a:ext cx="2727854" cy="1015663"/>
          </a:xfrm>
          <a:custGeom>
            <a:avLst/>
            <a:gdLst>
              <a:gd name="connsiteX0" fmla="*/ 0 w 3562813"/>
              <a:gd name="connsiteY0" fmla="*/ 102158 h 612934"/>
              <a:gd name="connsiteX1" fmla="*/ 102158 w 3562813"/>
              <a:gd name="connsiteY1" fmla="*/ 0 h 612934"/>
              <a:gd name="connsiteX2" fmla="*/ 593802 w 3562813"/>
              <a:gd name="connsiteY2" fmla="*/ 0 h 612934"/>
              <a:gd name="connsiteX3" fmla="*/ 593802 w 3562813"/>
              <a:gd name="connsiteY3" fmla="*/ 0 h 612934"/>
              <a:gd name="connsiteX4" fmla="*/ 1484505 w 3562813"/>
              <a:gd name="connsiteY4" fmla="*/ 0 h 612934"/>
              <a:gd name="connsiteX5" fmla="*/ 3460655 w 3562813"/>
              <a:gd name="connsiteY5" fmla="*/ 0 h 612934"/>
              <a:gd name="connsiteX6" fmla="*/ 3562813 w 3562813"/>
              <a:gd name="connsiteY6" fmla="*/ 102158 h 612934"/>
              <a:gd name="connsiteX7" fmla="*/ 3562813 w 3562813"/>
              <a:gd name="connsiteY7" fmla="*/ 102156 h 612934"/>
              <a:gd name="connsiteX8" fmla="*/ 3562813 w 3562813"/>
              <a:gd name="connsiteY8" fmla="*/ 102156 h 612934"/>
              <a:gd name="connsiteX9" fmla="*/ 3562813 w 3562813"/>
              <a:gd name="connsiteY9" fmla="*/ 255389 h 612934"/>
              <a:gd name="connsiteX10" fmla="*/ 3562813 w 3562813"/>
              <a:gd name="connsiteY10" fmla="*/ 510776 h 612934"/>
              <a:gd name="connsiteX11" fmla="*/ 3460655 w 3562813"/>
              <a:gd name="connsiteY11" fmla="*/ 612934 h 612934"/>
              <a:gd name="connsiteX12" fmla="*/ 1484505 w 3562813"/>
              <a:gd name="connsiteY12" fmla="*/ 612934 h 612934"/>
              <a:gd name="connsiteX13" fmla="*/ 593802 w 3562813"/>
              <a:gd name="connsiteY13" fmla="*/ 612934 h 612934"/>
              <a:gd name="connsiteX14" fmla="*/ 593802 w 3562813"/>
              <a:gd name="connsiteY14" fmla="*/ 612934 h 612934"/>
              <a:gd name="connsiteX15" fmla="*/ 102158 w 3562813"/>
              <a:gd name="connsiteY15" fmla="*/ 612934 h 612934"/>
              <a:gd name="connsiteX16" fmla="*/ 0 w 3562813"/>
              <a:gd name="connsiteY16" fmla="*/ 510776 h 612934"/>
              <a:gd name="connsiteX17" fmla="*/ 0 w 3562813"/>
              <a:gd name="connsiteY17" fmla="*/ 255389 h 612934"/>
              <a:gd name="connsiteX18" fmla="*/ -349476 w 3562813"/>
              <a:gd name="connsiteY18" fmla="*/ 125032 h 612934"/>
              <a:gd name="connsiteX19" fmla="*/ 0 w 3562813"/>
              <a:gd name="connsiteY19" fmla="*/ 102156 h 612934"/>
              <a:gd name="connsiteX20" fmla="*/ 0 w 3562813"/>
              <a:gd name="connsiteY20" fmla="*/ 102158 h 612934"/>
              <a:gd name="connsiteX0" fmla="*/ 0 w 3562813"/>
              <a:gd name="connsiteY0" fmla="*/ 102158 h 612934"/>
              <a:gd name="connsiteX1" fmla="*/ 102158 w 3562813"/>
              <a:gd name="connsiteY1" fmla="*/ 0 h 612934"/>
              <a:gd name="connsiteX2" fmla="*/ 593802 w 3562813"/>
              <a:gd name="connsiteY2" fmla="*/ 0 h 612934"/>
              <a:gd name="connsiteX3" fmla="*/ 593802 w 3562813"/>
              <a:gd name="connsiteY3" fmla="*/ 0 h 612934"/>
              <a:gd name="connsiteX4" fmla="*/ 1484505 w 3562813"/>
              <a:gd name="connsiteY4" fmla="*/ 0 h 612934"/>
              <a:gd name="connsiteX5" fmla="*/ 3460655 w 3562813"/>
              <a:gd name="connsiteY5" fmla="*/ 0 h 612934"/>
              <a:gd name="connsiteX6" fmla="*/ 3562813 w 3562813"/>
              <a:gd name="connsiteY6" fmla="*/ 102158 h 612934"/>
              <a:gd name="connsiteX7" fmla="*/ 3562813 w 3562813"/>
              <a:gd name="connsiteY7" fmla="*/ 102156 h 612934"/>
              <a:gd name="connsiteX8" fmla="*/ 3562813 w 3562813"/>
              <a:gd name="connsiteY8" fmla="*/ 102156 h 612934"/>
              <a:gd name="connsiteX9" fmla="*/ 3562813 w 3562813"/>
              <a:gd name="connsiteY9" fmla="*/ 255389 h 612934"/>
              <a:gd name="connsiteX10" fmla="*/ 3562813 w 3562813"/>
              <a:gd name="connsiteY10" fmla="*/ 510776 h 612934"/>
              <a:gd name="connsiteX11" fmla="*/ 3460655 w 3562813"/>
              <a:gd name="connsiteY11" fmla="*/ 612934 h 612934"/>
              <a:gd name="connsiteX12" fmla="*/ 1484505 w 3562813"/>
              <a:gd name="connsiteY12" fmla="*/ 612934 h 612934"/>
              <a:gd name="connsiteX13" fmla="*/ 593802 w 3562813"/>
              <a:gd name="connsiteY13" fmla="*/ 612934 h 612934"/>
              <a:gd name="connsiteX14" fmla="*/ 593802 w 3562813"/>
              <a:gd name="connsiteY14" fmla="*/ 612934 h 612934"/>
              <a:gd name="connsiteX15" fmla="*/ 102158 w 3562813"/>
              <a:gd name="connsiteY15" fmla="*/ 612934 h 612934"/>
              <a:gd name="connsiteX16" fmla="*/ 0 w 3562813"/>
              <a:gd name="connsiteY16" fmla="*/ 510776 h 612934"/>
              <a:gd name="connsiteX17" fmla="*/ 0 w 3562813"/>
              <a:gd name="connsiteY17" fmla="*/ 255389 h 612934"/>
              <a:gd name="connsiteX18" fmla="*/ 0 w 3562813"/>
              <a:gd name="connsiteY18" fmla="*/ 102156 h 612934"/>
              <a:gd name="connsiteX19" fmla="*/ 0 w 3562813"/>
              <a:gd name="connsiteY19" fmla="*/ 102158 h 61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62813" h="612934">
                <a:moveTo>
                  <a:pt x="0" y="102158"/>
                </a:moveTo>
                <a:cubicBezTo>
                  <a:pt x="0" y="45738"/>
                  <a:pt x="45738" y="0"/>
                  <a:pt x="102158" y="0"/>
                </a:cubicBezTo>
                <a:lnTo>
                  <a:pt x="593802" y="0"/>
                </a:lnTo>
                <a:lnTo>
                  <a:pt x="593802" y="0"/>
                </a:lnTo>
                <a:lnTo>
                  <a:pt x="1484505" y="0"/>
                </a:lnTo>
                <a:lnTo>
                  <a:pt x="3460655" y="0"/>
                </a:lnTo>
                <a:cubicBezTo>
                  <a:pt x="3517075" y="0"/>
                  <a:pt x="3562813" y="45738"/>
                  <a:pt x="3562813" y="102158"/>
                </a:cubicBezTo>
                <a:lnTo>
                  <a:pt x="3562813" y="102156"/>
                </a:lnTo>
                <a:lnTo>
                  <a:pt x="3562813" y="102156"/>
                </a:lnTo>
                <a:lnTo>
                  <a:pt x="3562813" y="255389"/>
                </a:lnTo>
                <a:lnTo>
                  <a:pt x="3562813" y="510776"/>
                </a:lnTo>
                <a:cubicBezTo>
                  <a:pt x="3562813" y="567196"/>
                  <a:pt x="3517075" y="612934"/>
                  <a:pt x="3460655" y="612934"/>
                </a:cubicBezTo>
                <a:lnTo>
                  <a:pt x="1484505" y="612934"/>
                </a:lnTo>
                <a:lnTo>
                  <a:pt x="593802" y="612934"/>
                </a:lnTo>
                <a:lnTo>
                  <a:pt x="593802" y="612934"/>
                </a:lnTo>
                <a:lnTo>
                  <a:pt x="102158" y="612934"/>
                </a:lnTo>
                <a:cubicBezTo>
                  <a:pt x="45738" y="612934"/>
                  <a:pt x="0" y="567196"/>
                  <a:pt x="0" y="510776"/>
                </a:cubicBezTo>
                <a:lnTo>
                  <a:pt x="0" y="255389"/>
                </a:lnTo>
                <a:lnTo>
                  <a:pt x="0" y="102156"/>
                </a:lnTo>
                <a:lnTo>
                  <a:pt x="0" y="102158"/>
                </a:lnTo>
                <a:close/>
              </a:path>
            </a:pathLst>
          </a:cu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overloading</a:t>
            </a:r>
            <a:endParaRPr lang="bg-BG" sz="3000" b="1" dirty="0">
              <a:solidFill>
                <a:schemeClr val="tx2">
                  <a:lumMod val="75000"/>
                </a:schemeClr>
              </a:solidFill>
            </a:endParaRPr>
          </a:p>
        </p:txBody>
      </p:sp>
      <p:sp>
        <p:nvSpPr>
          <p:cNvPr id="12" name="AutoShape 6"/>
          <p:cNvSpPr>
            <a:spLocks noChangeArrowheads="1"/>
          </p:cNvSpPr>
          <p:nvPr/>
        </p:nvSpPr>
        <p:spPr bwMode="auto">
          <a:xfrm>
            <a:off x="9017813" y="2491313"/>
            <a:ext cx="2727854" cy="1015663"/>
          </a:xfrm>
          <a:custGeom>
            <a:avLst/>
            <a:gdLst>
              <a:gd name="connsiteX0" fmla="*/ 0 w 2727853"/>
              <a:gd name="connsiteY0" fmla="*/ 187289 h 1123712"/>
              <a:gd name="connsiteX1" fmla="*/ 187289 w 2727853"/>
              <a:gd name="connsiteY1" fmla="*/ 0 h 1123712"/>
              <a:gd name="connsiteX2" fmla="*/ 454642 w 2727853"/>
              <a:gd name="connsiteY2" fmla="*/ 0 h 1123712"/>
              <a:gd name="connsiteX3" fmla="*/ 454642 w 2727853"/>
              <a:gd name="connsiteY3" fmla="*/ 0 h 1123712"/>
              <a:gd name="connsiteX4" fmla="*/ 1136605 w 2727853"/>
              <a:gd name="connsiteY4" fmla="*/ 0 h 1123712"/>
              <a:gd name="connsiteX5" fmla="*/ 2540564 w 2727853"/>
              <a:gd name="connsiteY5" fmla="*/ 0 h 1123712"/>
              <a:gd name="connsiteX6" fmla="*/ 2727853 w 2727853"/>
              <a:gd name="connsiteY6" fmla="*/ 187289 h 1123712"/>
              <a:gd name="connsiteX7" fmla="*/ 2727853 w 2727853"/>
              <a:gd name="connsiteY7" fmla="*/ 187285 h 1123712"/>
              <a:gd name="connsiteX8" fmla="*/ 2727853 w 2727853"/>
              <a:gd name="connsiteY8" fmla="*/ 187285 h 1123712"/>
              <a:gd name="connsiteX9" fmla="*/ 2727853 w 2727853"/>
              <a:gd name="connsiteY9" fmla="*/ 468213 h 1123712"/>
              <a:gd name="connsiteX10" fmla="*/ 2727853 w 2727853"/>
              <a:gd name="connsiteY10" fmla="*/ 936423 h 1123712"/>
              <a:gd name="connsiteX11" fmla="*/ 2540564 w 2727853"/>
              <a:gd name="connsiteY11" fmla="*/ 1123712 h 1123712"/>
              <a:gd name="connsiteX12" fmla="*/ 1136605 w 2727853"/>
              <a:gd name="connsiteY12" fmla="*/ 1123712 h 1123712"/>
              <a:gd name="connsiteX13" fmla="*/ 454642 w 2727853"/>
              <a:gd name="connsiteY13" fmla="*/ 1123712 h 1123712"/>
              <a:gd name="connsiteX14" fmla="*/ 454642 w 2727853"/>
              <a:gd name="connsiteY14" fmla="*/ 1123712 h 1123712"/>
              <a:gd name="connsiteX15" fmla="*/ 187289 w 2727853"/>
              <a:gd name="connsiteY15" fmla="*/ 1123712 h 1123712"/>
              <a:gd name="connsiteX16" fmla="*/ 0 w 2727853"/>
              <a:gd name="connsiteY16" fmla="*/ 936423 h 1123712"/>
              <a:gd name="connsiteX17" fmla="*/ 0 w 2727853"/>
              <a:gd name="connsiteY17" fmla="*/ 468213 h 1123712"/>
              <a:gd name="connsiteX18" fmla="*/ -758834 w 2727853"/>
              <a:gd name="connsiteY18" fmla="*/ 329821 h 1123712"/>
              <a:gd name="connsiteX19" fmla="*/ 0 w 2727853"/>
              <a:gd name="connsiteY19" fmla="*/ 187285 h 1123712"/>
              <a:gd name="connsiteX20" fmla="*/ 0 w 2727853"/>
              <a:gd name="connsiteY20" fmla="*/ 187289 h 1123712"/>
              <a:gd name="connsiteX0" fmla="*/ 0 w 2727853"/>
              <a:gd name="connsiteY0" fmla="*/ 187289 h 1123712"/>
              <a:gd name="connsiteX1" fmla="*/ 187289 w 2727853"/>
              <a:gd name="connsiteY1" fmla="*/ 0 h 1123712"/>
              <a:gd name="connsiteX2" fmla="*/ 454642 w 2727853"/>
              <a:gd name="connsiteY2" fmla="*/ 0 h 1123712"/>
              <a:gd name="connsiteX3" fmla="*/ 454642 w 2727853"/>
              <a:gd name="connsiteY3" fmla="*/ 0 h 1123712"/>
              <a:gd name="connsiteX4" fmla="*/ 1136605 w 2727853"/>
              <a:gd name="connsiteY4" fmla="*/ 0 h 1123712"/>
              <a:gd name="connsiteX5" fmla="*/ 2540564 w 2727853"/>
              <a:gd name="connsiteY5" fmla="*/ 0 h 1123712"/>
              <a:gd name="connsiteX6" fmla="*/ 2727853 w 2727853"/>
              <a:gd name="connsiteY6" fmla="*/ 187289 h 1123712"/>
              <a:gd name="connsiteX7" fmla="*/ 2727853 w 2727853"/>
              <a:gd name="connsiteY7" fmla="*/ 187285 h 1123712"/>
              <a:gd name="connsiteX8" fmla="*/ 2727853 w 2727853"/>
              <a:gd name="connsiteY8" fmla="*/ 187285 h 1123712"/>
              <a:gd name="connsiteX9" fmla="*/ 2727853 w 2727853"/>
              <a:gd name="connsiteY9" fmla="*/ 468213 h 1123712"/>
              <a:gd name="connsiteX10" fmla="*/ 2727853 w 2727853"/>
              <a:gd name="connsiteY10" fmla="*/ 936423 h 1123712"/>
              <a:gd name="connsiteX11" fmla="*/ 2540564 w 2727853"/>
              <a:gd name="connsiteY11" fmla="*/ 1123712 h 1123712"/>
              <a:gd name="connsiteX12" fmla="*/ 1136605 w 2727853"/>
              <a:gd name="connsiteY12" fmla="*/ 1123712 h 1123712"/>
              <a:gd name="connsiteX13" fmla="*/ 454642 w 2727853"/>
              <a:gd name="connsiteY13" fmla="*/ 1123712 h 1123712"/>
              <a:gd name="connsiteX14" fmla="*/ 454642 w 2727853"/>
              <a:gd name="connsiteY14" fmla="*/ 1123712 h 1123712"/>
              <a:gd name="connsiteX15" fmla="*/ 187289 w 2727853"/>
              <a:gd name="connsiteY15" fmla="*/ 1123712 h 1123712"/>
              <a:gd name="connsiteX16" fmla="*/ 0 w 2727853"/>
              <a:gd name="connsiteY16" fmla="*/ 936423 h 1123712"/>
              <a:gd name="connsiteX17" fmla="*/ 0 w 2727853"/>
              <a:gd name="connsiteY17" fmla="*/ 468213 h 1123712"/>
              <a:gd name="connsiteX18" fmla="*/ 0 w 2727853"/>
              <a:gd name="connsiteY18" fmla="*/ 187285 h 1123712"/>
              <a:gd name="connsiteX19" fmla="*/ 0 w 2727853"/>
              <a:gd name="connsiteY19" fmla="*/ 187289 h 112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27853" h="1123712">
                <a:moveTo>
                  <a:pt x="0" y="187289"/>
                </a:moveTo>
                <a:cubicBezTo>
                  <a:pt x="0" y="83852"/>
                  <a:pt x="83852" y="0"/>
                  <a:pt x="187289" y="0"/>
                </a:cubicBezTo>
                <a:lnTo>
                  <a:pt x="454642" y="0"/>
                </a:lnTo>
                <a:lnTo>
                  <a:pt x="454642" y="0"/>
                </a:lnTo>
                <a:lnTo>
                  <a:pt x="1136605" y="0"/>
                </a:lnTo>
                <a:lnTo>
                  <a:pt x="2540564" y="0"/>
                </a:lnTo>
                <a:cubicBezTo>
                  <a:pt x="2644001" y="0"/>
                  <a:pt x="2727853" y="83852"/>
                  <a:pt x="2727853" y="187289"/>
                </a:cubicBezTo>
                <a:lnTo>
                  <a:pt x="2727853" y="187285"/>
                </a:lnTo>
                <a:lnTo>
                  <a:pt x="2727853" y="187285"/>
                </a:lnTo>
                <a:lnTo>
                  <a:pt x="2727853" y="468213"/>
                </a:lnTo>
                <a:lnTo>
                  <a:pt x="2727853" y="936423"/>
                </a:lnTo>
                <a:cubicBezTo>
                  <a:pt x="2727853" y="1039860"/>
                  <a:pt x="2644001" y="1123712"/>
                  <a:pt x="2540564" y="1123712"/>
                </a:cubicBezTo>
                <a:lnTo>
                  <a:pt x="1136605" y="1123712"/>
                </a:lnTo>
                <a:lnTo>
                  <a:pt x="454642" y="1123712"/>
                </a:lnTo>
                <a:lnTo>
                  <a:pt x="454642" y="1123712"/>
                </a:lnTo>
                <a:lnTo>
                  <a:pt x="187289" y="1123712"/>
                </a:lnTo>
                <a:cubicBezTo>
                  <a:pt x="83852" y="1123712"/>
                  <a:pt x="0" y="1039860"/>
                  <a:pt x="0" y="936423"/>
                </a:cubicBezTo>
                <a:lnTo>
                  <a:pt x="0" y="468213"/>
                </a:lnTo>
                <a:lnTo>
                  <a:pt x="0" y="187285"/>
                </a:lnTo>
                <a:lnTo>
                  <a:pt x="0" y="187289"/>
                </a:lnTo>
                <a:close/>
              </a:path>
            </a:pathLst>
          </a:cu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overriding</a:t>
            </a:r>
            <a:endParaRPr lang="bg-BG" sz="3000" b="1" dirty="0">
              <a:solidFill>
                <a:schemeClr val="tx2">
                  <a:lumMod val="75000"/>
                </a:schemeClr>
              </a:solidFill>
            </a:endParaRPr>
          </a:p>
        </p:txBody>
      </p:sp>
      <p:sp>
        <p:nvSpPr>
          <p:cNvPr id="13" name="Slide Number">
            <a:extLst>
              <a:ext uri="{FF2B5EF4-FFF2-40B4-BE49-F238E27FC236}">
                <a16:creationId xmlns:a16="http://schemas.microsoft.com/office/drawing/2014/main" id="{8B606335-C7BF-4B72-845F-092ECBDC2DB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358090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4010</TotalTime>
  <Words>2724</Words>
  <Application>Microsoft Office PowerPoint</Application>
  <PresentationFormat>Widescreen</PresentationFormat>
  <Paragraphs>376</Paragraphs>
  <Slides>28</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Consolas</vt:lpstr>
      <vt:lpstr>Wingdings</vt:lpstr>
      <vt:lpstr>Wingdings 2</vt:lpstr>
      <vt:lpstr>SoftUni</vt:lpstr>
      <vt:lpstr>Polymorphism</vt:lpstr>
      <vt:lpstr>Have a Question?</vt:lpstr>
      <vt:lpstr>Table of Contents</vt:lpstr>
      <vt:lpstr>Polymorphism</vt:lpstr>
      <vt:lpstr>What is Polymorphism?</vt:lpstr>
      <vt:lpstr>Polymorphism in OOP</vt:lpstr>
      <vt:lpstr>Reference Type and Object Type</vt:lpstr>
      <vt:lpstr>Keyword – Instanceof</vt:lpstr>
      <vt:lpstr>Types of Polymorphism</vt:lpstr>
      <vt:lpstr>Compile Time Polymorphism</vt:lpstr>
      <vt:lpstr>Problem: MathOperation</vt:lpstr>
      <vt:lpstr>Solution: MathOperation</vt:lpstr>
      <vt:lpstr>Rules for Overloading Method</vt:lpstr>
      <vt:lpstr>Runtime Polymorphism</vt:lpstr>
      <vt:lpstr>Runtime Polymorphism</vt:lpstr>
      <vt:lpstr>Rules for Overriding Method</vt:lpstr>
      <vt:lpstr>Abstract Classes</vt:lpstr>
      <vt:lpstr>Abstract Classes</vt:lpstr>
      <vt:lpstr>Problem: Shapes</vt:lpstr>
      <vt:lpstr>Solution: Shapes (1)</vt:lpstr>
      <vt:lpstr>Solution: Shapes (2)</vt:lpstr>
      <vt:lpstr>Solution: Shapes (3)</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 Polymorphism</dc:title>
  <dc:subject>Java OOP – Practical Training Course @ SoftUni</dc:subject>
  <dc:creator>Software University</dc:creator>
  <cp:keywords>Polymorphism; Encapsulation; Reflection; Abstartion; Interface; class; Java Basics; Java; OOP;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Topuzakova, Desislava</cp:lastModifiedBy>
  <cp:revision>36</cp:revision>
  <dcterms:created xsi:type="dcterms:W3CDTF">2018-05-23T13:08:44Z</dcterms:created>
  <dcterms:modified xsi:type="dcterms:W3CDTF">2022-09-08T12:49:57Z</dcterms:modified>
  <cp:category>programming;computer programming;software development;web development</cp:category>
</cp:coreProperties>
</file>