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401" r:id="rId24"/>
    <p:sldId id="613" r:id="rId25"/>
    <p:sldId id="608" r:id="rId26"/>
    <p:sldId id="405" r:id="rId27"/>
    <p:sldId id="4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9D5C4A-4890-4B34-940A-1AFE2E2F0F05}">
          <p14:sldIdLst>
            <p14:sldId id="256"/>
            <p14:sldId id="258"/>
            <p14:sldId id="257"/>
          </p14:sldIdLst>
        </p14:section>
        <p14:section name="Multidimensional Arrays" id="{8F9863D9-4316-4351-8F26-489B70FE208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Conclusion" id="{BE9F2FC9-0FED-441F-B91F-6A852DEC7A99}">
          <p14:sldIdLst>
            <p14:sldId id="277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9656A3-EF67-4CA9-842E-E489BB74F9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243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EE1614-FC7F-453B-9019-41B1F97B0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548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A52C65-F05F-4DBE-A48A-470516BD7A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6486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934E075-D2E1-4AD5-9F45-6DCFF745A4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439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jpeg"/><Relationship Id="rId23" Type="http://schemas.openxmlformats.org/officeDocument/2006/relationships/image" Target="../media/image3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1755808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1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N-dimensional 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212" y="1931313"/>
            <a:ext cx="850644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nDimensionalArray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4212" y="3200400"/>
            <a:ext cx="856178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{{1, 2}, {3, 4}};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element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array[1][1]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</a:t>
            </a:r>
            <a:r>
              <a:rPr lang="en-US" sz="2400" b="1" i="1" baseline="-25000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4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84212" y="4800600"/>
            <a:ext cx="850644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new int[3][4];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row &lt; array.length;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col &lt; array[0].length;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array[row][col]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row + col;</a:t>
            </a:r>
          </a:p>
        </p:txBody>
      </p:sp>
      <p:sp>
        <p:nvSpPr>
          <p:cNvPr id="7" name="Rectangle 6"/>
          <p:cNvSpPr/>
          <p:nvPr/>
        </p:nvSpPr>
        <p:spPr>
          <a:xfrm>
            <a:off x="9781588" y="2574000"/>
            <a:ext cx="1981201" cy="198120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420765"/>
              </p:ext>
            </p:extLst>
          </p:nvPr>
        </p:nvGraphicFramePr>
        <p:xfrm>
          <a:off x="9970692" y="2761037"/>
          <a:ext cx="1645920" cy="16459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11031157" y="3810941"/>
            <a:ext cx="635487" cy="615680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 b="1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D6115EE-6BFD-4775-A100-93805F09C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761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Matrix – Example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42976" y="1429190"/>
            <a:ext cx="9506047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rows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cols = Integer.parseInt(scanner.nextLine());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matrix = new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int[rows][cols]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for (int row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rows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row++)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String[] inputTokens = scanner.nextLine().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for (int column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column &lt; cols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column++)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matrix[row][column]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= 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	    Integer.parseInt(inputTokens[column]);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B5482D-C4DF-4456-B511-922189FFD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27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01830" cy="5460314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reads </a:t>
            </a:r>
            <a:r>
              <a:rPr lang="en-US" sz="3200" b="1" dirty="0">
                <a:solidFill>
                  <a:schemeClr val="bg1"/>
                </a:solidFill>
              </a:rPr>
              <a:t>two integer matrices </a:t>
            </a:r>
            <a:r>
              <a:rPr lang="en-US" sz="3200" dirty="0"/>
              <a:t>(2D arrays) </a:t>
            </a:r>
            <a:br>
              <a:rPr lang="en-US" sz="3200" dirty="0"/>
            </a:br>
            <a:r>
              <a:rPr lang="en-US" sz="3200" dirty="0"/>
              <a:t>from the console and </a:t>
            </a:r>
            <a:r>
              <a:rPr lang="en-US" sz="3200" b="1" dirty="0">
                <a:solidFill>
                  <a:schemeClr val="bg1"/>
                </a:solidFill>
              </a:rPr>
              <a:t>compares</a:t>
            </a:r>
            <a:r>
              <a:rPr lang="en-US" sz="3200" dirty="0"/>
              <a:t> them element by element</a:t>
            </a:r>
          </a:p>
          <a:p>
            <a:r>
              <a:rPr lang="en-US" sz="3200" dirty="0"/>
              <a:t>Print equal if the matrices match, and not equal </a:t>
            </a:r>
            <a:br>
              <a:rPr lang="en-US" sz="3200" dirty="0"/>
            </a:br>
            <a:r>
              <a:rPr lang="en-US" sz="3200" dirty="0"/>
              <a:t>if they don't match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Compare Matrices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3068"/>
              </p:ext>
            </p:extLst>
          </p:nvPr>
        </p:nvGraphicFramePr>
        <p:xfrm>
          <a:off x="1925639" y="3559281"/>
          <a:ext cx="8128000" cy="274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68602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5721078"/>
                    </a:ext>
                  </a:extLst>
                </a:gridCol>
              </a:tblGrid>
              <a:tr h="415501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70435"/>
                  </a:ext>
                </a:extLst>
              </a:tr>
              <a:tr h="2077212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2 1 3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2 1 3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Equal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62284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0010BA-99B2-42C3-962E-8038DD309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11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42976" y="1551210"/>
            <a:ext cx="9506047" cy="4379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int[] dimentions = Arrays.stream(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.split("\\s++"))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.mapToInt(Integer::parseInt)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</a:t>
            </a:r>
            <a:r>
              <a:rPr lang="en-US" sz="2400" dirty="0" err="1">
                <a:solidFill>
                  <a:schemeClr val="tx1"/>
                </a:solidFill>
              </a:rPr>
              <a:t>toArray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 firstMatrixRows = dimentions[0];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 firstMatrixCols = dimentions[1];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0DE3B-B528-4726-9E34-91FC3931BCA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DD85E37-DF79-48E7-892F-0DFDC4CEDC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3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6484" y="1499892"/>
            <a:ext cx="8599032" cy="4379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i = 0; i &lt; firstMatrixRows; i++)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int[]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Arrays.stream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.split("\\s+"))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.mapToInt(Integer::</a:t>
            </a:r>
            <a:r>
              <a:rPr lang="en-US" sz="2400" dirty="0" err="1">
                <a:solidFill>
                  <a:schemeClr val="tx1"/>
                </a:solidFill>
              </a:rPr>
              <a:t>parseInt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.toArray();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firstMatrix</a:t>
            </a:r>
            <a:r>
              <a:rPr lang="en-US" sz="2400" dirty="0">
                <a:solidFill>
                  <a:schemeClr val="bg1"/>
                </a:solidFill>
              </a:rPr>
              <a:t>[i] = </a:t>
            </a:r>
            <a:r>
              <a:rPr lang="en-US" sz="2400" dirty="0" err="1">
                <a:solidFill>
                  <a:schemeClr val="bg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read the second matrix…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1F47C-68C1-4AD8-9E66-439EA331A8E4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705620-957B-4E60-84E2-371B57C013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648" y="1182554"/>
            <a:ext cx="12024851" cy="565094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boolean matricesAreEqual(int[][] firstMatrix, int[][] </a:t>
            </a:r>
            <a:r>
              <a:rPr lang="en-US" sz="2200" dirty="0" err="1">
                <a:solidFill>
                  <a:schemeClr val="tx1"/>
                </a:solidFill>
              </a:rPr>
              <a:t>secondMatrix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if (firstMatrix.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!= </a:t>
            </a:r>
            <a:r>
              <a:rPr lang="en-US" sz="2200" dirty="0" err="1">
                <a:solidFill>
                  <a:schemeClr val="tx1"/>
                </a:solidFill>
              </a:rPr>
              <a:t>secondMatrix.</a:t>
            </a:r>
            <a:r>
              <a:rPr lang="en-US" sz="2200" dirty="0" err="1">
                <a:solidFill>
                  <a:schemeClr val="bg1"/>
                </a:solidFill>
              </a:rPr>
              <a:t>length</a:t>
            </a:r>
            <a:r>
              <a:rPr lang="en-US" sz="2200" dirty="0"/>
              <a:t>)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for (int row = 0; row &lt; 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row 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tx1"/>
                </a:solidFill>
              </a:rPr>
              <a:t>if (firstMatrix[row].length != secondMatrix[row].length)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tx1"/>
                </a:solidFill>
              </a:rPr>
              <a:t>for (int col = 0; col &lt; </a:t>
            </a:r>
            <a:r>
              <a:rPr lang="en-US" sz="2200" dirty="0" err="1">
                <a:solidFill>
                  <a:schemeClr val="tx1"/>
                </a:solidFill>
              </a:rPr>
              <a:t>firstMatrix</a:t>
            </a:r>
            <a:r>
              <a:rPr lang="en-US" sz="2200" dirty="0">
                <a:solidFill>
                  <a:schemeClr val="tx1"/>
                </a:solidFill>
              </a:rPr>
              <a:t>[row].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col 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if (firstMatrix[row][col] != secondMatrix[row][col])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true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102DF-0AC7-425D-A01F-5BD8D30A98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0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677133" cy="5200211"/>
          </a:xfrm>
        </p:spPr>
        <p:txBody>
          <a:bodyPr>
            <a:normAutofit/>
          </a:bodyPr>
          <a:lstStyle/>
          <a:p>
            <a:r>
              <a:rPr lang="en-US" sz="3000" dirty="0"/>
              <a:t>Write a program that reads a </a:t>
            </a:r>
            <a:r>
              <a:rPr lang="en-US" sz="3000" b="1" dirty="0">
                <a:solidFill>
                  <a:schemeClr val="bg1"/>
                </a:solidFill>
              </a:rPr>
              <a:t>matrix</a:t>
            </a:r>
            <a:r>
              <a:rPr lang="en-US" sz="3000" dirty="0"/>
              <a:t> of integers, then a </a:t>
            </a:r>
            <a:r>
              <a:rPr lang="en-US" sz="3000" b="1" dirty="0">
                <a:solidFill>
                  <a:schemeClr val="bg1"/>
                </a:solidFill>
              </a:rPr>
              <a:t>number</a:t>
            </a:r>
            <a:r>
              <a:rPr lang="en-US" sz="3000" dirty="0"/>
              <a:t> and prints all the positions at which that number appears in the matrix</a:t>
            </a:r>
          </a:p>
          <a:p>
            <a:r>
              <a:rPr lang="en-US" sz="3000" dirty="0"/>
              <a:t>The matrix definition on the console will contain a line with two positive integer numbers </a:t>
            </a:r>
            <a:r>
              <a:rPr lang="en-US" sz="3000" b="1" dirty="0">
                <a:solidFill>
                  <a:schemeClr val="bg1"/>
                </a:solidFill>
              </a:rPr>
              <a:t>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</a:t>
            </a:r>
            <a:r>
              <a:rPr lang="en-US" sz="3000" dirty="0"/>
              <a:t> </a:t>
            </a:r>
          </a:p>
          <a:p>
            <a:r>
              <a:rPr lang="en-US" sz="3000" dirty="0"/>
              <a:t>If the number does not appear in the matrix, print "</a:t>
            </a:r>
            <a:r>
              <a:rPr lang="en-US" sz="3000" b="1" dirty="0">
                <a:solidFill>
                  <a:schemeClr val="bg1"/>
                </a:solidFill>
              </a:rPr>
              <a:t>not found</a:t>
            </a:r>
            <a:r>
              <a:rPr lang="en-US" sz="3000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Positions of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79338"/>
              </p:ext>
            </p:extLst>
          </p:nvPr>
        </p:nvGraphicFramePr>
        <p:xfrm>
          <a:off x="3486000" y="4012672"/>
          <a:ext cx="4680000" cy="2170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3979196999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715183741"/>
                    </a:ext>
                  </a:extLst>
                </a:gridCol>
              </a:tblGrid>
              <a:tr h="4812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21402"/>
                  </a:ext>
                </a:extLst>
              </a:tr>
              <a:tr h="16897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1 2 3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4 2 2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1 2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506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D58FBE-D6ED-4B5A-987A-12D90E7E108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82D80BB-4A48-4914-9A42-BFA943969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06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93158" y="1195315"/>
            <a:ext cx="10005684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//TODO Read matrix…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searchNumber = Integer.parseInt(</a:t>
            </a:r>
            <a:r>
              <a:rPr lang="en-US" dirty="0" err="1">
                <a:solidFill>
                  <a:schemeClr val="tx1"/>
                </a:solidFill>
              </a:rPr>
              <a:t>scanner.nextLine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isFound = false;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matrix.length;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matrix[row].length;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if (</a:t>
            </a:r>
            <a:r>
              <a:rPr lang="en-US" dirty="0">
                <a:solidFill>
                  <a:schemeClr val="bg1"/>
                </a:solidFill>
              </a:rPr>
              <a:t>matrix[row][col] == </a:t>
            </a:r>
            <a:r>
              <a:rPr lang="en-US" dirty="0" err="1">
                <a:solidFill>
                  <a:schemeClr val="bg1"/>
                </a:solidFill>
              </a:rPr>
              <a:t>searchNumber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(row + " " + col); 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 = true;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if(!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("not found");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Positions of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A7FA42-8AA5-4D95-83AD-ABF4B63A07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matrix from the console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</a:p>
          <a:p>
            <a:r>
              <a:rPr lang="en-US" dirty="0"/>
              <a:t>Print the sum of all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All Elements of Matrix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2625"/>
              </p:ext>
            </p:extLst>
          </p:nvPr>
        </p:nvGraphicFramePr>
        <p:xfrm>
          <a:off x="2496000" y="4168121"/>
          <a:ext cx="7200000" cy="212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78102973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1958420208"/>
                    </a:ext>
                  </a:extLst>
                </a:gridCol>
              </a:tblGrid>
              <a:tr h="4175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067635"/>
                  </a:ext>
                </a:extLst>
              </a:tr>
              <a:tr h="166497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4, 6, 7, 9, 1, 0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76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3107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53B50C-5568-4383-B263-0E8B3654A94C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A84C7F-A38F-43EA-99E2-49EFAF1B2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154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All Elements of Matrix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12567" y="1225689"/>
            <a:ext cx="956686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sizes = scanner.nextLine();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int[][] matrix = matrixReader(sizes);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 implement method matrixReader(String sizes)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matrix[0].length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row = 0; row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(int col = 0; col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sum += matrix[row][col];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System.out.println(sum);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484065" y="2658881"/>
            <a:ext cx="3070504" cy="1012172"/>
          </a:xfrm>
          <a:prstGeom prst="wedgeRoundRectCallout">
            <a:avLst>
              <a:gd name="adj1" fmla="val -65413"/>
              <a:gd name="adj2" fmla="val -3593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0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th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rows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17534" y="4901281"/>
            <a:ext cx="3070504" cy="1012172"/>
          </a:xfrm>
          <a:prstGeom prst="wedgeRoundRectCallout">
            <a:avLst>
              <a:gd name="adj1" fmla="val -35369"/>
              <a:gd name="adj2" fmla="val -6737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1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st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columns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C0CA7-F407-44EB-9C11-EEBE769C995D}"/>
              </a:ext>
            </a:extLst>
          </p:cNvPr>
          <p:cNvSpPr txBox="1"/>
          <p:nvPr/>
        </p:nvSpPr>
        <p:spPr>
          <a:xfrm>
            <a:off x="800100" y="642722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59E32E8-56C4-4A54-B3DA-1310C788E9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1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84439" y="2297338"/>
            <a:ext cx="8121445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158D462-CBB8-4E5B-9054-FA0719CC8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2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Find the 2x2 square with max sum in a given matrix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Read the matrix from the console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Find the biggest </a:t>
            </a:r>
            <a:r>
              <a:rPr lang="en-US" sz="3000" b="1" dirty="0">
                <a:solidFill>
                  <a:schemeClr val="bg1"/>
                </a:solidFill>
              </a:rPr>
              <a:t>sum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of 2x2 submatrix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result in form of a new matrix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Maximum Sum of 2X2 Submatrix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62614"/>
              </p:ext>
            </p:extLst>
          </p:nvPr>
        </p:nvGraphicFramePr>
        <p:xfrm>
          <a:off x="2676000" y="3866672"/>
          <a:ext cx="6480000" cy="221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1703161996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3812888484"/>
                    </a:ext>
                  </a:extLst>
                </a:gridCol>
              </a:tblGrid>
              <a:tr h="5393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0596"/>
                  </a:ext>
                </a:extLst>
              </a:tr>
              <a:tr h="167796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4, 6, 7, 9, 1, 0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9 8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7 9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5327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3184632" y="5222117"/>
            <a:ext cx="810000" cy="706897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961621" y="4444014"/>
            <a:ext cx="598011" cy="722672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6735F-2F4F-4953-8E2D-92CFBC830750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E3A8111-7681-41A5-82D4-2297844E30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0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Maximum Sum of 2X2 Submatrix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98512" y="1814124"/>
            <a:ext cx="105918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bestSum = Integer.MIN_VALUE;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resultCol;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matrix.length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 &lt; matrix[row].length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 sum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 + 1]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           	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 + 1]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(sum &gt; bestSum)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bestSum =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resultRow = 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resultCol = col;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266DE-1D15-43C4-84FD-45188CD4B2B9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C21088-D9E2-4497-8360-F64C0593C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96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Multidimensional Array</a:t>
            </a:r>
            <a:r>
              <a:rPr lang="en-US" sz="3400" b="1" dirty="0">
                <a:solidFill>
                  <a:schemeClr val="bg2"/>
                </a:solidFill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Arrays can have more than one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dimension, e.g. matrices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Declaring and Creating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keyword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Initializing Multidimensional Arrays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9A30C3B-318C-4AD8-BEAA-CEAC0AE80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5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9358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00FE80-5E84-4603-AF40-E0D30A3542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0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145A74C-6EE5-4856-A935-69E5D6DB23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502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Arrays in Java</a:t>
            </a:r>
          </a:p>
          <a:p>
            <a:pPr marL="514350" indent="-514350"/>
            <a:r>
              <a:rPr lang="en-US" dirty="0"/>
              <a:t>What is a Multidimensional Array?</a:t>
            </a:r>
          </a:p>
          <a:p>
            <a:pPr marL="514350" indent="-514350"/>
            <a:r>
              <a:rPr lang="en-US" dirty="0"/>
              <a:t>Declaring and Creating </a:t>
            </a:r>
            <a:br>
              <a:rPr lang="bg-BG" dirty="0"/>
            </a:br>
            <a:r>
              <a:rPr lang="en-US" dirty="0"/>
              <a:t>Multidimensional Arrays</a:t>
            </a:r>
          </a:p>
          <a:p>
            <a:pPr marL="514350" indent="-514350"/>
            <a:r>
              <a:rPr lang="en-US" dirty="0"/>
              <a:t>Initializing Multidimensional Arrays</a:t>
            </a:r>
          </a:p>
          <a:p>
            <a:pPr marL="514350" indent="-514350"/>
            <a:r>
              <a:rPr lang="en-US" dirty="0"/>
              <a:t>Accessing Elements</a:t>
            </a:r>
          </a:p>
          <a:p>
            <a:pPr marL="514350" indent="-514350"/>
            <a:r>
              <a:rPr lang="en-US" dirty="0"/>
              <a:t>Reading a Matrix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922CEE-10C6-4001-89E7-31C47F247C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30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Trash\coordinate-system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4955458" y="1607574"/>
            <a:ext cx="2338848" cy="2112508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DD7DFB-549C-4CEA-B570-45F2A69E7B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Multidimensional Arrays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D8F05BE-00EF-4D92-AA70-F5F2C7A079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2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</a:t>
            </a:r>
            <a:r>
              <a:rPr lang="bg-BG" dirty="0"/>
              <a:t>,</a:t>
            </a:r>
            <a:r>
              <a:rPr lang="en-US" dirty="0"/>
              <a:t>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 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6"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1074427" y="4502275"/>
            <a:ext cx="3232994" cy="648928"/>
          </a:xfrm>
          <a:prstGeom prst="wedgeRoundRectCallout">
            <a:avLst>
              <a:gd name="adj1" fmla="val 61701"/>
              <a:gd name="adj2" fmla="val 2552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65804" y="4163326"/>
            <a:ext cx="2743200" cy="652770"/>
          </a:xfrm>
          <a:prstGeom prst="wedgeRoundRectCallout">
            <a:avLst>
              <a:gd name="adj1" fmla="val -61012"/>
              <a:gd name="adj2" fmla="val -77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index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259102" y="5455621"/>
            <a:ext cx="2297391" cy="1098305"/>
          </a:xfrm>
          <a:prstGeom prst="wedgeRoundRectCallout">
            <a:avLst>
              <a:gd name="adj1" fmla="val -59049"/>
              <a:gd name="adj2" fmla="val -4017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of an array</a:t>
            </a:r>
            <a:endParaRPr lang="bg-BG" sz="2800" dirty="0">
              <a:solidFill>
                <a:srgbClr val="FFFFFF"/>
              </a:solidFill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549911"/>
              </p:ext>
            </p:extLst>
          </p:nvPr>
        </p:nvGraphicFramePr>
        <p:xfrm>
          <a:off x="4791294" y="4831911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878215" y="4296925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840CFBD-C39E-4D7E-A2AA-C17EF102A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41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60314"/>
          </a:xfrm>
        </p:spPr>
        <p:txBody>
          <a:bodyPr/>
          <a:lstStyle/>
          <a:p>
            <a:r>
              <a:rPr lang="en-US" dirty="0"/>
              <a:t>Allocating an array: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Assigning values to the array elements: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in Java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96002" y="1953904"/>
            <a:ext cx="8219822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int[] </a:t>
            </a:r>
            <a:r>
              <a:rPr lang="en-US" sz="2800" dirty="0">
                <a:solidFill>
                  <a:schemeClr val="tx1"/>
                </a:solidFill>
                <a:effectLst/>
              </a:rPr>
              <a:t>numbers = 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int[10]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3511731"/>
            <a:ext cx="8219824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for (int i = 0; i &lt; </a:t>
            </a:r>
            <a:r>
              <a:rPr lang="en-US" sz="2800" dirty="0">
                <a:solidFill>
                  <a:schemeClr val="bg1"/>
                </a:solidFill>
                <a:effectLst/>
              </a:rPr>
              <a:t>numbers.length</a:t>
            </a:r>
            <a:r>
              <a:rPr lang="en-US" sz="2800" dirty="0">
                <a:solidFill>
                  <a:schemeClr val="tx1"/>
                </a:solidFill>
                <a:effectLst/>
              </a:rPr>
              <a:t>; i++)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numbers[i] = i + 1;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6002" y="5410200"/>
            <a:ext cx="821982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numbers[3]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20;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numbers[5]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numbers[2] + numbers[7];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561914" y="1196125"/>
            <a:ext cx="3419224" cy="648928"/>
          </a:xfrm>
          <a:prstGeom prst="wedgeRoundRectCallout">
            <a:avLst>
              <a:gd name="adj1" fmla="val -38514"/>
              <a:gd name="adj2" fmla="val 7211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Array of </a:t>
            </a:r>
            <a:r>
              <a:rPr lang="en-US" sz="2800" b="1" dirty="0">
                <a:solidFill>
                  <a:srgbClr val="FFFFFF"/>
                </a:solidFill>
              </a:rPr>
              <a:t>10</a:t>
            </a:r>
            <a:r>
              <a:rPr lang="en-US" sz="2800" dirty="0">
                <a:solidFill>
                  <a:srgbClr val="FFFFFF"/>
                </a:solidFill>
              </a:rPr>
              <a:t> elements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053612" y="5308812"/>
            <a:ext cx="2743200" cy="652770"/>
          </a:xfrm>
          <a:prstGeom prst="wedgeRoundRectCallout">
            <a:avLst>
              <a:gd name="adj1" fmla="val -55860"/>
              <a:gd name="adj2" fmla="val 3893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</a:t>
            </a:r>
            <a:r>
              <a:rPr lang="en-US" sz="2800" b="1" dirty="0">
                <a:solidFill>
                  <a:srgbClr val="FFFFFF"/>
                </a:solidFill>
              </a:rPr>
              <a:t>index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651424" y="4181321"/>
            <a:ext cx="3419224" cy="961676"/>
          </a:xfrm>
          <a:prstGeom prst="wedgeRoundRectCallout">
            <a:avLst>
              <a:gd name="adj1" fmla="val -60918"/>
              <a:gd name="adj2" fmla="val -333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All elements are of the </a:t>
            </a:r>
            <a:r>
              <a:rPr lang="en-US" sz="2800" b="1" dirty="0">
                <a:solidFill>
                  <a:srgbClr val="FFFFFF"/>
                </a:solidFill>
              </a:rPr>
              <a:t>same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1113662-4D12-404A-B02B-3D09F702D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42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array is a systematic arrangement of similar objects</a:t>
            </a:r>
          </a:p>
          <a:p>
            <a:r>
              <a:rPr lang="en-US" dirty="0"/>
              <a:t>Arrays can have more than one dimension, e.g. matrices</a:t>
            </a:r>
          </a:p>
          <a:p>
            <a:r>
              <a:rPr lang="en-US" dirty="0"/>
              <a:t>The most used multidimensional arrays are the 2-dimensional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0F7C77-57BD-492C-955A-B040C0711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936035"/>
              </p:ext>
            </p:extLst>
          </p:nvPr>
        </p:nvGraphicFramePr>
        <p:xfrm>
          <a:off x="989012" y="3608438"/>
          <a:ext cx="6477000" cy="279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2803088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2938369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8000535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3858556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82983427"/>
                    </a:ext>
                  </a:extLst>
                </a:gridCol>
              </a:tblGrid>
              <a:tr h="558472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Matrix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COLUMNS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78034"/>
                  </a:ext>
                </a:extLst>
              </a:tr>
              <a:tr h="558472">
                <a:tc rowSpan="4"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</a:t>
                      </a:r>
                    </a:p>
                    <a:p>
                      <a:pPr algn="ctr"/>
                      <a:r>
                        <a:rPr lang="en-GB" b="1" dirty="0"/>
                        <a:t>O</a:t>
                      </a:r>
                    </a:p>
                    <a:p>
                      <a:pPr algn="ctr"/>
                      <a:r>
                        <a:rPr lang="en-GB" b="1" dirty="0"/>
                        <a:t>W</a:t>
                      </a:r>
                    </a:p>
                    <a:p>
                      <a:pPr algn="ctr"/>
                      <a:r>
                        <a:rPr lang="en-GB" b="1" dirty="0"/>
                        <a:t>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[0][0]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462194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[1][0]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442212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[2][0]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044317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[3][0]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304157"/>
                  </a:ext>
                </a:extLst>
              </a:tr>
            </a:tbl>
          </a:graphicData>
        </a:graphic>
      </p:graphicFrame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619968" y="3915747"/>
            <a:ext cx="2286000" cy="613562"/>
          </a:xfrm>
          <a:prstGeom prst="wedgeRoundRectCallout">
            <a:avLst>
              <a:gd name="adj1" fmla="val -83293"/>
              <a:gd name="adj2" fmla="val 8254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Row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619969" y="5004619"/>
            <a:ext cx="2286000" cy="613562"/>
          </a:xfrm>
          <a:prstGeom prst="wedgeRoundRectCallout">
            <a:avLst>
              <a:gd name="adj1" fmla="val -68036"/>
              <a:gd name="adj2" fmla="val -3720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Column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6A98AEF-A48F-43E7-A826-15D0C400BD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5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multidimensional arrays: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multidimensional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at least one dimension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 and Creating Multidimensional Arrays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0414" y="1800469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strCube;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4" y="5181600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 = new int[3][];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 = new float[8][2];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stringCube = new String[5][5][5];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6857E2B-0424-4A47-9CB8-FC9E18F79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94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a multidimensional array with values: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Matrices are represented by a list of rows</a:t>
            </a:r>
          </a:p>
          <a:p>
            <a:pPr lvl="1"/>
            <a:r>
              <a:rPr lang="en-US" dirty="0"/>
              <a:t>Each row consists of a list of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86000" y="1944000"/>
            <a:ext cx="645215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int[][]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{1, 2, 3, 4},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{5, 6, 7, 8}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61AB87-9D52-471E-A2C2-8997EAF0D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56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3811</TotalTime>
  <Words>1992</Words>
  <Application>Microsoft Office PowerPoint</Application>
  <PresentationFormat>Widescreen</PresentationFormat>
  <Paragraphs>317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Multidimensional Arrays</vt:lpstr>
      <vt:lpstr>Have a Question?</vt:lpstr>
      <vt:lpstr>Table of Contents</vt:lpstr>
      <vt:lpstr>Multidimensional Arrays</vt:lpstr>
      <vt:lpstr>Array in Java</vt:lpstr>
      <vt:lpstr>Working with Arrays in Java</vt:lpstr>
      <vt:lpstr>What is Multidimensional Array?</vt:lpstr>
      <vt:lpstr>Declaring and Creating Multidimensional Arrays</vt:lpstr>
      <vt:lpstr>Initializing Multidimensional Arrays</vt:lpstr>
      <vt:lpstr>Accessing Elements</vt:lpstr>
      <vt:lpstr>Reading a Matrix – Example</vt:lpstr>
      <vt:lpstr>Problem: Compare Matrices</vt:lpstr>
      <vt:lpstr>Solution: Compare Matrices (1)</vt:lpstr>
      <vt:lpstr>Solution: Compare Matrices (2)</vt:lpstr>
      <vt:lpstr>Solution: Compare Matrices (3)</vt:lpstr>
      <vt:lpstr>Problem: Positions of</vt:lpstr>
      <vt:lpstr>Solution: Positions of</vt:lpstr>
      <vt:lpstr>Problem: Sum of All Elements of Matrix</vt:lpstr>
      <vt:lpstr>Solution: Sum of All Elements of Matrix</vt:lpstr>
      <vt:lpstr>Problem: Maximum Sum of 2X2 Submatrix</vt:lpstr>
      <vt:lpstr>Solution: Maximum Sum of 2X2 Submatrix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Multidimensional Arrays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39</cp:revision>
  <dcterms:created xsi:type="dcterms:W3CDTF">2018-05-23T13:08:44Z</dcterms:created>
  <dcterms:modified xsi:type="dcterms:W3CDTF">2022-09-08T07:47:27Z</dcterms:modified>
  <cp:category>programming;computer programming;software development;web development</cp:category>
</cp:coreProperties>
</file>