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8"/>
            <p14:sldId id="257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53" y="5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3075" y="5361794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66000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2060" y="580633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0745" y="6188862"/>
            <a:ext cx="182892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5" y="2765248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06" y="3596280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0404" y="12307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</a:t>
            </a:r>
            <a:br>
              <a:rPr lang="bg-BG" dirty="0"/>
            </a:br>
            <a:r>
              <a:rPr lang="en-US" dirty="0"/>
              <a:t>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Root interface of the Java collection classes</a:t>
            </a:r>
          </a:p>
          <a:p>
            <a:r>
              <a:rPr lang="en-US" sz="3400" dirty="0"/>
              <a:t>A class that implements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can be used with the new </a:t>
            </a:r>
            <a:r>
              <a:rPr lang="en-US" sz="3400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3339000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74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933891" y="1134648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616" y="2619000"/>
            <a:ext cx="8448488" cy="1386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public class Library&lt;T&gt; implements </a:t>
            </a:r>
            <a:r>
              <a:rPr lang="en-US" sz="21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1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  private final class LibIterator implements </a:t>
            </a:r>
            <a:r>
              <a:rPr lang="en-US" sz="21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1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616" y="5533502"/>
            <a:ext cx="8448489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219" y="2790208"/>
            <a:ext cx="963781" cy="96378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479" y="5330621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581000" y="3139612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798512" y="645714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00" y="1353768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813233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766957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495013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137" y="1255011"/>
            <a:ext cx="10129234" cy="5546589"/>
          </a:xfrm>
        </p:spPr>
        <p:txBody>
          <a:bodyPr/>
          <a:lstStyle/>
          <a:p>
            <a:r>
              <a:rPr lang="en-US" sz="3600" dirty="0"/>
              <a:t>The 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b="1" dirty="0">
                <a:solidFill>
                  <a:schemeClr val="bg1"/>
                </a:solidFill>
              </a:rPr>
              <a:t>provide custom comparison logic</a:t>
            </a:r>
            <a:r>
              <a:rPr lang="en-US" sz="3600" dirty="0"/>
              <a:t> for  types 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Doesn’t affect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312120"/>
            <a:ext cx="10129234" cy="5546589"/>
          </a:xfrm>
        </p:spPr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Affects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 – the student’s grades </a:t>
            </a:r>
            <a:r>
              <a:rPr lang="en-US" b="1" dirty="0" err="1">
                <a:solidFill>
                  <a:schemeClr val="bg1"/>
                </a:solidFill>
              </a:rPr>
              <a:t>st</a:t>
            </a:r>
            <a:r>
              <a:rPr lang="en-US" dirty="0"/>
              <a:t> and the </a:t>
            </a:r>
            <a:r>
              <a:rPr lang="en-US" b="1" dirty="0" err="1">
                <a:solidFill>
                  <a:schemeClr val="bg1"/>
                </a:solidFill>
              </a:rPr>
              <a:t>otherStudent</a:t>
            </a:r>
            <a:r>
              <a:rPr lang="en-US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2574000"/>
            <a:ext cx="9860878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same as before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@</a:t>
            </a:r>
            <a:r>
              <a:rPr lang="en-US" sz="2400" b="1" noProof="1"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compareTo(Student st) </a:t>
            </a:r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	return</a:t>
            </a:r>
            <a:r>
              <a:rPr lang="en-US" sz="2400" b="1" noProof="1">
                <a:latin typeface="Consolas" pitchFamily="49" charset="0"/>
              </a:rPr>
              <a:t> Integer.compare(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</a:t>
            </a:r>
            <a:r>
              <a:rPr lang="en-US" sz="2400" b="1" noProof="1">
                <a:latin typeface="Consolas" pitchFamily="49" charset="0"/>
              </a:rPr>
              <a:t>.getGrades(), 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otherStudent</a:t>
            </a:r>
            <a:r>
              <a:rPr lang="en-US" sz="2400" b="1" noProof="1">
                <a:latin typeface="Consolas" pitchFamily="49" charset="0"/>
              </a:rPr>
              <a:t>.getGrades());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27" y="3163956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bg-BG" dirty="0"/>
              <a:t>. </a:t>
            </a:r>
            <a:r>
              <a:rPr lang="en-US" dirty="0"/>
              <a:t>Compares the grades of a </a:t>
            </a:r>
            <a:r>
              <a:rPr lang="en-US" b="1" dirty="0" err="1">
                <a:solidFill>
                  <a:schemeClr val="bg1"/>
                </a:solidFill>
              </a:rPr>
              <a:t>st</a:t>
            </a:r>
            <a:r>
              <a:rPr lang="en-US" dirty="0"/>
              <a:t> with the grades of a </a:t>
            </a:r>
            <a:r>
              <a:rPr lang="en-US" b="1" dirty="0">
                <a:solidFill>
                  <a:schemeClr val="bg1"/>
                </a:solidFill>
              </a:rPr>
              <a:t>st1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2529000"/>
            <a:ext cx="10845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StudentGradesComparator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same as before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@</a:t>
            </a:r>
            <a:r>
              <a:rPr lang="en-US" sz="2400" b="1" noProof="1"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compare(Student st, Student st1) </a:t>
            </a:r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	return</a:t>
            </a:r>
            <a:r>
              <a:rPr lang="en-US" sz="2400" b="1" noProof="1">
                <a:latin typeface="Consolas" pitchFamily="49" charset="0"/>
              </a:rPr>
              <a:t> Integer.compare(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</a:t>
            </a:r>
            <a:r>
              <a:rPr lang="en-US" sz="2400" b="1" noProof="1">
                <a:latin typeface="Consolas" pitchFamily="49" charset="0"/>
              </a:rPr>
              <a:t>.getGrades(),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st1</a:t>
            </a:r>
            <a:r>
              <a:rPr lang="en-US" sz="2400" b="1" noProof="1">
                <a:latin typeface="Consolas" pitchFamily="49" charset="0"/>
              </a:rPr>
              <a:t>.getGrades());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77364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407591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829025" y="64405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798512" y="644672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796568" y="64225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800099" y="639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Comparator&lt;T&gt;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</a:pPr>
            <a:r>
              <a:rPr lang="en-US" noProof="1"/>
              <a:t>Variable Arguments</a:t>
            </a:r>
          </a:p>
          <a:p>
            <a:pPr marL="514350" indent="-514350"/>
            <a:r>
              <a:rPr lang="en-US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ListIterator</a:t>
            </a:r>
          </a:p>
          <a:p>
            <a:pPr marL="514350" indent="-514350"/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Allows the method to accept </a:t>
            </a: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36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93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The 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authors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89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1719000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1765</Words>
  <Application>Microsoft Office PowerPoint</Application>
  <PresentationFormat>Widescreen</PresentationFormat>
  <Paragraphs>297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Have a Question?</vt:lpstr>
      <vt:lpstr>Table of Contents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41</cp:revision>
  <dcterms:created xsi:type="dcterms:W3CDTF">2018-05-23T13:08:44Z</dcterms:created>
  <dcterms:modified xsi:type="dcterms:W3CDTF">2022-09-08T07:49:23Z</dcterms:modified>
  <cp:category>programming; education; software engineering; software development</cp:category>
</cp:coreProperties>
</file>