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401" r:id="rId37"/>
    <p:sldId id="613" r:id="rId38"/>
    <p:sldId id="608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AAA267F-B5BF-42EE-8C2C-B0244F08BC5F}">
          <p14:sldIdLst>
            <p14:sldId id="256"/>
            <p14:sldId id="258"/>
            <p14:sldId id="257"/>
          </p14:sldIdLst>
        </p14:section>
        <p14:section name="Hiding Implementation" id="{C48EB34D-C2BE-43B4-B230-BF9A28AB3D17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ccess Modifiers" id="{552FD5BD-9FD4-47E9-AFAF-99AF592B62AF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Validation" id="{912499FD-4464-47DC-AC6E-BE18E27442FB}">
          <p14:sldIdLst>
            <p14:sldId id="275"/>
            <p14:sldId id="276"/>
            <p14:sldId id="277"/>
            <p14:sldId id="278"/>
            <p14:sldId id="279"/>
          </p14:sldIdLst>
        </p14:section>
        <p14:section name="Mutable and Immutable Objects" id="{134E0ADD-6EA4-4D0A-A3EB-2E39C578B656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Keyword Final" id="{EEE33CA9-8BD1-4DD4-8B5A-40884385FBFF}">
          <p14:sldIdLst>
            <p14:sldId id="287"/>
            <p14:sldId id="288"/>
            <p14:sldId id="289"/>
          </p14:sldIdLst>
        </p14:section>
        <p14:section name="Conclusion" id="{4EDFAC5F-3744-4B57-A9A1-F6C21178D101}">
          <p14:sldIdLst>
            <p14:sldId id="29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CFAC5A-10C5-4C02-916F-AF474A6B7C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327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577598-AFA3-4075-9154-C85F351348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0878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6C97F1-71A7-45EE-99F1-CAEF853AE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527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B4F3B-22F0-460E-8AEF-22D08061B0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6215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744BB5-B786-4A74-A1DE-CF48760A54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470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2BC832-9EC7-4AF8-9368-D9E0841365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8139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218E95-7189-4D34-A21F-57ADA75146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8056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199691-C73E-4BF0-AAF3-92E35D1E97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313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5A66AF-3879-4225-8200-A0327A8B1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8964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952A57-90EA-46A0-9A67-2609C9C53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3388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9101E7-612F-4E8B-A98E-5BE8294A3F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168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8183BC-3992-4C13-BD87-6C582FD587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576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C8F920-6B10-4F73-910F-53553590BE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10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44611D-DC5A-4776-BE6C-3002B91E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638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E113F4-C241-4752-8B39-46EFB6E071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2959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C832CD-7415-4167-B6F1-7248AEEEAC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5354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E212DF-C24A-4491-84F8-635906019B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87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E1E7E1-64D6-48E4-BD30-2A856CA06F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0166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880BC6-AEA1-441B-8825-7D0377219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07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F61184-E1A8-4A89-8DCA-A1B3EC8E1F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750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616B96-AB90-4FAB-843A-A5B0570E45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2510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98BBD5-B1E6-4736-A3AA-5C45059090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1077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F97142-939B-402C-8EBC-98FD5E649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52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8A81C2-84B7-4554-BD36-7AF214E73D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42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35/Encapsulation-La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6303" y="1145245"/>
            <a:ext cx="7292647" cy="88242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2999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3005" y="292911"/>
            <a:ext cx="5099245" cy="88242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708505" y="5773209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47444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587" y="4761417"/>
            <a:ext cx="3464624" cy="5253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587" y="5286743"/>
            <a:ext cx="3186870" cy="4443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099" b="1" dirty="0"/>
              <a:t>Technical Trainers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7427" y="4088631"/>
            <a:ext cx="1687603" cy="6917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variables</a:t>
            </a:r>
            <a:endParaRPr lang="bg-BG" sz="2799" b="1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3" name="Group 12"/>
          <p:cNvGrpSpPr/>
          <p:nvPr/>
        </p:nvGrpSpPr>
        <p:grpSpPr>
          <a:xfrm rot="1454331">
            <a:off x="972399" y="1796584"/>
            <a:ext cx="2431713" cy="3297994"/>
            <a:chOff x="4490873" y="2149585"/>
            <a:chExt cx="3044086" cy="3435449"/>
          </a:xfrm>
        </p:grpSpPr>
        <p:sp>
          <p:nvSpPr>
            <p:cNvPr id="9" name="Flowchart: Delay 8"/>
            <p:cNvSpPr/>
            <p:nvPr/>
          </p:nvSpPr>
          <p:spPr bwMode="auto">
            <a:xfrm rot="18730999">
              <a:off x="5801419" y="2403292"/>
              <a:ext cx="1987248" cy="1479833"/>
            </a:xfrm>
            <a:prstGeom prst="flowChartDelay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methods</a:t>
              </a:r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90873" y="3574172"/>
              <a:ext cx="1479833" cy="2010862"/>
              <a:chOff x="4490873" y="3574172"/>
              <a:chExt cx="1479833" cy="2010862"/>
            </a:xfrm>
          </p:grpSpPr>
          <p:sp>
            <p:nvSpPr>
              <p:cNvPr id="25" name="Flowchart: Delay 24"/>
              <p:cNvSpPr/>
              <p:nvPr/>
            </p:nvSpPr>
            <p:spPr bwMode="auto">
              <a:xfrm rot="7927020">
                <a:off x="4237165" y="3851493"/>
                <a:ext cx="1987249" cy="1479833"/>
              </a:xfrm>
              <a:prstGeom prst="flowChartDelay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8702437">
                <a:off x="4456997" y="3985201"/>
                <a:ext cx="1688043" cy="8659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799" b="1" dirty="0">
                    <a:solidFill>
                      <a:srgbClr val="FFFFFF"/>
                    </a:solidFill>
                    <a:latin typeface="Calibri" panose="020F0502020204030204"/>
                  </a:rPr>
                  <a:t>variables</a:t>
                </a:r>
                <a:endParaRPr lang="bg-BG" sz="27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95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48BB030-E0EF-451B-AD25-258CEC75DD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4197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Object hides data from the outside world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spcBef>
                <a:spcPts val="3000"/>
              </a:spcBef>
              <a:buClr>
                <a:schemeClr val="tx1"/>
              </a:buClr>
              <a:buNone/>
            </a:pPr>
            <a:endParaRPr lang="en-US" sz="3400" dirty="0"/>
          </a:p>
          <a:p>
            <a:r>
              <a:rPr lang="en-US" sz="3400" dirty="0">
                <a:solidFill>
                  <a:srgbClr val="234465"/>
                </a:solidFill>
              </a:rPr>
              <a:t>Classes and interfaces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be private</a:t>
            </a:r>
          </a:p>
          <a:p>
            <a:r>
              <a:rPr lang="en-US" sz="3400" dirty="0">
                <a:solidFill>
                  <a:srgbClr val="234465"/>
                </a:solidFill>
              </a:rPr>
              <a:t>Data can be </a:t>
            </a:r>
            <a:r>
              <a:rPr lang="en-US" sz="3400" b="1" dirty="0">
                <a:solidFill>
                  <a:schemeClr val="bg1"/>
                </a:solidFill>
              </a:rPr>
              <a:t>accessed only within the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declared class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1764000"/>
            <a:ext cx="4744824" cy="29299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private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Person (String name)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0C1744-D9EE-4907-A1F4-ABEBE7995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69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</a:t>
            </a:r>
            <a:r>
              <a:rPr lang="en-US" sz="3400" b="1" dirty="0">
                <a:solidFill>
                  <a:schemeClr val="bg1"/>
                </a:solidFill>
              </a:rPr>
              <a:t>access to subclasses</a:t>
            </a:r>
            <a:endParaRPr lang="en-US" sz="3400" dirty="0">
              <a:solidFill>
                <a:srgbClr val="234465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en-US" sz="3400" dirty="0">
                <a:solidFill>
                  <a:srgbClr val="234465"/>
                </a:solidFill>
              </a:rPr>
              <a:t> modifier cannot be applied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classes and interfaces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Prevents a </a:t>
            </a:r>
            <a:r>
              <a:rPr lang="en-US" sz="3400" b="1" dirty="0">
                <a:solidFill>
                  <a:schemeClr val="bg1"/>
                </a:solidFill>
              </a:rPr>
              <a:t>nonrelated</a:t>
            </a:r>
            <a:r>
              <a:rPr lang="en-US" sz="3400" dirty="0">
                <a:solidFill>
                  <a:srgbClr val="234465"/>
                </a:solidFill>
              </a:rPr>
              <a:t> class from trying to use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Protected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000" y="1734251"/>
            <a:ext cx="8697316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 getName 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setName 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B65C60A-7C85-44A2-A638-036FA9CED2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25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Do not explicitly declare an access modifier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Available</a:t>
            </a:r>
            <a:r>
              <a:rPr lang="en-US" sz="3400" dirty="0">
                <a:solidFill>
                  <a:srgbClr val="234465"/>
                </a:solidFill>
              </a:rPr>
              <a:t> to any other class in the same </a:t>
            </a:r>
            <a:r>
              <a:rPr lang="en-US" sz="3400" b="1" dirty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Default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1734251"/>
            <a:ext cx="7247508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getName()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6000" y="4469450"/>
            <a:ext cx="724750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real = new Team("Real");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real.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("Real Madrid");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System.out.println(real.getName());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fontAlgn="base">
              <a:spcBef>
                <a:spcPts val="600"/>
              </a:spcBef>
            </a:pPr>
            <a:r>
              <a:rPr lang="en-US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Real Madrid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05A202-1AC9-403E-B355-81C8C6546F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16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>
            <a:no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access</a:t>
            </a:r>
            <a:r>
              <a:rPr lang="en-US" sz="3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to </a:t>
            </a:r>
            <a:r>
              <a:rPr lang="en-US" sz="3400" b="1" dirty="0">
                <a:solidFill>
                  <a:schemeClr val="bg1"/>
                </a:solidFill>
              </a:rPr>
              <a:t>any class </a:t>
            </a:r>
            <a:r>
              <a:rPr lang="en-US" sz="3400" dirty="0">
                <a:solidFill>
                  <a:srgbClr val="234465"/>
                </a:solidFill>
              </a:rPr>
              <a:t>belonging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</a:rPr>
              <a:t>Java Universe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r>
              <a:rPr lang="en-US" sz="3400" dirty="0">
                <a:solidFill>
                  <a:srgbClr val="234465"/>
                </a:solidFill>
              </a:rPr>
              <a:t>Import a package if you need to use a class</a:t>
            </a:r>
          </a:p>
          <a:p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method of an application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must be </a:t>
            </a:r>
            <a:r>
              <a:rPr lang="en-US" sz="3400" b="1" dirty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Public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6000" y="2349000"/>
            <a:ext cx="7685733" cy="2046714"/>
          </a:xfrm>
          <a:prstGeom prst="rect">
            <a:avLst/>
          </a:prstGeom>
          <a:solidFill>
            <a:srgbClr val="67748E">
              <a:lumMod val="40000"/>
              <a:lumOff val="60000"/>
              <a:alpha val="20000"/>
            </a:srgbClr>
          </a:solidFill>
          <a:ln w="12700">
            <a:solidFill>
              <a:srgbClr val="67748E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class Team {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String getName()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void setName(String name)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7976CF-0D0B-4D69-8A1C-8B3E6A36F5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87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96000" y="2124000"/>
            <a:ext cx="5115794" cy="3707321"/>
            <a:chOff x="-306388" y="2077297"/>
            <a:chExt cx="3137848" cy="37073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 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726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+getLastName():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+getAge():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18211" y="3911439"/>
            <a:ext cx="327663" cy="35113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7873" y="3454441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91" y="2786662"/>
            <a:ext cx="5353797" cy="26006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154511-58D3-45F7-9FF3-171639B396F6}"/>
              </a:ext>
            </a:extLst>
          </p:cNvPr>
          <p:cNvSpPr txBox="1"/>
          <p:nvPr/>
        </p:nvSpPr>
        <p:spPr>
          <a:xfrm>
            <a:off x="1043611" y="643298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32E9467-050A-48DE-8589-C9CD690C9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5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by Name and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01000" y="1674000"/>
            <a:ext cx="8052023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firstName;</a:t>
            </a:r>
          </a:p>
          <a:p>
            <a:r>
              <a:rPr lang="nb-NO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lastName;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int age;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solidFill>
                  <a:schemeClr val="tx1"/>
                </a:solidFill>
                <a:effectLst/>
              </a:rPr>
              <a:t>  </a:t>
            </a:r>
            <a:r>
              <a:rPr lang="nb-NO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 Implement Constructor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effectLst/>
              </a:rPr>
              <a:t> </a:t>
            </a:r>
            <a:r>
              <a:rPr lang="en-GB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 getFirstName() {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/* TODO */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accent3"/>
              </a:solidFill>
              <a:effectLst/>
            </a:endParaRPr>
          </a:p>
          <a:p>
            <a:pPr>
              <a:spcAft>
                <a:spcPts val="1200"/>
              </a:spcAft>
            </a:pPr>
            <a:r>
              <a:rPr lang="en-GB" sz="2400" dirty="0">
                <a:solidFill>
                  <a:schemeClr val="accent3"/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solidFill>
                  <a:schemeClr val="accent3"/>
                </a:solidFill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getLastName()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 getAge() { return age;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endParaRPr lang="en-GB" sz="24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@Override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toString()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31CB07-088F-4FF3-897B-DE0191C8A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42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getter for salary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increaseSalary</a:t>
            </a:r>
            <a:r>
              <a:rPr lang="en-US" dirty="0"/>
              <a:t> by percentage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30 get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only half</a:t>
            </a:r>
            <a:r>
              <a:rPr lang="en-US" dirty="0"/>
              <a:t> of the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50618" y="1291824"/>
            <a:ext cx="5115794" cy="5236549"/>
            <a:chOff x="-306388" y="2077297"/>
            <a:chExt cx="3137848" cy="523654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anose="020B0609020204030204" pitchFamily="49" charset="0"/>
                </a:rPr>
                <a:t>Person</a:t>
              </a:r>
              <a:endPara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874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+getLastName()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+getAge()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+getSalary():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971C001-400C-466A-8385-3F9E8228B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52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1773" y="1179000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1000" y="1809000"/>
            <a:ext cx="7222787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double </a:t>
            </a:r>
            <a:r>
              <a:rPr lang="en-GB" sz="2400" dirty="0">
                <a:solidFill>
                  <a:schemeClr val="bg1"/>
                </a:solidFill>
                <a:effectLst/>
              </a:rPr>
              <a:t>salary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Edit Constructor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public double </a:t>
            </a:r>
            <a:r>
              <a:rPr lang="en-US" sz="2400" dirty="0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return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public void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Next Slide…</a:t>
            </a:r>
          </a:p>
          <a:p>
            <a:r>
              <a:rPr lang="en-GB" sz="2400" i="1" dirty="0">
                <a:solidFill>
                  <a:schemeClr val="accent2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Edit </a:t>
            </a:r>
            <a:r>
              <a:rPr lang="en-GB" sz="2400" i="1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() method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1056000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285614-968F-4E81-8F47-97BF1ADA7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3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7088" y="1269000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4125" y="1925800"/>
            <a:ext cx="10063264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increaseSalary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percentage)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if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this.getAge</a:t>
            </a:r>
            <a:r>
              <a:rPr lang="en-US" sz="2400" dirty="0">
                <a:solidFill>
                  <a:schemeClr val="tx1"/>
                </a:solidFill>
                <a:effectLst/>
              </a:rPr>
              <a:t>() &lt; 30)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200));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 else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100));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78600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45818A-7FC7-466A-81AB-548C90A7A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66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5A2932-A82B-431A-93EA-FB9772ACE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87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02" y="1396230"/>
            <a:ext cx="3372719" cy="23069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526CC6F-55AC-4BA4-BE91-5BEE4D477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42135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happens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Printing with </a:t>
            </a:r>
            <a:r>
              <a:rPr lang="en-US" b="1" dirty="0" err="1">
                <a:solidFill>
                  <a:schemeClr val="bg1"/>
                </a:solidFill>
              </a:rPr>
              <a:t>System.out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couples </a:t>
            </a:r>
            <a:r>
              <a:rPr lang="en-US" dirty="0"/>
              <a:t>your class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can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class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3" y="1905001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private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(salary &lt; 460)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throw </a:t>
            </a:r>
            <a:r>
              <a:rPr lang="en-US" sz="2800" dirty="0">
                <a:solidFill>
                  <a:schemeClr val="bg1"/>
                </a:solidFill>
                <a:effectLst/>
              </a:rPr>
              <a:t>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tx1"/>
                </a:solidFill>
                <a:effectLst/>
              </a:rPr>
              <a:t>("Message");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94412" y="3387012"/>
            <a:ext cx="5119396" cy="987504"/>
          </a:xfrm>
          <a:prstGeom prst="wedgeRoundRectCallout">
            <a:avLst>
              <a:gd name="adj1" fmla="val -53802"/>
              <a:gd name="adj2" fmla="val -361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better to throw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rather than printing to the Console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7A86B7-5DAC-4893-932B-6BD06A98D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 </a:t>
            </a:r>
            <a:r>
              <a:rPr lang="en-US" dirty="0"/>
              <a:t>with validation logic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an object in its creation</a:t>
            </a:r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for public setters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6000" y="1899000"/>
            <a:ext cx="9677366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public Person(String firstName, String lastName,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      int age, 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setFirstName(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firstName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setLastName(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lastName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setAge(</a:t>
            </a:r>
            <a:r>
              <a:rPr lang="en-US" sz="2800" dirty="0">
                <a:solidFill>
                  <a:schemeClr val="tx1"/>
                </a:solidFill>
                <a:effectLst/>
              </a:rPr>
              <a:t>age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setSalary(</a:t>
            </a:r>
            <a:r>
              <a:rPr lang="en-US" sz="2800" dirty="0">
                <a:solidFill>
                  <a:schemeClr val="tx1"/>
                </a:solidFill>
                <a:effectLst/>
              </a:rPr>
              <a:t>salary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483485" y="3128243"/>
            <a:ext cx="3000983" cy="987504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happens inside the setter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306471-3765-4B09-BCEE-2142E68F7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475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 Person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validation for every field</a:t>
            </a:r>
          </a:p>
          <a:p>
            <a:r>
              <a:rPr lang="en-US" dirty="0"/>
              <a:t>Names should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at least 3 symbols</a:t>
            </a:r>
          </a:p>
          <a:p>
            <a:r>
              <a:rPr lang="en-US" dirty="0"/>
              <a:t>Age </a:t>
            </a:r>
            <a:r>
              <a:rPr lang="en-US" b="1" dirty="0">
                <a:solidFill>
                  <a:schemeClr val="bg1"/>
                </a:solidFill>
              </a:rPr>
              <a:t>cannot be zero or negative </a:t>
            </a:r>
          </a:p>
          <a:p>
            <a:r>
              <a:rPr lang="en-US" dirty="0"/>
              <a:t>Salary </a:t>
            </a:r>
            <a:r>
              <a:rPr lang="en-US" b="1" dirty="0">
                <a:solidFill>
                  <a:schemeClr val="bg1"/>
                </a:solidFill>
              </a:rPr>
              <a:t>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Validation 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9955" y="1462763"/>
            <a:ext cx="3966309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CB2CD-6358-4B5A-8F3F-13000DE17BC5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08BC414-8A38-4A3F-BF06-60638503E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4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Validation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2313" y="16290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firstName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lastName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setAge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age)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(age &lt; 1) {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throw 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bg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  </a:t>
            </a:r>
            <a:r>
              <a:rPr lang="en-US" sz="2800" dirty="0">
                <a:solidFill>
                  <a:schemeClr val="tx1"/>
                </a:solidFill>
                <a:effectLst/>
              </a:rPr>
              <a:t>"Age cannot be zero or negative integer"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this.age = age;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salary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1EAA8-F8F8-4C3D-B8C3-5C8909F63822}"/>
              </a:ext>
            </a:extLst>
          </p:cNvPr>
          <p:cNvSpPr txBox="1"/>
          <p:nvPr/>
        </p:nvSpPr>
        <p:spPr>
          <a:xfrm>
            <a:off x="760412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6313CA3-E9E6-4EBA-A774-FC47AB48E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E2C497-E4FE-47C0-92E4-385F25732C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76F21A-BDA9-4C78-9C4E-E48E60658D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Mutable and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13220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dirty="0"/>
              <a:t>The contents of the </a:t>
            </a:r>
            <a:br>
              <a:rPr lang="en-GB" dirty="0"/>
            </a:br>
            <a:r>
              <a:rPr lang="en-GB" dirty="0"/>
              <a:t>instance </a:t>
            </a:r>
            <a:r>
              <a:rPr lang="en-GB" b="1" dirty="0">
                <a:solidFill>
                  <a:schemeClr val="bg1"/>
                </a:solidFill>
              </a:rPr>
              <a:t>can't</a:t>
            </a:r>
            <a:r>
              <a:rPr lang="en-GB" dirty="0"/>
              <a:t> be altered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dirty="0"/>
              <a:t>The contents of that </a:t>
            </a:r>
            <a:br>
              <a:rPr lang="en-US" dirty="0"/>
            </a:br>
            <a:r>
              <a:rPr lang="en-US" dirty="0"/>
              <a:t>instance 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 be altered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8" name="Down Arrow 8">
            <a:extLst>
              <a:ext uri="{FF2B5EF4-FFF2-40B4-BE49-F238E27FC236}">
                <a16:creationId xmlns:a16="http://schemas.microsoft.com/office/drawing/2014/main" id="{4CA3558A-267D-42CE-A70A-67356C66B89B}"/>
              </a:ext>
            </a:extLst>
          </p:cNvPr>
          <p:cNvSpPr/>
          <p:nvPr/>
        </p:nvSpPr>
        <p:spPr>
          <a:xfrm>
            <a:off x="9293752" y="4602443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312041B-C6F8-4542-8EE6-DCF30DF977E3}"/>
              </a:ext>
            </a:extLst>
          </p:cNvPr>
          <p:cNvSpPr txBox="1">
            <a:spLocks/>
          </p:cNvSpPr>
          <p:nvPr/>
        </p:nvSpPr>
        <p:spPr>
          <a:xfrm>
            <a:off x="8588662" y="5256095"/>
            <a:ext cx="1743404" cy="760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</p:txBody>
      </p:sp>
      <p:sp>
        <p:nvSpPr>
          <p:cNvPr id="11" name="Down Arrow 8">
            <a:extLst>
              <a:ext uri="{FF2B5EF4-FFF2-40B4-BE49-F238E27FC236}">
                <a16:creationId xmlns:a16="http://schemas.microsoft.com/office/drawing/2014/main" id="{8C5D0B15-C8C9-4806-A888-C19C4B1701CB}"/>
              </a:ext>
            </a:extLst>
          </p:cNvPr>
          <p:cNvSpPr/>
          <p:nvPr/>
        </p:nvSpPr>
        <p:spPr>
          <a:xfrm>
            <a:off x="2796588" y="4602443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48563" y="3038548"/>
            <a:ext cx="4954397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Point myPoint = new Point(0, 0);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myPoint.setLocation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(1.0, 0.0);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myPoint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054072" y="5260825"/>
            <a:ext cx="3743378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java.awt.Point</a:t>
            </a:r>
            <a:r>
              <a:rPr lang="en-US" sz="2000" dirty="0">
                <a:solidFill>
                  <a:schemeClr val="tx1"/>
                </a:solidFill>
                <a:effectLst/>
              </a:rPr>
              <a:t>[1.0, 0.0]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53908" y="3038548"/>
            <a:ext cx="5657265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= new String("old String");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str.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replaceAll</a:t>
            </a:r>
            <a:r>
              <a:rPr lang="en-US" sz="2000" dirty="0">
                <a:solidFill>
                  <a:schemeClr val="tx1"/>
                </a:solidFill>
                <a:effectLst/>
              </a:rPr>
              <a:t>("old", "new");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07DCD7-2BE5-43EF-9517-5B210EC18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mutable fields are not fully encapsulated</a:t>
            </a:r>
            <a:endParaRPr lang="bg-BG" dirty="0">
              <a:solidFill>
                <a:srgbClr val="234465"/>
              </a:solidFill>
            </a:endParaRPr>
          </a:p>
          <a:p>
            <a:pPr>
              <a:buClr>
                <a:srgbClr val="234465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r>
              <a:rPr lang="en-US" dirty="0">
                <a:solidFill>
                  <a:srgbClr val="234465"/>
                </a:solidFill>
              </a:rPr>
              <a:t>In this case, the </a:t>
            </a:r>
            <a:r>
              <a:rPr lang="en-US" b="1" dirty="0">
                <a:solidFill>
                  <a:srgbClr val="FFA000"/>
                </a:solidFill>
              </a:rPr>
              <a:t>getter is like a setter too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1000" y="1899000"/>
            <a:ext cx="7334655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List&lt;Person&gt; players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/>
            <a:endParaRPr lang="en-US" sz="28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this.players;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526" y="4869000"/>
            <a:ext cx="1187902" cy="109745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0B2F5AE-5880-4376-A7C1-8DC5DFB857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17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A48A28-C590-496A-A110-ABE4BDFE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 – Example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B4463-3478-4DFC-8E3F-D193FDC2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79" y="2259000"/>
            <a:ext cx="10672042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team = new Team();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 = new Person("David", "Adams", 22);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BEFFF5-2E67-4BC6-83FA-A62693FBA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55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44548" y="1257411"/>
            <a:ext cx="10129234" cy="5546589"/>
          </a:xfrm>
        </p:spPr>
        <p:txBody>
          <a:bodyPr>
            <a:normAutofit/>
          </a:bodyPr>
          <a:lstStyle/>
          <a:p>
            <a:r>
              <a:rPr lang="en-US" noProof="1">
                <a:solidFill>
                  <a:srgbClr val="234465"/>
                </a:solidFill>
              </a:rPr>
              <a:t>For securing our collection we can return </a:t>
            </a:r>
            <a:br>
              <a:rPr lang="en-US" noProof="1">
                <a:solidFill>
                  <a:srgbClr val="234465"/>
                </a:solidFill>
              </a:rPr>
            </a:br>
            <a:r>
              <a:rPr lang="en-US" b="1" noProof="1">
                <a:solidFill>
                  <a:schemeClr val="bg1"/>
                </a:solidFill>
              </a:rPr>
              <a:t>Collections.unmodifiableList()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Imutable Fields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78772" y="2484000"/>
            <a:ext cx="909208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(Person person)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this.players.add(person);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Collections.unmodifiableList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(players);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51989" y="5554741"/>
            <a:ext cx="3503293" cy="510778"/>
          </a:xfrm>
          <a:prstGeom prst="wedgeRoundRectCallout">
            <a:avLst>
              <a:gd name="adj1" fmla="val -54344"/>
              <a:gd name="adj2" fmla="val -469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safe collections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712061" y="2391155"/>
            <a:ext cx="3210256" cy="919401"/>
          </a:xfrm>
          <a:prstGeom prst="wedgeRoundRectCallout">
            <a:avLst>
              <a:gd name="adj1" fmla="val -41116"/>
              <a:gd name="adj2" fmla="val 718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methods for functionality over list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7A18329-9EAD-445B-9CCF-DCD81CE0E3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05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What is Encapsulation?</a:t>
            </a:r>
          </a:p>
          <a:p>
            <a:pPr marL="99026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Validation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Mutable and Immutable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68C008-D0EE-4092-8622-CE62551536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5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265BB18F-339A-44FC-AA05-ACC4FB51D5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 class </a:t>
            </a:r>
            <a:r>
              <a:rPr lang="en-US" b="1" dirty="0">
                <a:solidFill>
                  <a:schemeClr val="bg1"/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have two squads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first team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reserve team</a:t>
            </a:r>
          </a:p>
          <a:p>
            <a:pPr>
              <a:lnSpc>
                <a:spcPct val="100000"/>
              </a:lnSpc>
            </a:pPr>
            <a:r>
              <a:rPr lang="en-US" dirty="0"/>
              <a:t>Read persons from console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to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b="1" dirty="0">
                <a:solidFill>
                  <a:schemeClr val="bg1"/>
                </a:solidFill>
              </a:rPr>
              <a:t>younger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40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they go to </a:t>
            </a:r>
            <a:r>
              <a:rPr lang="en-US" b="1" dirty="0">
                <a:solidFill>
                  <a:schemeClr val="bg1"/>
                </a:solidFill>
              </a:rPr>
              <a:t>first squad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both squad </a:t>
            </a:r>
            <a:r>
              <a:rPr lang="en-US" b="1" dirty="0">
                <a:solidFill>
                  <a:schemeClr val="bg1"/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Reserve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505410" y="1783407"/>
            <a:ext cx="5410200" cy="4470829"/>
            <a:chOff x="-306388" y="2077297"/>
            <a:chExt cx="3137848" cy="447082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4896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+getName()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-setName(String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+getReserveTeam()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18197-4205-499A-9E04-9449321E3A4C}"/>
              </a:ext>
            </a:extLst>
          </p:cNvPr>
          <p:cNvSpPr txBox="1"/>
          <p:nvPr/>
        </p:nvSpPr>
        <p:spPr>
          <a:xfrm>
            <a:off x="471000" y="642294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First and Reserve Team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1" y="1539000"/>
            <a:ext cx="9143998" cy="47312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firstTeam;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reserveTeam;</a:t>
            </a:r>
          </a:p>
          <a:p>
            <a:pPr fontAlgn="base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>
                <a:solidFill>
                  <a:schemeClr val="bg1"/>
                </a:solidFill>
                <a:effectLst/>
              </a:rPr>
              <a:t>addPlayer</a:t>
            </a:r>
            <a:r>
              <a:rPr lang="en-US" sz="24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if (person.getAge() &lt; 40)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this.firstTeam.add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else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this.reserveTeam.add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 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public List&lt;Person&gt;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getFirstTeam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400" dirty="0">
                <a:solidFill>
                  <a:schemeClr val="bg1"/>
                </a:solidFill>
                <a:effectLst/>
              </a:rPr>
              <a:t>Collections.unmodifiableList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(firstTeam);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add getter for reserve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3A905-5982-4EE8-8DEC-8E51F2D466DD}"/>
              </a:ext>
            </a:extLst>
          </p:cNvPr>
          <p:cNvSpPr txBox="1"/>
          <p:nvPr/>
        </p:nvSpPr>
        <p:spPr>
          <a:xfrm>
            <a:off x="80010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130785-D1AD-4762-9382-3F9C314E2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8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40EBB2-B72C-4BBE-9827-2915F8DAC83C}"/>
              </a:ext>
            </a:extLst>
          </p:cNvPr>
          <p:cNvSpPr txBox="1"/>
          <p:nvPr/>
        </p:nvSpPr>
        <p:spPr>
          <a:xfrm>
            <a:off x="4304607" y="2059293"/>
            <a:ext cx="3582785" cy="13697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b="1" dirty="0">
                <a:solidFill>
                  <a:schemeClr val="bg2"/>
                </a:solidFill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0822B0-991B-496E-A986-DFAB574286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Keyword Final</a:t>
            </a:r>
          </a:p>
        </p:txBody>
      </p:sp>
    </p:spTree>
    <p:extLst>
      <p:ext uri="{BB962C8B-B14F-4D97-AF65-F5344CB8AC3E}">
        <p14:creationId xmlns:p14="http://schemas.microsoft.com/office/powerpoint/2010/main" val="312776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class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can't be extended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method</a:t>
            </a:r>
            <a:r>
              <a:rPr lang="en-US" b="1" dirty="0"/>
              <a:t> </a:t>
            </a:r>
            <a:r>
              <a:rPr lang="en-US" dirty="0"/>
              <a:t>can't be overridden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Final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524776" y="1799678"/>
            <a:ext cx="877272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>
                <a:solidFill>
                  <a:schemeClr val="tx1"/>
                </a:solidFill>
                <a:effectLst/>
              </a:rPr>
              <a:t>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Cat extends Mammal {}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524776" y="4058658"/>
            <a:ext cx="877272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void move(Point point)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Animal {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@Override 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public void move()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1008" y="2653286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5008" y="5451168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714BB2C-CF6A-45E0-B45B-50E1F41543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58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1915" y="1230809"/>
            <a:ext cx="11804822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variable </a:t>
            </a:r>
            <a:r>
              <a:rPr lang="en-US" dirty="0"/>
              <a:t>value can't be changed once it is set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Final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1616" y="1878501"/>
            <a:ext cx="8624384" cy="47004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String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List&lt;Person&gt; firstTeam;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public Team (String name)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this.name =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this.firstTeam = new ArrayList&lt;Person&gt; ();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doSomething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this.name = ""</a:t>
            </a:r>
            <a:r>
              <a:rPr lang="en-US" sz="26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this.firstTeam = new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ArrayList</a:t>
            </a:r>
            <a:r>
              <a:rPr lang="en-US" sz="2600" dirty="0">
                <a:solidFill>
                  <a:schemeClr val="bg1"/>
                </a:solidFill>
                <a:effectLst/>
              </a:rPr>
              <a:t>&lt;&gt;()</a:t>
            </a:r>
            <a:r>
              <a:rPr lang="en-US" sz="26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this.firstTeam.add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509054" y="4959000"/>
            <a:ext cx="3657600" cy="578882"/>
          </a:xfrm>
          <a:prstGeom prst="wedgeRoundRectCallout">
            <a:avLst>
              <a:gd name="adj1" fmla="val -56919"/>
              <a:gd name="adj2" fmla="val -1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 time error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E57387-A20E-4637-AF9C-0997FB2D6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7776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1"/>
            <a:ext cx="8154578" cy="4671440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Encapsulation: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Hides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implementation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Reduces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complexity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Ensures that structural changes </a:t>
            </a:r>
            <a:br>
              <a:rPr lang="en-US" sz="3399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remain local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and </a:t>
            </a: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Immutable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objects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Keyword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EA54A5F-DB78-41DD-A584-9B1D8993E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69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755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C1D420-07AF-4493-9102-25929A7BA3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394607" y="1313423"/>
            <a:ext cx="3768199" cy="2727975"/>
            <a:chOff x="4394162" y="1312871"/>
            <a:chExt cx="3769181" cy="2728686"/>
          </a:xfrm>
        </p:grpSpPr>
        <p:grpSp>
          <p:nvGrpSpPr>
            <p:cNvPr id="8" name="Group 7"/>
            <p:cNvGrpSpPr/>
            <p:nvPr/>
          </p:nvGrpSpPr>
          <p:grpSpPr>
            <a:xfrm>
              <a:off x="4394162" y="1312871"/>
              <a:ext cx="3402571" cy="2728686"/>
              <a:chOff x="8287149" y="1436915"/>
              <a:chExt cx="2975428" cy="272868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8287149" y="1436915"/>
                <a:ext cx="2975428" cy="2728686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  <a:alpha val="80000"/>
                </a:schemeClr>
              </a:solidFill>
              <a:ln w="38100">
                <a:solidFill>
                  <a:schemeClr val="bg2">
                    <a:alpha val="8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700496" y="1559316"/>
                <a:ext cx="1973943" cy="6243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399" b="1" dirty="0">
                    <a:solidFill>
                      <a:srgbClr val="FFFFFF"/>
                    </a:solidFill>
                    <a:latin typeface="Calibri" panose="020F0502020204030204"/>
                  </a:rPr>
                  <a:t> Abstraction</a:t>
                </a:r>
                <a:endParaRPr lang="bg-BG" sz="23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05584" y="2009580"/>
              <a:ext cx="2949864" cy="1812912"/>
              <a:chOff x="8098971" y="1117601"/>
              <a:chExt cx="3272971" cy="2015288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8889999" y="1769089"/>
                <a:ext cx="2481943" cy="1363800"/>
              </a:xfrm>
              <a:prstGeom prst="ellipse">
                <a:avLst/>
              </a:prstGeom>
              <a:solidFill>
                <a:schemeClr val="accent6">
                  <a:lumMod val="10000"/>
                  <a:alpha val="8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98971" y="1117601"/>
                <a:ext cx="2481943" cy="1265295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  <a:alpha val="80000"/>
                </a:schemeClr>
              </a:solidFill>
              <a:ln w="28575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321676" y="3147813"/>
              <a:ext cx="2841667" cy="5228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799" b="1" dirty="0">
                  <a:solidFill>
                    <a:srgbClr val="FFFFFF"/>
                  </a:solidFill>
                  <a:latin typeface="Calibri" panose="020F0502020204030204"/>
                </a:rPr>
                <a:t>Information Hiding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5584" y="2276322"/>
              <a:ext cx="3049584" cy="5565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999" b="1" dirty="0">
                  <a:solidFill>
                    <a:srgbClr val="FFFFFF"/>
                  </a:solidFill>
                  <a:latin typeface="Calibri" panose="020F0502020204030204"/>
                </a:rPr>
                <a:t>Data Encapsulation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FB55C40-F536-416D-98EB-A867167D33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 Hiding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5864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3C86ABE-256E-4BD0-A91B-DACDDDBA9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62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1766" y="125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Process of wrapping code and data together </a:t>
            </a:r>
            <a:br>
              <a:rPr lang="en-US" sz="3400" dirty="0"/>
            </a:br>
            <a:r>
              <a:rPr lang="en-US" sz="3400" dirty="0"/>
              <a:t>into a single unit</a:t>
            </a:r>
          </a:p>
          <a:p>
            <a:r>
              <a:rPr lang="en-GB" sz="3400" dirty="0"/>
              <a:t>Flexibility and extensibility of the code</a:t>
            </a:r>
            <a:endParaRPr lang="en-US" sz="3400" dirty="0"/>
          </a:p>
          <a:p>
            <a:r>
              <a:rPr lang="en-US" sz="3400" dirty="0"/>
              <a:t>Reduces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400" dirty="0"/>
              <a:t>Structural changes remain </a:t>
            </a:r>
            <a:r>
              <a:rPr lang="en-US" sz="34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400" dirty="0"/>
              <a:t>Allows</a:t>
            </a:r>
            <a:r>
              <a:rPr lang="en-US" sz="3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 binding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E99011-2484-4BB3-A46A-9D72FD5FB8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03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fields </a:t>
            </a:r>
            <a:r>
              <a:rPr lang="en-US" b="1" dirty="0">
                <a:solidFill>
                  <a:schemeClr val="bg1"/>
                </a:solidFill>
              </a:rPr>
              <a:t>must be private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 for data access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7184" y="1878807"/>
            <a:ext cx="72988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age;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184" y="4155312"/>
            <a:ext cx="729881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getAge()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setAge(int age)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84" y="4654930"/>
            <a:ext cx="990600" cy="915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84" y="2113719"/>
            <a:ext cx="990600" cy="915173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D59AA9D-706E-4FD1-95DB-980368248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415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Example</a:t>
            </a:r>
            <a:endParaRPr lang="bg-BG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0"/>
          </p:nvPr>
        </p:nvSpPr>
        <p:spPr>
          <a:xfrm>
            <a:off x="1804325" y="1257411"/>
            <a:ext cx="10321675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399"/>
              </a:spcAft>
            </a:pPr>
            <a:endParaRPr lang="en-US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Accessors and Mutators should be </a:t>
            </a:r>
            <a:r>
              <a:rPr lang="en-GB" b="1" dirty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08037" y="1970984"/>
            <a:ext cx="6034712" cy="6026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spAutoFit/>
          </a:bodyPr>
          <a:lstStyle/>
          <a:p>
            <a:pPr algn="ctr"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Person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08038" y="2566888"/>
            <a:ext cx="6034712" cy="997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-name: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-age: int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08037" y="3564000"/>
            <a:ext cx="6034712" cy="21341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+Person(String name, int age)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+getName():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+setName(String name):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+getAge(): int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+setAge(int age):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32690" y="2768636"/>
            <a:ext cx="1878310" cy="600385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132690" y="4252974"/>
            <a:ext cx="1878310" cy="609441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3258" y="5348605"/>
            <a:ext cx="6034712" cy="595904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8621">
              <a:lnSpc>
                <a:spcPct val="100000"/>
              </a:lnSpc>
              <a:buNone/>
            </a:pPr>
            <a:endParaRPr lang="bg-BG" sz="33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C29BDDA-8EF6-4A1F-9B17-DF7BA95976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1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refer to current class instance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invoke the current class 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This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4648" y="2529000"/>
            <a:ext cx="10446352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</a:t>
            </a:r>
            <a:r>
              <a:rPr lang="en-US" sz="2600" dirty="0">
                <a:solidFill>
                  <a:schemeClr val="tx1"/>
                </a:solidFill>
                <a:effectLst/>
              </a:rPr>
              <a:t>.name = name;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34266" y="4734000"/>
            <a:ext cx="10446734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public String fullName() {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</a:t>
            </a:r>
            <a:r>
              <a:rPr lang="en-US" sz="2600" dirty="0">
                <a:solidFill>
                  <a:schemeClr val="tx1"/>
                </a:solidFill>
                <a:effectLst/>
              </a:rPr>
              <a:t>.getFirstName() + " " +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this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.getLastName</a:t>
            </a:r>
            <a:r>
              <a:rPr lang="en-US" sz="2600" dirty="0">
                <a:solidFill>
                  <a:schemeClr val="tx1"/>
                </a:solidFill>
                <a:effectLst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1DD42-DCD1-4A03-B731-FDF8CEBBC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630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invoke a current class constructor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7841" y="1854000"/>
            <a:ext cx="8678159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.firstName = name;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E4029-9D79-48EA-BF76-E0288E353EAA}"/>
              </a:ext>
            </a:extLst>
          </p:cNvPr>
          <p:cNvSpPr txBox="1">
            <a:spLocks/>
          </p:cNvSpPr>
          <p:nvPr/>
        </p:nvSpPr>
        <p:spPr>
          <a:xfrm>
            <a:off x="747841" y="3658677"/>
            <a:ext cx="8678159" cy="2099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 (String name, Integer age)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(name);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.age = age;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035ACBC-E414-4D1A-94E0-2EE5A5E9C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838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4054</TotalTime>
  <Words>3965</Words>
  <Application>Microsoft Office PowerPoint</Application>
  <PresentationFormat>Widescreen</PresentationFormat>
  <Paragraphs>558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Encapsulation</vt:lpstr>
      <vt:lpstr>Have a Question?</vt:lpstr>
      <vt:lpstr>Table of Contents</vt:lpstr>
      <vt:lpstr> Hiding Implementation</vt:lpstr>
      <vt:lpstr>Encapsulation</vt:lpstr>
      <vt:lpstr>Encapsulation</vt:lpstr>
      <vt:lpstr>Encapsulation – Example</vt:lpstr>
      <vt:lpstr>Keyword This (1)</vt:lpstr>
      <vt:lpstr>Keyword This (2)</vt:lpstr>
      <vt:lpstr>Access Modifiers</vt:lpstr>
      <vt:lpstr>Private Access Modifier</vt:lpstr>
      <vt:lpstr>Protected Access Modifier</vt:lpstr>
      <vt:lpstr>Default Access Modifier</vt:lpstr>
      <vt:lpstr>Public Access Modifier</vt:lpstr>
      <vt:lpstr>Problem: Sort by Name and Age</vt:lpstr>
      <vt:lpstr>Solution: Sort by Name and Age</vt:lpstr>
      <vt:lpstr>Problem: Salary Increase</vt:lpstr>
      <vt:lpstr>Solution: Salary Increase (1)</vt:lpstr>
      <vt:lpstr>Solution: Salary Increase (2)</vt:lpstr>
      <vt:lpstr>Validation</vt:lpstr>
      <vt:lpstr>Validation (1)</vt:lpstr>
      <vt:lpstr>Validation (2)</vt:lpstr>
      <vt:lpstr>Problem: Validation Data</vt:lpstr>
      <vt:lpstr>Solution: Validation Data</vt:lpstr>
      <vt:lpstr>Mutable and Immutable Objects</vt:lpstr>
      <vt:lpstr>Mutable vs Immutable Objects</vt:lpstr>
      <vt:lpstr>Mutable Fields</vt:lpstr>
      <vt:lpstr>Mutable Fields – Example</vt:lpstr>
      <vt:lpstr>Imutable Fields</vt:lpstr>
      <vt:lpstr>Problem: First and Reserve Team</vt:lpstr>
      <vt:lpstr>Solution: First and Reserve Team</vt:lpstr>
      <vt:lpstr>Keyword Final</vt:lpstr>
      <vt:lpstr>Keyword Final</vt:lpstr>
      <vt:lpstr>Keyword Final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Encapsulation</dc:title>
  <dc:subject>Java OOP – Practical Training Course @ SoftUni</dc:subject>
  <dc:creator>Software University</dc:creator>
  <cp:keywords>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37</cp:revision>
  <dcterms:created xsi:type="dcterms:W3CDTF">2018-05-23T13:08:44Z</dcterms:created>
  <dcterms:modified xsi:type="dcterms:W3CDTF">2022-09-08T12:48:08Z</dcterms:modified>
  <cp:category>programming;computer programming;software development;web development</cp:category>
</cp:coreProperties>
</file>