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31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320" r:id="rId56"/>
    <p:sldId id="319" r:id="rId57"/>
    <p:sldId id="31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AD21-92EF-4C54-A2F6-203CB61E5A0B}">
          <p14:sldIdLst>
            <p14:sldId id="256"/>
            <p14:sldId id="317"/>
            <p14:sldId id="258"/>
          </p14:sldIdLst>
        </p14:section>
        <p14:section name="Data Types" id="{59A96194-BB56-4104-BD20-18B817E03C7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1095457B-A2E1-4098-83B8-094E253D4A80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2CE630F0-F712-4628-9189-D742DD674349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32214F23-ECF7-49CA-A926-5344A2E8B5DE}">
          <p14:sldIdLst>
            <p14:sldId id="286"/>
            <p14:sldId id="287"/>
            <p14:sldId id="288"/>
            <p14:sldId id="289"/>
          </p14:sldIdLst>
        </p14:section>
        <p14:section name="Boolean Type" id="{97E4C5DA-3DFE-491C-AEA0-F06391139EC6}">
          <p14:sldIdLst>
            <p14:sldId id="290"/>
            <p14:sldId id="291"/>
            <p14:sldId id="292"/>
            <p14:sldId id="293"/>
          </p14:sldIdLst>
        </p14:section>
        <p14:section name="Character Type" id="{FB878758-813E-4EAC-9B2F-D50F0F507F0D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" id="{35CC69E4-87F4-4345-B3DA-D1BD74B1A28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2C19C74D-EAC3-477E-8E77-D44C154D2782}">
          <p14:sldIdLst>
            <p14:sldId id="308"/>
            <p14:sldId id="314"/>
            <p14:sldId id="320"/>
            <p14:sldId id="319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24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888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4.jpeg"/><Relationship Id="rId23" Type="http://schemas.openxmlformats.org/officeDocument/2006/relationships/image" Target="../media/image4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6600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2706" y="2842857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4400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2600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90600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8941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20200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Integer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2820"/>
              </p:ext>
            </p:extLst>
          </p:nvPr>
        </p:nvGraphicFramePr>
        <p:xfrm>
          <a:off x="1108351" y="2169000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90402" y="140539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Integer</a:t>
            </a:r>
            <a:r>
              <a:rPr lang="en-US" altLang="en-US" sz="4000" b="1" dirty="0"/>
              <a:t> </a:t>
            </a:r>
            <a:r>
              <a:rPr lang="en-US" altLang="en-US" sz="4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6175" y="2239473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91251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3059697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suffixes mean 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2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00" y="5079280"/>
            <a:ext cx="6019800" cy="11183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hexa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long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bg-BG" sz="2800" b="1" noProof="1">
                <a:latin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474000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Real Number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 Types and Variables</a:t>
            </a:r>
          </a:p>
          <a:p>
            <a:r>
              <a:rPr lang="en-GB" dirty="0" smtClean="0"/>
              <a:t>Integer and Real Number Type</a:t>
            </a:r>
          </a:p>
          <a:p>
            <a:r>
              <a:rPr lang="en-GB" dirty="0" smtClean="0"/>
              <a:t>Type Conversion</a:t>
            </a:r>
          </a:p>
          <a:p>
            <a:r>
              <a:rPr lang="en-US" dirty="0" smtClean="0"/>
              <a:t>Boolean Type</a:t>
            </a:r>
          </a:p>
          <a:p>
            <a:r>
              <a:rPr lang="en-US" dirty="0" smtClean="0"/>
              <a:t>Character and String Type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</a:t>
            </a:r>
            <a:r>
              <a:rPr lang="en-US" sz="3200" dirty="0" smtClean="0"/>
              <a:t>1.3</a:t>
            </a:r>
            <a:r>
              <a:rPr lang="bg-BG" sz="3200" dirty="0" smtClean="0"/>
              <a:t>6</a:t>
            </a:r>
            <a:r>
              <a:rPr lang="en-US" sz="3200" dirty="0" smtClean="0"/>
              <a:t> </a:t>
            </a:r>
            <a:r>
              <a:rPr lang="en-US" sz="3200" dirty="0"/>
              <a:t>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10</a:t>
            </a:r>
            <a:r>
              <a:rPr lang="bg-BG" sz="2700" b="1" noProof="1" smtClean="0">
                <a:latin typeface="Consolas" pitchFamily="49" charset="0"/>
              </a:rPr>
              <a:t>8</a:t>
            </a:r>
            <a:r>
              <a:rPr lang="en-US" sz="2700" b="1" noProof="1" smtClean="0">
                <a:latin typeface="Consolas" pitchFamily="49" charset="0"/>
              </a:rPr>
              <a:t>.800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</a:t>
            </a:r>
            <a:r>
              <a:rPr lang="en-US" sz="2700" b="1" noProof="1" smtClean="0">
                <a:latin typeface="Consolas" pitchFamily="49" charset="0"/>
              </a:rPr>
              <a:t>1.3</a:t>
            </a:r>
            <a:r>
              <a:rPr lang="bg-BG" sz="2700" b="1" noProof="1" smtClean="0">
                <a:latin typeface="Consolas" pitchFamily="49" charset="0"/>
              </a:rPr>
              <a:t>6</a:t>
            </a:r>
            <a:r>
              <a:rPr lang="en-US" sz="2700" b="1" noProof="1" smtClean="0">
                <a:latin typeface="Consolas" pitchFamily="49" charset="0"/>
              </a:rPr>
              <a:t>;</a:t>
            </a: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5</a:t>
            </a:r>
            <a:r>
              <a:rPr lang="bg-BG" sz="2700" b="1" noProof="1" smtClean="0">
                <a:latin typeface="Consolas" pitchFamily="49" charset="0"/>
              </a:rPr>
              <a:t>3</a:t>
            </a:r>
            <a:r>
              <a:rPr lang="en-US" sz="2700" b="1" noProof="1" smtClean="0">
                <a:latin typeface="Consolas" pitchFamily="49" charset="0"/>
              </a:rPr>
              <a:t>.0</a:t>
            </a:r>
            <a:r>
              <a:rPr lang="bg-BG" sz="2700" b="1" noProof="1" smtClean="0">
                <a:latin typeface="Consolas" pitchFamily="49" charset="0"/>
              </a:rPr>
              <a:t>4</a:t>
            </a:r>
            <a:r>
              <a:rPr lang="en-US" sz="2700" b="1" noProof="1" smtClean="0">
                <a:latin typeface="Consolas" pitchFamily="49" charset="0"/>
              </a:rPr>
              <a:t>0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0616" y="2632505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</a:t>
            </a:r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126" y="3978480"/>
            <a:ext cx="936790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5" y="208385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5" y="396052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7" y="1460878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 and Real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4400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6345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188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72" y="518747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6569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9804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r>
              <a:rPr lang="bg-BG" sz="2700" b="1" noProof="1">
                <a:latin typeface="Consolas" pitchFamily="49" charset="0"/>
              </a:rPr>
              <a:t/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</a:t>
            </a:r>
            <a:r>
              <a:rPr lang="en-US" sz="2700" b="1" dirty="0">
                <a:latin typeface="Consolas" pitchFamily="49" charset="0"/>
              </a:rPr>
              <a:t>876581 </a:t>
            </a:r>
            <a:r>
              <a:rPr lang="en-US" sz="2700" b="1" noProof="1">
                <a:latin typeface="Consolas" pitchFamily="49" charset="0"/>
              </a:rPr>
              <a:t> hours = </a:t>
            </a:r>
            <a:r>
              <a:rPr lang="en-US" sz="2700" b="1" noProof="1" smtClean="0">
                <a:latin typeface="Consolas" pitchFamily="49" charset="0"/>
              </a:rPr>
              <a:t>52594</a:t>
            </a:r>
            <a:r>
              <a:rPr lang="bg-BG" sz="2700" b="1" noProof="1" smtClean="0">
                <a:latin typeface="Consolas" pitchFamily="49" charset="0"/>
              </a:rPr>
              <a:t>877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8188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9804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</a:t>
            </a:r>
            <a:r>
              <a:rPr lang="en-US" sz="2700" b="1" noProof="1" smtClean="0">
                <a:latin typeface="Consolas" pitchFamily="49" charset="0"/>
              </a:rPr>
              <a:t>4382</a:t>
            </a:r>
            <a:r>
              <a:rPr lang="bg-BG" sz="2700" b="1" noProof="1" smtClean="0">
                <a:latin typeface="Consolas" pitchFamily="49" charset="0"/>
              </a:rPr>
              <a:t>906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hours = </a:t>
            </a:r>
            <a:r>
              <a:rPr lang="en-US" sz="2700" b="1" noProof="1" smtClean="0">
                <a:latin typeface="Consolas" pitchFamily="49" charset="0"/>
              </a:rPr>
              <a:t>262974</a:t>
            </a:r>
            <a:r>
              <a:rPr lang="bg-BG" sz="2700" b="1" noProof="1" smtClean="0">
                <a:latin typeface="Consolas" pitchFamily="49" charset="0"/>
              </a:rPr>
              <a:t>384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69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19000"/>
            <a:ext cx="11506200" cy="40925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days = </a:t>
            </a:r>
            <a:r>
              <a:rPr lang="en-US" sz="2397" b="1" noProof="1" smtClean="0">
                <a:latin typeface="Consolas" pitchFamily="49" charset="0"/>
              </a:rPr>
              <a:t>years </a:t>
            </a:r>
            <a:r>
              <a:rPr lang="en-US" sz="2397" b="1" noProof="1">
                <a:latin typeface="Consolas" pitchFamily="49" charset="0"/>
              </a:rPr>
              <a:t>* </a:t>
            </a:r>
            <a:r>
              <a:rPr lang="en-US" sz="2397" b="1" noProof="1" smtClean="0">
                <a:latin typeface="Consolas" pitchFamily="49" charset="0"/>
              </a:rPr>
              <a:t>365.2422; </a:t>
            </a:r>
            <a:endParaRPr lang="en-US" sz="2397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</a:t>
            </a:r>
            <a:r>
              <a:rPr lang="en-GB" sz="2397" b="1" noProof="1" smtClean="0">
                <a:latin typeface="Consolas" pitchFamily="49" charset="0"/>
              </a:rPr>
              <a:t>%.0f </a:t>
            </a:r>
            <a:r>
              <a:rPr lang="en-GB" sz="2397" b="1" noProof="1">
                <a:latin typeface="Consolas" pitchFamily="49" charset="0"/>
              </a:rPr>
              <a:t>years = %.0f days = %.0f hours = %.0f </a:t>
            </a:r>
            <a:r>
              <a:rPr lang="en-GB" sz="2397" b="1" noProof="1" smtClean="0">
                <a:latin typeface="Consolas" pitchFamily="49" charset="0"/>
              </a:rPr>
              <a:t>minutes", centuries</a:t>
            </a:r>
            <a:r>
              <a:rPr lang="en-GB" sz="2397" b="1" noProof="1">
                <a:latin typeface="Consolas" pitchFamily="49" charset="0"/>
              </a:rPr>
              <a:t>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34100" y="2439000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Boolean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0" y="2057401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</a:t>
            </a:r>
            <a:r>
              <a:rPr lang="en-US" dirty="0" smtClean="0"/>
              <a:t>special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295401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Character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Each </a:t>
            </a:r>
            <a:r>
              <a:rPr lang="en-US" sz="3400" b="1" dirty="0">
                <a:solidFill>
                  <a:schemeClr val="bg1"/>
                </a:solidFill>
              </a:rPr>
              <a:t>character</a:t>
            </a:r>
            <a:r>
              <a:rPr lang="en-US" sz="3400" dirty="0"/>
              <a:t> has an unique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value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/>
              <a:t>):</a:t>
            </a:r>
            <a:endParaRPr lang="bg-BG" sz="34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09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Letters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1121144"/>
            <a:ext cx="10127703" cy="559285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string data </a:t>
            </a:r>
            <a:r>
              <a:rPr lang="en-US" dirty="0"/>
              <a:t>type</a:t>
            </a:r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6000" y="4464000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003" y="1868497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12427" y="1376333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2021" y="3294000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732241" y="1944000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2241" y="5351910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in </a:t>
            </a:r>
            <a:r>
              <a:rPr lang="en-US" sz="3400" dirty="0" smtClean="0"/>
              <a:t>the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computer</a:t>
            </a:r>
            <a:r>
              <a:rPr lang="bg-BG" sz="3400" dirty="0" smtClean="0"/>
              <a:t> </a:t>
            </a:r>
            <a:r>
              <a:rPr lang="en-US" sz="3400" dirty="0" smtClean="0"/>
              <a:t>memory</a:t>
            </a:r>
            <a:endParaRPr lang="en-US" sz="34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first and last name and delimiter</a:t>
            </a:r>
          </a:p>
          <a:p>
            <a:r>
              <a:rPr lang="en-US" sz="3400" dirty="0"/>
              <a:t>Print the first and last name joined by the </a:t>
            </a:r>
            <a:r>
              <a:rPr lang="en-US" sz="3400" dirty="0" smtClean="0"/>
              <a:t>delimiter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6546" y="1469386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543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11000" y="1244797"/>
            <a:ext cx="2091271" cy="2454203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77998" y="2605192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98" y="5096564"/>
            <a:ext cx="3463378" cy="168523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81344" y="4435539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97" dirty="0" smtClean="0"/>
              <a:t>is </a:t>
            </a:r>
            <a:r>
              <a:rPr lang="en-US" sz="3397" dirty="0"/>
              <a:t>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2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1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3811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1983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2706</Words>
  <Application>Microsoft Office PowerPoint</Application>
  <PresentationFormat>Widescreen</PresentationFormat>
  <Paragraphs>571</Paragraphs>
  <Slides>58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33</cp:revision>
  <dcterms:created xsi:type="dcterms:W3CDTF">2018-05-23T13:08:44Z</dcterms:created>
  <dcterms:modified xsi:type="dcterms:W3CDTF">2022-05-25T08:35:47Z</dcterms:modified>
  <cp:category>technology fundamentals;computer programming;software development;web development</cp:category>
</cp:coreProperties>
</file>