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3"/>
  </p:notesMasterIdLst>
  <p:handoutMasterIdLst>
    <p:handoutMasterId r:id="rId64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24" r:id="rId59"/>
    <p:sldId id="323" r:id="rId60"/>
    <p:sldId id="319" r:id="rId61"/>
    <p:sldId id="31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24"/>
            <p14:sldId id="323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000" y="2079000"/>
            <a:ext cx="3186000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 smtClean="0">
                <a:solidFill>
                  <a:srgbClr val="FFA000"/>
                </a:solidFill>
              </a:rPr>
              <a:t>meaningful</a:t>
            </a:r>
            <a:endParaRPr lang="bg-BG" b="1" dirty="0" smtClean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 smtClean="0"/>
          </a:p>
          <a:p>
            <a:pPr lvl="1">
              <a:spcBef>
                <a:spcPts val="2400"/>
              </a:spcBef>
            </a:pPr>
            <a:r>
              <a:rPr lang="en-US" dirty="0" smtClean="0"/>
              <a:t>Unit </a:t>
            </a:r>
            <a:r>
              <a:rPr lang="en-US" dirty="0"/>
              <a:t>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32647" y="538489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</a:t>
            </a:r>
            <a:r>
              <a:rPr lang="en-GB" b="1" dirty="0" smtClean="0">
                <a:solidFill>
                  <a:schemeClr val="bg1"/>
                </a:solidFill>
              </a:rPr>
              <a:t>expressions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4906" y="1936086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48917" y="1173722"/>
            <a:ext cx="9997084" cy="554658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 smtClean="0">
                <a:solidFill>
                  <a:schemeClr val="bg1"/>
                </a:solidFill>
              </a:rPr>
              <a:t>local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Methods are first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, then </a:t>
            </a:r>
            <a:r>
              <a:rPr lang="en-US" sz="3400" b="1" dirty="0">
                <a:solidFill>
                  <a:schemeClr val="bg1"/>
                </a:solidFill>
              </a:rPr>
              <a:t>invoked</a:t>
            </a:r>
            <a:r>
              <a:rPr lang="en-US" sz="3400" dirty="0"/>
              <a:t> (many </a:t>
            </a:r>
            <a:r>
              <a:rPr lang="en-US" sz="3400" dirty="0" smtClean="0"/>
              <a:t>times)</a:t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Methods</a:t>
            </a:r>
            <a:r>
              <a:rPr lang="en-US" sz="3400" dirty="0" smtClean="0"/>
              <a:t> </a:t>
            </a: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invoked (called) </a:t>
            </a:r>
            <a:r>
              <a:rPr lang="en-US" sz="3400" dirty="0"/>
              <a:t>by their name +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5115" y="19050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332303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87497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229597" y="4317521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3400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</a:t>
            </a:r>
            <a:r>
              <a:rPr lang="en-US" b="1" dirty="0" smtClean="0">
                <a:solidFill>
                  <a:srgbClr val="FFA000"/>
                </a:solidFill>
              </a:rPr>
              <a:t>type</a:t>
            </a:r>
            <a:endParaRPr lang="bg-BG" b="1" dirty="0" smtClean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endParaRPr lang="bg-BG" b="1" dirty="0" smtClean="0">
              <a:solidFill>
                <a:srgbClr val="FFA000"/>
              </a:solidFill>
            </a:endParaRPr>
          </a:p>
          <a:p>
            <a:endParaRPr lang="bg-BG" b="1" dirty="0">
              <a:solidFill>
                <a:srgbClr val="FFA000"/>
              </a:solidFill>
            </a:endParaRPr>
          </a:p>
          <a:p>
            <a:r>
              <a:rPr lang="en-US" dirty="0" smtClean="0"/>
              <a:t>Call </a:t>
            </a:r>
            <a:r>
              <a:rPr lang="en-US" dirty="0"/>
              <a:t>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4824001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1944000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4824000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157350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406" y="1269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What Is a Method?</a:t>
            </a:r>
          </a:p>
          <a:p>
            <a:r>
              <a:rPr lang="en-US" sz="3400" dirty="0" smtClean="0"/>
              <a:t>Naming and Best Practices</a:t>
            </a:r>
          </a:p>
          <a:p>
            <a:r>
              <a:rPr lang="en-GB" sz="3400" dirty="0" smtClean="0"/>
              <a:t>Declaring and Invoking Methods</a:t>
            </a:r>
          </a:p>
          <a:p>
            <a:pPr lvl="1"/>
            <a:r>
              <a:rPr lang="en-US" sz="3200" dirty="0" smtClean="0"/>
              <a:t>Void and Return Type Methods</a:t>
            </a:r>
            <a:endParaRPr lang="bg-BG" sz="3200" dirty="0" smtClean="0"/>
          </a:p>
          <a:p>
            <a:r>
              <a:rPr lang="en-GB" sz="3400" dirty="0" smtClean="0"/>
              <a:t>Methods with Parameters</a:t>
            </a:r>
          </a:p>
          <a:p>
            <a:r>
              <a:rPr lang="en-GB" sz="3400" dirty="0" smtClean="0"/>
              <a:t>Value vs. Reference Types</a:t>
            </a:r>
          </a:p>
          <a:p>
            <a:r>
              <a:rPr lang="en-US" sz="3400" dirty="0" smtClean="0"/>
              <a:t>Overloading Methods</a:t>
            </a:r>
          </a:p>
          <a:p>
            <a:r>
              <a:rPr lang="en-US" sz="3400" dirty="0" smtClean="0"/>
              <a:t>Program Execution Flow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27616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</a:t>
            </a:r>
            <a:r>
              <a:rPr lang="en-US" dirty="0" smtClean="0"/>
              <a:t>Excellent"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082" y="6313209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252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 dirty="0" smtClean="0"/>
              <a:t>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2073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14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 smtClean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587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4464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Assigned</a:t>
            </a:r>
            <a:r>
              <a:rPr lang="en-US" sz="32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Used</a:t>
            </a:r>
            <a:r>
              <a:rPr lang="en-US" sz="32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2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200" b="1" dirty="0">
                <a:solidFill>
                  <a:srgbClr val="FFA000"/>
                </a:solidFill>
              </a:rPr>
              <a:t>Passed</a:t>
            </a:r>
            <a:r>
              <a:rPr lang="en-US" sz="32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76360" y="2625130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94600" y="4129117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76360" y="5633104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  <a:r>
              <a:rPr lang="en-US" dirty="0"/>
              <a:t>vs. Reference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Stack and </a:t>
            </a:r>
            <a:r>
              <a:rPr lang="en-US" dirty="0" smtClean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3862" y="1302952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  <a:r>
              <a:rPr lang="bg-BG" dirty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41766" y="1167411"/>
            <a:ext cx="10129234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6000" y="2346791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723581" y="1314492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825647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724216" y="1314000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801050" y="1380802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847294" y="3385349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914502" y="2664247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894822" y="1960672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692348" y="4088924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669619" y="4762255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768110" y="5456559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4"/>
            <a:ext cx="11801757" cy="5427875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2501" y="21240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1000" y="1219102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088" y="2800176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sz="2800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91813" y="1813518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308033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3713" y="445849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3713" y="1944000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program that </a:t>
            </a:r>
            <a:r>
              <a:rPr lang="en-US" sz="3200" b="1" dirty="0">
                <a:solidFill>
                  <a:srgbClr val="FFA000"/>
                </a:solidFill>
              </a:rPr>
              <a:t>multiplies the sum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rgbClr val="FFA000"/>
                </a:solidFill>
              </a:rPr>
              <a:t>all even digits </a:t>
            </a:r>
            <a:r>
              <a:rPr lang="en-US" sz="3200" dirty="0"/>
              <a:t>of a number </a:t>
            </a:r>
            <a:r>
              <a:rPr lang="en-US" sz="3200" b="1" dirty="0">
                <a:solidFill>
                  <a:srgbClr val="FFA000"/>
                </a:solidFill>
              </a:rPr>
              <a:t>by the sum of all odd digits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9136" y="1723767"/>
            <a:ext cx="8281864" cy="494130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Break large programs into simple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consist of </a:t>
            </a:r>
            <a:r>
              <a:rPr lang="en-US" sz="3400" b="1" dirty="0">
                <a:solidFill>
                  <a:schemeClr val="bg1"/>
                </a:solidFill>
              </a:rPr>
              <a:t>declaration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are invoked by their </a:t>
            </a:r>
            <a:r>
              <a:rPr lang="en-US" sz="3400" b="1" dirty="0">
                <a:solidFill>
                  <a:schemeClr val="bg1"/>
                </a:solidFill>
              </a:rPr>
              <a:t>name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accept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Methods can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>
                <a:solidFill>
                  <a:schemeClr val="bg2"/>
                </a:solidFill>
              </a:rPr>
              <a:t> a value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or nothing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 smtClean="0">
                <a:solidFill>
                  <a:schemeClr val="bg2"/>
                </a:solidFill>
              </a:rPr>
              <a:t>)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75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</a:t>
            </a:r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2784409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52924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50" y="4433984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599" y="2373075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6000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1000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28311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01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</TotalTime>
  <Words>2681</Words>
  <Application>Microsoft Office PowerPoint</Application>
  <PresentationFormat>Widescreen</PresentationFormat>
  <Paragraphs>643</Paragraphs>
  <Slides>61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What is a Method?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Value vs. Reference Types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2022-03-30T13:18:24Z</dcterms:modified>
  <cp:category>computer programming; programming</cp:category>
</cp:coreProperties>
</file>