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9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5" r:id="rId36"/>
    <p:sldId id="301" r:id="rId37"/>
    <p:sldId id="300" r:id="rId38"/>
    <p:sldId id="297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7CAC38D-E47F-4AF5-AC55-06BCEDB04294}">
          <p14:sldIdLst>
            <p14:sldId id="256"/>
            <p14:sldId id="298"/>
            <p14:sldId id="257"/>
          </p14:sldIdLst>
        </p14:section>
        <p14:section name="What is a String?" id="{86183A21-E71A-44CE-BE3B-FE5E682A3458}">
          <p14:sldIdLst>
            <p14:sldId id="259"/>
            <p14:sldId id="260"/>
            <p14:sldId id="261"/>
            <p14:sldId id="262"/>
          </p14:sldIdLst>
        </p14:section>
        <p14:section name="Manipulating Strings" id="{2443966C-9A24-4106-B58E-532B7DF4351A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Building and Modifying Strings" id="{73FCABEB-D752-450B-9A67-9CB985A30AE9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onclusion" id="{0602D588-C208-4B94-8FB1-C9D0909A9833}">
          <p14:sldIdLst>
            <p14:sldId id="289"/>
            <p14:sldId id="295"/>
            <p14:sldId id="301"/>
            <p14:sldId id="300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5761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5472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4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09744"/>
            <a:ext cx="2950749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251348"/>
            <a:ext cx="2950749" cy="36323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1000" y="4867791"/>
            <a:ext cx="2950749" cy="52481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61000" y="5361046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352800" y="2668119"/>
            <a:ext cx="5029200" cy="1859074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1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Manipulating Text</a:t>
            </a:r>
          </a:p>
        </p:txBody>
      </p:sp>
    </p:spTree>
    <p:extLst>
      <p:ext uri="{BB962C8B-B14F-4D97-AF65-F5344CB8AC3E}">
        <p14:creationId xmlns:p14="http://schemas.microsoft.com/office/powerpoint/2010/main" val="26263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184F-AE27-4941-824C-2286E4F8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C221A-0544-4395-9630-DB8F6BE58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String.join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("", …)</a:t>
            </a:r>
            <a:r>
              <a:rPr lang="en-US" sz="3400" dirty="0"/>
              <a:t> concatenates strings</a:t>
            </a:r>
          </a:p>
          <a:p>
            <a:pPr lvl="1"/>
            <a:endParaRPr lang="en-US" sz="3400" dirty="0"/>
          </a:p>
          <a:p>
            <a:pPr lvl="1"/>
            <a:endParaRPr lang="en-US" sz="3400" dirty="0"/>
          </a:p>
          <a:p>
            <a:r>
              <a:rPr lang="en-US" sz="3400" dirty="0"/>
              <a:t>Or an array/list of strings</a:t>
            </a:r>
          </a:p>
          <a:p>
            <a:pPr lvl="1"/>
            <a:r>
              <a:rPr lang="en-US" dirty="0"/>
              <a:t>Useful for repeating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3D606-D3EF-4801-AB21-E0AB8107B6FB}"/>
              </a:ext>
            </a:extLst>
          </p:cNvPr>
          <p:cNvSpPr txBox="1"/>
          <p:nvPr/>
        </p:nvSpPr>
        <p:spPr>
          <a:xfrm>
            <a:off x="2181000" y="1910542"/>
            <a:ext cx="8720764" cy="10234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t = </a:t>
            </a:r>
            <a:r>
              <a:rPr lang="en-US" sz="2200" b="1" dirty="0" err="1">
                <a:latin typeface="Consolas" panose="020B0609020204030204" pitchFamily="49" charset="0"/>
              </a:rPr>
              <a:t>String.join</a:t>
            </a:r>
            <a:r>
              <a:rPr lang="en-US" sz="2200" b="1" dirty="0">
                <a:latin typeface="Consolas" panose="020B0609020204030204" pitchFamily="49" charset="0"/>
              </a:rPr>
              <a:t>("", "con", "ca", "ten", "ate");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"concatenate"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BFA0F-E9C1-4E88-BD25-E5D8570DDDC2}"/>
              </a:ext>
            </a:extLst>
          </p:cNvPr>
          <p:cNvSpPr txBox="1"/>
          <p:nvPr/>
        </p:nvSpPr>
        <p:spPr>
          <a:xfrm>
            <a:off x="2181000" y="4576953"/>
            <a:ext cx="8720764" cy="1957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s = "</a:t>
            </a:r>
            <a:r>
              <a:rPr lang="en-US" sz="2200" b="1" dirty="0" err="1">
                <a:latin typeface="Consolas" panose="020B0609020204030204" pitchFamily="49" charset="0"/>
              </a:rPr>
              <a:t>abc</a:t>
            </a:r>
            <a:r>
              <a:rPr lang="en-US" sz="2200" b="1" dirty="0">
                <a:latin typeface="Consolas" panose="020B0609020204030204" pitchFamily="49" charset="0"/>
              </a:rPr>
              <a:t>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[]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 = new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[3];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for (int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 = 0;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 &lt; </a:t>
            </a:r>
            <a:r>
              <a:rPr lang="en-US" sz="2200" b="1" dirty="0" err="1">
                <a:latin typeface="Consolas" panose="020B0609020204030204" pitchFamily="49" charset="0"/>
              </a:rPr>
              <a:t>arr.length</a:t>
            </a:r>
            <a:r>
              <a:rPr lang="en-US" sz="2200" b="1" dirty="0">
                <a:latin typeface="Consolas" panose="020B0609020204030204" pitchFamily="49" charset="0"/>
              </a:rPr>
              <a:t>;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++) {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[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] = s; }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repeated =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 err="1">
                <a:latin typeface="Consolas" panose="020B0609020204030204" pitchFamily="49" charset="0"/>
              </a:rPr>
              <a:t>.join</a:t>
            </a:r>
            <a:r>
              <a:rPr lang="en-US" sz="2200" b="1" dirty="0">
                <a:latin typeface="Consolas" panose="020B0609020204030204" pitchFamily="49" charset="0"/>
              </a:rPr>
              <a:t>("",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abcabcabc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460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an array from strings</a:t>
            </a:r>
          </a:p>
          <a:p>
            <a:r>
              <a:rPr lang="en-US" dirty="0"/>
              <a:t>Repeat each word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times, where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is the length of the 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3550" y="6326032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 smtClean="0">
                <a:hlinkClick r:id="rId2"/>
              </a:rPr>
              <a:t>https://judge.softuni.bg/Contests/1669/</a:t>
            </a:r>
            <a:endParaRPr lang="en-US" sz="2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218C0A-1147-47CE-9290-BDCDB8E00991}"/>
              </a:ext>
            </a:extLst>
          </p:cNvPr>
          <p:cNvSpPr txBox="1">
            <a:spLocks/>
          </p:cNvSpPr>
          <p:nvPr/>
        </p:nvSpPr>
        <p:spPr>
          <a:xfrm>
            <a:off x="2442064" y="2877132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hi abc add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79F40E5-F5D4-411C-B722-7217C5DA075F}"/>
              </a:ext>
            </a:extLst>
          </p:cNvPr>
          <p:cNvSpPr txBox="1">
            <a:spLocks/>
          </p:cNvSpPr>
          <p:nvPr/>
        </p:nvSpPr>
        <p:spPr>
          <a:xfrm>
            <a:off x="6175864" y="2877132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hihiabcabcabcaddaddadd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5492" y="2929098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861BC3B-F76B-4BDD-9561-7A641010F467}"/>
              </a:ext>
            </a:extLst>
          </p:cNvPr>
          <p:cNvSpPr txBox="1">
            <a:spLocks/>
          </p:cNvSpPr>
          <p:nvPr/>
        </p:nvSpPr>
        <p:spPr>
          <a:xfrm>
            <a:off x="2442064" y="3928809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>
                <a:solidFill>
                  <a:schemeClr val="tx1"/>
                </a:solidFill>
              </a:rPr>
              <a:t>work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BEC4A38A-68C2-437B-A237-BFCC1D2EA22E}"/>
              </a:ext>
            </a:extLst>
          </p:cNvPr>
          <p:cNvSpPr txBox="1">
            <a:spLocks/>
          </p:cNvSpPr>
          <p:nvPr/>
        </p:nvSpPr>
        <p:spPr>
          <a:xfrm>
            <a:off x="6175864" y="3928809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>
                <a:solidFill>
                  <a:schemeClr val="tx1"/>
                </a:solidFill>
              </a:rPr>
              <a:t>workworkworkwork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1EDE78-A50C-4B4B-AD98-7619A9EF99EA}"/>
              </a:ext>
            </a:extLst>
          </p:cNvPr>
          <p:cNvSpPr/>
          <p:nvPr/>
        </p:nvSpPr>
        <p:spPr bwMode="auto">
          <a:xfrm>
            <a:off x="4985492" y="3980775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9D14F1B-CC54-46F8-93DA-09EA06CD56DA}"/>
              </a:ext>
            </a:extLst>
          </p:cNvPr>
          <p:cNvSpPr txBox="1">
            <a:spLocks/>
          </p:cNvSpPr>
          <p:nvPr/>
        </p:nvSpPr>
        <p:spPr>
          <a:xfrm>
            <a:off x="2442064" y="4980486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ball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2876783-7718-43E5-B5FC-D5A020A6726A}"/>
              </a:ext>
            </a:extLst>
          </p:cNvPr>
          <p:cNvSpPr txBox="1">
            <a:spLocks/>
          </p:cNvSpPr>
          <p:nvPr/>
        </p:nvSpPr>
        <p:spPr>
          <a:xfrm>
            <a:off x="6175864" y="4980486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ballballballball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93DA597-BE1A-4FE0-BB78-017683A4C61D}"/>
              </a:ext>
            </a:extLst>
          </p:cNvPr>
          <p:cNvSpPr/>
          <p:nvPr/>
        </p:nvSpPr>
        <p:spPr bwMode="auto">
          <a:xfrm>
            <a:off x="4985492" y="5032452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334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05228" y="1772996"/>
            <a:ext cx="8463125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>
                <a:solidFill>
                  <a:schemeClr val="bg1"/>
                </a:solidFill>
              </a:rPr>
              <a:t>String[] </a:t>
            </a:r>
            <a:r>
              <a:rPr lang="en-GB" sz="2600" dirty="0"/>
              <a:t>words = sc.nextLine().split(" ");</a:t>
            </a:r>
          </a:p>
          <a:p>
            <a:r>
              <a:rPr lang="en-GB" sz="2600" dirty="0"/>
              <a:t>List&lt;String&gt; result = new </a:t>
            </a:r>
            <a:r>
              <a:rPr lang="en-GB" sz="2600" dirty="0" err="1"/>
              <a:t>ArrayList</a:t>
            </a:r>
            <a:r>
              <a:rPr lang="en-GB" sz="2600" dirty="0"/>
              <a:t>&lt;&gt;();</a:t>
            </a:r>
          </a:p>
          <a:p>
            <a:r>
              <a:rPr lang="en-GB" sz="2600" dirty="0"/>
              <a:t>for (String word : words) {</a:t>
            </a:r>
          </a:p>
          <a:p>
            <a:r>
              <a:rPr lang="en-GB" sz="2600" dirty="0"/>
              <a:t>  </a:t>
            </a:r>
            <a:r>
              <a:rPr lang="en-GB" sz="2600" dirty="0" err="1"/>
              <a:t>result.add</a:t>
            </a:r>
            <a:r>
              <a:rPr lang="en-GB" sz="2600" dirty="0"/>
              <a:t>(repeat(word, </a:t>
            </a:r>
            <a:r>
              <a:rPr lang="en-GB" sz="2600" dirty="0" err="1"/>
              <a:t>word.length</a:t>
            </a:r>
            <a:r>
              <a:rPr lang="en-GB" sz="2600" dirty="0"/>
              <a:t>()));</a:t>
            </a:r>
          </a:p>
          <a:p>
            <a:r>
              <a:rPr lang="en-GB" sz="2600" dirty="0"/>
              <a:t>}</a:t>
            </a:r>
          </a:p>
          <a:p>
            <a:r>
              <a:rPr lang="en-GB" sz="2600" dirty="0" err="1"/>
              <a:t>System.out.println</a:t>
            </a:r>
            <a:r>
              <a:rPr lang="en-GB" sz="2600" dirty="0"/>
              <a:t>(</a:t>
            </a:r>
            <a:r>
              <a:rPr lang="en-GB" sz="2600" dirty="0" err="1">
                <a:solidFill>
                  <a:schemeClr val="bg1"/>
                </a:solidFill>
              </a:rPr>
              <a:t>String.join</a:t>
            </a:r>
            <a:r>
              <a:rPr lang="en-GB" sz="2600" dirty="0"/>
              <a:t>("", result));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1000" y="6329981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https://judge.softuni.bg/Contests/1669</a:t>
            </a:r>
            <a:r>
              <a:rPr lang="en-US" sz="2200" dirty="0" smtClean="0">
                <a:hlinkClick r:id="rId2"/>
              </a:rPr>
              <a:t>/</a:t>
            </a:r>
            <a:endParaRPr lang="en-US" sz="22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725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C81D8-F089-4B06-B017-95668B8DA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81135" y="1699847"/>
            <a:ext cx="9629729" cy="383640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static String repeat(String s, int 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String[]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 = new String[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 s;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return </a:t>
            </a:r>
            <a:r>
              <a:rPr lang="en-US" sz="2400" dirty="0" err="1">
                <a:solidFill>
                  <a:schemeClr val="bg1"/>
                </a:solidFill>
              </a:rPr>
              <a:t>String.join</a:t>
            </a:r>
            <a:r>
              <a:rPr lang="en-US" dirty="0">
                <a:solidFill>
                  <a:schemeClr val="tx1"/>
                </a:solidFill>
              </a:rPr>
              <a:t>("",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E04EEA-371D-489A-B054-84FF7061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9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Substring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870325" y="1108911"/>
            <a:ext cx="10321675" cy="5546589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</a:rPr>
              <a:t>int startIndex</a:t>
            </a:r>
            <a:r>
              <a:rPr lang="en-GB" noProof="1"/>
              <a:t>,</a:t>
            </a:r>
            <a:r>
              <a:rPr lang="en-GB" b="1" noProof="1">
                <a:solidFill>
                  <a:schemeClr val="bg1"/>
                </a:solidFill>
              </a:rPr>
              <a:t> int endIndex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spcAft>
                <a:spcPts val="24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spcAft>
                <a:spcPts val="18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</a:rPr>
              <a:t>int startIndex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2519400" y="4126249"/>
            <a:ext cx="7086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String text = "My name is John";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String extractWord = text.</a:t>
            </a:r>
            <a:r>
              <a:rPr lang="en-US" sz="2400" dirty="0">
                <a:solidFill>
                  <a:schemeClr val="bg1"/>
                </a:solidFill>
              </a:rPr>
              <a:t>substring</a:t>
            </a:r>
            <a:r>
              <a:rPr lang="en-US" sz="2400" dirty="0">
                <a:solidFill>
                  <a:schemeClr val="tx1"/>
                </a:solidFill>
              </a:rPr>
              <a:t>(11);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System.out.println(extractWord); </a:t>
            </a:r>
            <a:r>
              <a:rPr lang="en-US" sz="2400" i="1" dirty="0">
                <a:solidFill>
                  <a:schemeClr val="accent2"/>
                </a:solidFill>
              </a:rPr>
              <a:t>// John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06800" y="1844207"/>
            <a:ext cx="7086600" cy="15825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card = "10C";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power = card.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US" sz="2400" b="1" dirty="0">
                <a:latin typeface="Consolas" panose="020B0609020204030204" pitchFamily="49" charset="0"/>
              </a:rPr>
              <a:t>(0, 2);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System.out.println(power);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10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80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(1)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8769" y="1108911"/>
            <a:ext cx="10321675" cy="55465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 smtClean="0">
                <a:latin typeface="Consolas" panose="020B0609020204030204" pitchFamily="49" charset="0"/>
              </a:rPr>
              <a:t>()</a:t>
            </a:r>
            <a:r>
              <a:rPr lang="en-US" sz="3400" dirty="0" smtClean="0">
                <a:latin typeface="Consolas" panose="020B0609020204030204" pitchFamily="49" charset="0"/>
              </a:rPr>
              <a:t> </a:t>
            </a:r>
            <a:r>
              <a:rPr lang="en-US" sz="3400" dirty="0" smtClean="0"/>
              <a:t>- </a:t>
            </a:r>
            <a:r>
              <a:rPr lang="en-US" sz="3400" noProof="1" smtClean="0"/>
              <a:t>returns the first match index or -1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noProof="1" smtClean="0">
              <a:solidFill>
                <a:schemeClr val="bg1"/>
              </a:solidFill>
            </a:endParaRPr>
          </a:p>
          <a:p>
            <a:pPr>
              <a:spcAft>
                <a:spcPts val="3600"/>
              </a:spcAft>
              <a:buClr>
                <a:schemeClr val="tx1"/>
              </a:buClr>
            </a:pPr>
            <a:endParaRPr lang="en-US" sz="3400" b="1" noProof="1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- finds the last </a:t>
            </a:r>
            <a:r>
              <a:rPr lang="en-US" sz="3400" dirty="0" smtClean="0"/>
              <a:t>occurrence</a:t>
            </a:r>
            <a:endParaRPr lang="en-US" sz="3400" noProof="1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48C9AA-30AD-45EF-BCE5-D46FC31C4F59}"/>
              </a:ext>
            </a:extLst>
          </p:cNvPr>
          <p:cNvSpPr txBox="1">
            <a:spLocks/>
          </p:cNvSpPr>
          <p:nvPr/>
        </p:nvSpPr>
        <p:spPr>
          <a:xfrm>
            <a:off x="2271000" y="4225118"/>
            <a:ext cx="960733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fruits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System.out.println(fruits.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"banana"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accent2"/>
                </a:solidFill>
              </a:rPr>
              <a:t>// 21</a:t>
            </a:r>
          </a:p>
          <a:p>
            <a:r>
              <a:rPr lang="en-GB" sz="2400" dirty="0">
                <a:solidFill>
                  <a:schemeClr val="tx1"/>
                </a:solidFill>
              </a:rPr>
              <a:t>System.out.println(fruits.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"orange"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accent2"/>
                </a:solidFill>
              </a:rPr>
              <a:t>// 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1000" y="1827517"/>
            <a:ext cx="9607340" cy="15825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fruits</a:t>
            </a:r>
            <a:r>
              <a:rPr lang="en-GB" sz="2400" b="1" dirty="0">
                <a:latin typeface="Consolas" panose="020B0609020204030204" pitchFamily="49" charset="0"/>
              </a:rPr>
              <a:t> = "banana, apple, kiwi, banana, apple";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fruits.indexOf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"banana"</a:t>
            </a:r>
            <a:r>
              <a:rPr lang="en-GB" sz="2400" b="1" dirty="0">
                <a:latin typeface="Consolas" panose="020B0609020204030204" pitchFamily="49" charset="0"/>
              </a:rPr>
              <a:t>));   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0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fruits.indexOf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"orange"</a:t>
            </a:r>
            <a:r>
              <a:rPr lang="en-GB" sz="2400" b="1" dirty="0">
                <a:latin typeface="Consolas" panose="020B0609020204030204" pitchFamily="49" charset="0"/>
              </a:rPr>
              <a:t>));   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-1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27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(2)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70325" y="1116929"/>
            <a:ext cx="10321675" cy="5546589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latin typeface="+mj-lt"/>
              </a:rPr>
              <a:t> </a:t>
            </a:r>
            <a:r>
              <a:rPr lang="en-US" sz="3400" dirty="0"/>
              <a:t>- checks whether one string </a:t>
            </a:r>
            <a:br>
              <a:rPr lang="en-US" sz="3400" dirty="0"/>
            </a:br>
            <a:r>
              <a:rPr lang="en-US" sz="3400" dirty="0"/>
              <a:t>contains </a:t>
            </a:r>
            <a:r>
              <a:rPr lang="en-US" sz="3400" dirty="0" smtClean="0"/>
              <a:t>another</a:t>
            </a:r>
            <a:endParaRPr lang="en-US" sz="3400" dirty="0"/>
          </a:p>
        </p:txBody>
      </p:sp>
      <p:sp>
        <p:nvSpPr>
          <p:cNvPr id="2" name="TextBox 1"/>
          <p:cNvSpPr txBox="1"/>
          <p:nvPr/>
        </p:nvSpPr>
        <p:spPr>
          <a:xfrm>
            <a:off x="2541000" y="2439000"/>
            <a:ext cx="8700217" cy="2475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String text = "I love fruits.";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System.out.println(</a:t>
            </a:r>
            <a:r>
              <a:rPr lang="en-GB" sz="2600" b="1" dirty="0" err="1">
                <a:latin typeface="Consolas" panose="020B0609020204030204" pitchFamily="49" charset="0"/>
              </a:rPr>
              <a:t>text.</a:t>
            </a:r>
            <a:r>
              <a:rPr lang="en-GB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GB" sz="2600" b="1" dirty="0">
                <a:latin typeface="Consolas" panose="020B0609020204030204" pitchFamily="49" charset="0"/>
              </a:rPr>
              <a:t>(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"fruits"</a:t>
            </a:r>
            <a:r>
              <a:rPr lang="en-GB" sz="2600" b="1" dirty="0">
                <a:latin typeface="Consolas" panose="020B0609020204030204" pitchFamily="49" charset="0"/>
              </a:rPr>
              <a:t>));</a:t>
            </a:r>
            <a:br>
              <a:rPr lang="en-GB" sz="2600" b="1" dirty="0">
                <a:latin typeface="Consolas" panose="020B0609020204030204" pitchFamily="49" charset="0"/>
              </a:rPr>
            </a:b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true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System.out.println(</a:t>
            </a:r>
            <a:r>
              <a:rPr lang="en-GB" sz="2600" b="1" dirty="0" err="1">
                <a:latin typeface="Consolas" panose="020B0609020204030204" pitchFamily="49" charset="0"/>
              </a:rPr>
              <a:t>text.</a:t>
            </a:r>
            <a:r>
              <a:rPr lang="en-GB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GB" sz="2600" b="1" dirty="0">
                <a:latin typeface="Consolas" panose="020B0609020204030204" pitchFamily="49" charset="0"/>
              </a:rPr>
              <a:t>(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"banana"</a:t>
            </a:r>
            <a:r>
              <a:rPr lang="en-GB" sz="2600" b="1" dirty="0">
                <a:latin typeface="Consolas" panose="020B0609020204030204" pitchFamily="49" charset="0"/>
              </a:rPr>
              <a:t>)); </a:t>
            </a:r>
            <a:br>
              <a:rPr lang="en-GB" sz="2600" b="1" dirty="0">
                <a:latin typeface="Consolas" panose="020B0609020204030204" pitchFamily="49" charset="0"/>
              </a:rPr>
            </a:b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false</a:t>
            </a:r>
            <a:endParaRPr lang="bg-BG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432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7699" y="6291556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https://judge.softuni.bg/Contests/1669</a:t>
            </a:r>
            <a:r>
              <a:rPr lang="en-US" sz="2200" dirty="0" smtClean="0">
                <a:hlinkClick r:id="rId2"/>
              </a:rPr>
              <a:t>/</a:t>
            </a:r>
            <a:endParaRPr lang="en-US" sz="22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15622" y="1233645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You are given a </a:t>
            </a:r>
            <a:r>
              <a:rPr lang="en-US" sz="3600" b="1" dirty="0">
                <a:solidFill>
                  <a:schemeClr val="bg1"/>
                </a:solidFill>
              </a:rPr>
              <a:t>remove word</a:t>
            </a:r>
            <a:r>
              <a:rPr lang="en-US" sz="3600" dirty="0"/>
              <a:t> and a </a:t>
            </a:r>
            <a:r>
              <a:rPr lang="en-US" sz="3600" b="1" dirty="0">
                <a:solidFill>
                  <a:schemeClr val="bg1"/>
                </a:solidFill>
              </a:rPr>
              <a:t>text</a:t>
            </a:r>
          </a:p>
          <a:p>
            <a:r>
              <a:rPr lang="en-US" sz="3600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2" y="3124201"/>
            <a:ext cx="226575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ice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kicegiceiceb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560342" y="3328619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599" y="3308865"/>
            <a:ext cx="10250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2" y="4450405"/>
            <a:ext cx="226575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tabctqw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490011" y="4652817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599" y="4652817"/>
            <a:ext cx="10250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78" y="3124201"/>
            <a:ext cx="269828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key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695515" y="3339390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343" y="3314595"/>
            <a:ext cx="8815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822" y="4450405"/>
            <a:ext cx="272364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word</a:t>
            </a:r>
          </a:p>
          <a:p>
            <a:r>
              <a:rPr lang="en-US" sz="24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695515" y="4620521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343" y="4651696"/>
            <a:ext cx="8815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934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38350" y="1370855"/>
            <a:ext cx="8039100" cy="46489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key = sc.nextLine();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text = sc.nextLine();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(index != -1)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text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index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System.out.println(text);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328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https://judge.softuni.bg/Contests/1669</a:t>
            </a:r>
            <a:r>
              <a:rPr lang="en-US" sz="2200" dirty="0" smtClean="0">
                <a:hlinkClick r:id="rId2"/>
              </a:rPr>
              <a:t>/</a:t>
            </a:r>
            <a:endParaRPr lang="en-US" sz="22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51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47946" y="1130020"/>
            <a:ext cx="10321675" cy="5546589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a string by given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multiple separators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AFF4724-34D0-41A3-A74C-072212223CAC}"/>
              </a:ext>
            </a:extLst>
          </p:cNvPr>
          <p:cNvSpPr txBox="1">
            <a:spLocks/>
          </p:cNvSpPr>
          <p:nvPr/>
        </p:nvSpPr>
        <p:spPr>
          <a:xfrm>
            <a:off x="2414386" y="4599000"/>
            <a:ext cx="6897544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 text = "Hello, I am John.";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String[] words = 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"[, .]+"</a:t>
            </a:r>
            <a:r>
              <a:rPr lang="en-GB" sz="2400" dirty="0">
                <a:solidFill>
                  <a:schemeClr val="tx1"/>
                </a:solidFill>
              </a:rPr>
              <a:t>);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"Hello", "I", "am", "John"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14386" y="1792083"/>
            <a:ext cx="9706058" cy="1951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text = "Hello, john@softuni.bg, you have been using john@softuni.bg in your registration";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b="1" dirty="0">
                <a:latin typeface="Consolas" panose="020B0609020204030204" pitchFamily="49" charset="0"/>
              </a:rPr>
              <a:t>words = text.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", "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words[]: "Hello", "john@softuni.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bg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","you have been…"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00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What </a:t>
            </a:r>
            <a:r>
              <a:rPr lang="en-US" dirty="0" smtClean="0"/>
              <a:t>I</a:t>
            </a:r>
            <a:r>
              <a:rPr lang="en-GB" dirty="0" smtClean="0"/>
              <a:t>s a String?</a:t>
            </a:r>
          </a:p>
          <a:p>
            <a:r>
              <a:rPr lang="en-GB" dirty="0" smtClean="0"/>
              <a:t>Manipulating Strings</a:t>
            </a:r>
          </a:p>
          <a:p>
            <a:r>
              <a:rPr lang="en-GB" dirty="0" smtClean="0"/>
              <a:t>Building and Modifying Strings</a:t>
            </a:r>
          </a:p>
          <a:p>
            <a:pPr lvl="1"/>
            <a:r>
              <a:rPr lang="en-GB" dirty="0" smtClean="0"/>
              <a:t>Using </a:t>
            </a:r>
            <a:r>
              <a:rPr lang="en-GB" noProof="1" smtClean="0"/>
              <a:t>StringBuilder</a:t>
            </a:r>
            <a:r>
              <a:rPr lang="en-GB" dirty="0" smtClean="0"/>
              <a:t> Class</a:t>
            </a:r>
          </a:p>
          <a:p>
            <a:pPr lvl="1"/>
            <a:r>
              <a:rPr lang="en-US" dirty="0" smtClean="0"/>
              <a:t>Why Concatenation Is a Slow Operation?</a:t>
            </a:r>
            <a:endParaRPr lang="en-GB" dirty="0" smtClean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6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Replacing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3400" b="1" dirty="0">
                <a:latin typeface="Consolas" panose="020B0609020204030204" pitchFamily="49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</a:rPr>
              <a:t>match</a:t>
            </a:r>
            <a:r>
              <a:rPr lang="en-US" sz="3400" b="1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replacement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  <a:r>
              <a:rPr lang="en-US" sz="3400" b="1" dirty="0"/>
              <a:t> </a:t>
            </a:r>
            <a:r>
              <a:rPr lang="en-US" sz="3400" dirty="0"/>
              <a:t>- replaces </a:t>
            </a:r>
            <a:r>
              <a:rPr lang="bg-BG" sz="3400" dirty="0"/>
              <a:t/>
            </a:r>
            <a:br>
              <a:rPr lang="bg-BG" sz="3400" dirty="0"/>
            </a:br>
            <a:r>
              <a:rPr lang="en-US" sz="3400" b="1" dirty="0" smtClean="0">
                <a:solidFill>
                  <a:schemeClr val="bg1"/>
                </a:solidFill>
              </a:rPr>
              <a:t>all</a:t>
            </a:r>
            <a:r>
              <a:rPr lang="en-US" sz="3400" dirty="0" smtClean="0"/>
              <a:t> occurrences</a:t>
            </a:r>
            <a:endParaRPr lang="en-US" sz="34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result is a new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 (strings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16000" y="3159000"/>
            <a:ext cx="9314173" cy="32086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String text = "Hello, john@softuni.bg, you have been using john@softuni.bg in your registration.";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String replacedText = text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    	.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2300" b="1" dirty="0"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"john@softuni.bg", "john@softuni.com"</a:t>
            </a:r>
            <a:r>
              <a:rPr lang="en-US" sz="23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System.out.println(replacedText);</a:t>
            </a:r>
            <a:endParaRPr lang="en-US" sz="2300" b="1" i="1" dirty="0"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Hello, john@softuni.com, you have been using </a:t>
            </a:r>
            <a:b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john@softuni.com in your registration.</a:t>
            </a:r>
            <a:endParaRPr lang="bg-BG" sz="23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717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Filter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328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https://judge.softuni.bg/Contests/1669</a:t>
            </a:r>
            <a:r>
              <a:rPr lang="en-US" sz="2200" dirty="0" smtClean="0">
                <a:hlinkClick r:id="rId2"/>
              </a:rPr>
              <a:t>/</a:t>
            </a:r>
            <a:endParaRPr lang="en-US" sz="22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5591" y="113918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string of banned words and a text</a:t>
            </a:r>
          </a:p>
          <a:p>
            <a:pPr lvl="1"/>
            <a:r>
              <a:rPr lang="en-US" dirty="0"/>
              <a:t>Replace all banned words in the text with asterisks (*)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977" y="2684329"/>
            <a:ext cx="990204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Linux, Windows</a:t>
            </a:r>
          </a:p>
          <a:p>
            <a:r>
              <a:rPr lang="en-US" sz="2400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400" b="1" dirty="0">
                <a:latin typeface="Consolas" pitchFamily="49" charset="0"/>
              </a:rPr>
              <a:t>..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9512" y="4118208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23" y="4778365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It is not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, it is GNU/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.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latin typeface="Consolas" pitchFamily="49" charset="0"/>
              </a:rPr>
              <a:t>..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39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Text Filter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194542"/>
            <a:ext cx="10325100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String[] banWords = sc.nextLine.split(", ");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text = sc.nextLine();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(String banWord : banWords)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banWord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String replacement = repeatStr("*", 	banWord.length());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(banWord, replacement);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System.out.println(text);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107016" y="2056584"/>
            <a:ext cx="4352920" cy="944662"/>
          </a:xfrm>
          <a:prstGeom prst="wedgeRoundRectCallout">
            <a:avLst>
              <a:gd name="adj1" fmla="val -55626"/>
              <a:gd name="adj2" fmla="val 332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contains(…)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 if string contains another string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638" y="4502265"/>
            <a:ext cx="5268686" cy="1016456"/>
          </a:xfrm>
          <a:prstGeom prst="wedgeRoundRectCallout">
            <a:avLst>
              <a:gd name="adj1" fmla="val -53600"/>
              <a:gd name="adj2" fmla="val -369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replace()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word with a sequence of asterisks of the same length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F5066-86EF-40D7-AF3D-002C8031D49D}"/>
              </a:ext>
            </a:extLst>
          </p:cNvPr>
          <p:cNvSpPr txBox="1"/>
          <p:nvPr/>
        </p:nvSpPr>
        <p:spPr>
          <a:xfrm>
            <a:off x="762000" y="6308969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</a:t>
            </a:r>
            <a:r>
              <a:rPr lang="en-US" sz="2200" dirty="0" smtClean="0">
                <a:hlinkClick r:id="rId2"/>
              </a:rPr>
              <a:t>judge.softuni.bg/Contests/1669/</a:t>
            </a:r>
            <a:endParaRPr lang="en-US" sz="22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533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Text Filter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0273" y="1719000"/>
            <a:ext cx="10677049" cy="34078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static String repeatStr(String str, int length)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String replacement = "";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for (int i = 0; i &lt; length; i++)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replacement += str;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replacement;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F5066-86EF-40D7-AF3D-002C8031D49D}"/>
              </a:ext>
            </a:extLst>
          </p:cNvPr>
          <p:cNvSpPr txBox="1"/>
          <p:nvPr/>
        </p:nvSpPr>
        <p:spPr>
          <a:xfrm>
            <a:off x="741000" y="6291556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https://judge.softuni.bg/Contests/1669</a:t>
            </a:r>
            <a:r>
              <a:rPr lang="en-US" sz="2200" dirty="0" smtClean="0">
                <a:hlinkClick r:id="rId2"/>
              </a:rPr>
              <a:t>/</a:t>
            </a:r>
            <a:endParaRPr lang="en-US" sz="22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25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2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649" y="1371600"/>
            <a:ext cx="2704705" cy="259608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Building and Modifying Strings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Using the StringBuilder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StringBuilder</a:t>
            </a:r>
            <a:r>
              <a:rPr lang="en-US" dirty="0"/>
              <a:t> keeps a buffer space, </a:t>
            </a:r>
            <a:r>
              <a:rPr lang="en-US" dirty="0" smtClean="0"/>
              <a:t>allocated 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advance</a:t>
            </a:r>
          </a:p>
          <a:p>
            <a:pPr lvl="1"/>
            <a:r>
              <a:rPr lang="en-US" dirty="0"/>
              <a:t>Do not allocate memory for</a:t>
            </a:r>
            <a:br>
              <a:rPr lang="en-US" dirty="0"/>
            </a:br>
            <a:r>
              <a:rPr lang="en-US" dirty="0"/>
              <a:t>most operations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: How It Works?</a:t>
            </a:r>
            <a:endParaRPr lang="bg-BG" dirty="0"/>
          </a:p>
        </p:txBody>
      </p:sp>
      <p:graphicFrame>
        <p:nvGraphicFramePr>
          <p:cNvPr id="14" name="Group 48"/>
          <p:cNvGraphicFramePr>
            <a:graphicFrameLocks noGrp="1"/>
          </p:cNvGraphicFramePr>
          <p:nvPr/>
        </p:nvGraphicFramePr>
        <p:xfrm>
          <a:off x="5757230" y="2099709"/>
          <a:ext cx="5526081" cy="431800"/>
        </p:xfrm>
        <a:graphic>
          <a:graphicData uri="http://schemas.openxmlformats.org/drawingml/2006/table">
            <a:tbl>
              <a:tblPr/>
              <a:tblGrid>
                <a:gridCol w="345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46014790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677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J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V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7433" y="1179424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9846" y="1724053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50413" y="-87447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56006" y="1876665"/>
            <a:ext cx="3441968" cy="1703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3200" b="1" noProof="1">
                <a:cs typeface="Consolas" pitchFamily="49" charset="0"/>
              </a:rPr>
              <a:t>StringBuilder</a:t>
            </a:r>
            <a:r>
              <a:rPr lang="en-US" sz="3200" b="1" dirty="0"/>
              <a:t>: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length() </a:t>
            </a:r>
            <a:r>
              <a:rPr lang="en-US" sz="2800" b="1" dirty="0"/>
              <a:t>= 10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capacity() </a:t>
            </a:r>
            <a:r>
              <a:rPr lang="en-US" sz="2800" b="1" dirty="0"/>
              <a:t>= 16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90872" y="1143000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Capacity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8508" y="3074573"/>
            <a:ext cx="1928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used buffer</a:t>
            </a:r>
          </a:p>
          <a:p>
            <a:r>
              <a:rPr lang="en-US" sz="2800" b="1" dirty="0"/>
              <a:t>   (Length)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18032" y="3068419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unused buffer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863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Class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noProof="1">
                <a:solidFill>
                  <a:schemeClr val="bg1"/>
                </a:solidFill>
              </a:rPr>
              <a:t>StringBuilder</a:t>
            </a:r>
            <a:r>
              <a:rPr lang="en-US" noProof="1"/>
              <a:t> </a:t>
            </a:r>
            <a:r>
              <a:rPr lang="en-US" dirty="0"/>
              <a:t>to build/modify strings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94239" y="1899001"/>
            <a:ext cx="7628238" cy="3330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600" b="1" dirty="0">
                <a:latin typeface="Consolas" panose="020B0609020204030204" pitchFamily="49" charset="0"/>
              </a:rPr>
              <a:t> sb = new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600" b="1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sb.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600" b="1" dirty="0">
                <a:latin typeface="Consolas" panose="020B0609020204030204" pitchFamily="49" charset="0"/>
              </a:rPr>
              <a:t>("Hello, 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sb.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600" b="1" dirty="0">
                <a:latin typeface="Consolas" panose="020B0609020204030204" pitchFamily="49" charset="0"/>
              </a:rPr>
              <a:t>("John! 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sb.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600" b="1" dirty="0">
                <a:latin typeface="Consolas" panose="020B0609020204030204" pitchFamily="49" charset="0"/>
              </a:rPr>
              <a:t>("I sent you an email.");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System.out.println(sb.toString());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Hello, John! I sent you an email.</a:t>
            </a:r>
            <a:endParaRPr lang="bg-BG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70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vs. </a:t>
            </a:r>
            <a:r>
              <a:rPr lang="en-GB" noProof="1"/>
              <a:t>StringBuilder</a:t>
            </a:r>
            <a:r>
              <a:rPr lang="bg-BG" noProof="1"/>
              <a:t> (1)</a:t>
            </a:r>
            <a:endParaRPr lang="en-GB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strings is a </a:t>
            </a:r>
            <a:r>
              <a:rPr lang="en-US" b="1" dirty="0">
                <a:solidFill>
                  <a:schemeClr val="bg1"/>
                </a:solidFill>
              </a:rPr>
              <a:t>slow</a:t>
            </a:r>
            <a:r>
              <a:rPr lang="en-US" dirty="0"/>
              <a:t> operation </a:t>
            </a:r>
            <a:br>
              <a:rPr lang="en-US" dirty="0"/>
            </a:br>
            <a:r>
              <a:rPr lang="en-US" dirty="0"/>
              <a:t>because each</a:t>
            </a:r>
            <a:r>
              <a:rPr lang="en-GB" dirty="0"/>
              <a:t> </a:t>
            </a:r>
            <a:r>
              <a:rPr lang="en-US" dirty="0"/>
              <a:t>iteration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endParaRPr lang="bg-BG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186" y="2660205"/>
            <a:ext cx="2380551" cy="2380551"/>
          </a:xfrm>
          <a:prstGeom prst="rect">
            <a:avLst/>
          </a:prstGeom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18CC5DA8-28C6-4FC2-B610-8270341C083A}"/>
              </a:ext>
            </a:extLst>
          </p:cNvPr>
          <p:cNvSpPr/>
          <p:nvPr/>
        </p:nvSpPr>
        <p:spPr bwMode="auto">
          <a:xfrm rot="5400000">
            <a:off x="2330633" y="5216491"/>
            <a:ext cx="809669" cy="832902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5689" y="5443579"/>
            <a:ext cx="50903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Tue Jul 10 13:57:20 EEST 2018</a:t>
            </a:r>
          </a:p>
          <a:p>
            <a:r>
              <a:rPr lang="en-US" sz="2400" b="1" noProof="1">
                <a:latin typeface="Consolas" pitchFamily="49" charset="0"/>
              </a:rPr>
              <a:t>Tue Jul 10 13:58:07 EEST 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9020" y="2439000"/>
            <a:ext cx="6116980" cy="2577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String text = "";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for (int i = 0; i &lt; 1000000; i++)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  text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GB" sz="2400" b="1" dirty="0">
                <a:latin typeface="Consolas" panose="020B0609020204030204" pitchFamily="49" charset="0"/>
              </a:rPr>
              <a:t> "a";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  <a:endParaRPr lang="bg-BG" sz="2400" b="1" i="1" dirty="0"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26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vs. </a:t>
            </a:r>
            <a:r>
              <a:rPr lang="en-GB" noProof="1"/>
              <a:t>StringBuilder</a:t>
            </a:r>
            <a:r>
              <a:rPr lang="bg-BG" noProof="1"/>
              <a:t> (2)</a:t>
            </a:r>
            <a:endParaRPr lang="en-GB" noProof="1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StringBuilder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955" y="2066682"/>
            <a:ext cx="2573388" cy="2573388"/>
          </a:xfrm>
          <a:prstGeom prst="rect">
            <a:avLst/>
          </a:prstGeom>
        </p:spPr>
      </p:pic>
      <p:sp>
        <p:nvSpPr>
          <p:cNvPr id="12" name="Arrow: Bent-Up 7">
            <a:extLst>
              <a:ext uri="{FF2B5EF4-FFF2-40B4-BE49-F238E27FC236}">
                <a16:creationId xmlns:a16="http://schemas.microsoft.com/office/drawing/2014/main" id="{18CC5DA8-28C6-4FC2-B610-8270341C083A}"/>
              </a:ext>
            </a:extLst>
          </p:cNvPr>
          <p:cNvSpPr/>
          <p:nvPr/>
        </p:nvSpPr>
        <p:spPr bwMode="auto">
          <a:xfrm rot="5400000">
            <a:off x="2489206" y="5128863"/>
            <a:ext cx="809669" cy="832902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764" y="5311667"/>
            <a:ext cx="50903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Tue Jul 10 14:51:31 EEST 2018</a:t>
            </a:r>
          </a:p>
          <a:p>
            <a:r>
              <a:rPr lang="en-US" sz="2400" b="1" noProof="1">
                <a:latin typeface="Consolas" pitchFamily="49" charset="0"/>
              </a:rPr>
              <a:t>Tue Jul 10 14:51:31 EEST 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64766" y="1871477"/>
            <a:ext cx="6434310" cy="29470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400" b="1" dirty="0">
                <a:latin typeface="Consolas" panose="020B0609020204030204" pitchFamily="49" charset="0"/>
              </a:rPr>
              <a:t> text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 StringBuilder()</a:t>
            </a:r>
            <a:r>
              <a:rPr lang="en-GB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for (int i = 0; i &lt; 1000000; i++)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  </a:t>
            </a:r>
            <a:r>
              <a:rPr lang="en-GB" sz="2400" b="1" dirty="0" err="1">
                <a:latin typeface="Consolas" panose="020B0609020204030204" pitchFamily="49" charset="0"/>
              </a:rPr>
              <a:t>text.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("a");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253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#fund-java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86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(1)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18787" y="1116919"/>
            <a:ext cx="10321675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dirty="0"/>
              <a:t> - appends the string representation </a:t>
            </a:r>
            <a:br>
              <a:rPr lang="en-GB" dirty="0"/>
            </a:br>
            <a:r>
              <a:rPr lang="en-GB" dirty="0"/>
              <a:t>of the argument</a:t>
            </a:r>
            <a:endParaRPr lang="en-US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dirty="0"/>
              <a:t> - </a:t>
            </a:r>
            <a:r>
              <a:rPr lang="en-US" dirty="0"/>
              <a:t>holds the length of the string in the buffer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setLength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/>
              <a:t> </a:t>
            </a:r>
            <a:r>
              <a:rPr lang="en-GB" dirty="0"/>
              <a:t>- removes all characters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2361000" y="2395201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en-GB" b="0" i="1" dirty="0">
              <a:solidFill>
                <a:schemeClr val="tx1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2361000" y="4529354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System.out.println(</a:t>
            </a:r>
            <a:r>
              <a:rPr lang="en-GB" dirty="0" err="1">
                <a:solidFill>
                  <a:schemeClr val="tx1"/>
                </a:solidFill>
              </a:rPr>
              <a:t>sb.</a:t>
            </a:r>
            <a:r>
              <a:rPr lang="en-GB" dirty="0" err="1">
                <a:solidFill>
                  <a:schemeClr val="bg1"/>
                </a:solidFill>
              </a:rPr>
              <a:t>length</a:t>
            </a:r>
            <a:r>
              <a:rPr lang="en-GB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25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625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(2)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04325" y="1167411"/>
            <a:ext cx="10321675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charAt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int 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returns char on index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noProof="1">
              <a:solidFill>
                <a:schemeClr val="bg1"/>
              </a:solidFill>
            </a:endParaRPr>
          </a:p>
          <a:p>
            <a:pPr>
              <a:spcAft>
                <a:spcPts val="3000"/>
              </a:spcAft>
              <a:buClr>
                <a:schemeClr val="tx1"/>
              </a:buClr>
            </a:pPr>
            <a:endParaRPr lang="en-GB" b="1" noProof="1">
              <a:solidFill>
                <a:schemeClr val="bg1"/>
              </a:solidFill>
            </a:endParaRPr>
          </a:p>
          <a:p>
            <a:pPr>
              <a:spcAft>
                <a:spcPts val="3600"/>
              </a:spcAft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GB" b="1" noProof="1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</a:t>
            </a:r>
            <a:r>
              <a:rPr lang="en-GB" b="1" dirty="0"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br>
              <a:rPr lang="en-GB" dirty="0"/>
            </a:br>
            <a:r>
              <a:rPr lang="en-US" dirty="0"/>
              <a:t>inserts a string at the specified character position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2311800" y="1868672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System.out.println(sb.</a:t>
            </a:r>
            <a:r>
              <a:rPr lang="en-GB" dirty="0">
                <a:solidFill>
                  <a:schemeClr val="bg1"/>
                </a:solidFill>
              </a:rPr>
              <a:t>charAt</a:t>
            </a:r>
            <a:r>
              <a:rPr lang="en-GB" dirty="0">
                <a:solidFill>
                  <a:schemeClr val="tx1"/>
                </a:solidFill>
              </a:rPr>
              <a:t>(1)); </a:t>
            </a:r>
            <a:r>
              <a:rPr lang="en-GB" i="1" dirty="0">
                <a:solidFill>
                  <a:schemeClr val="accent2"/>
                </a:solidFill>
              </a:rPr>
              <a:t>// 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2311800" y="4764272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insert</a:t>
            </a:r>
            <a:r>
              <a:rPr lang="en-GB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System.out.println(sb);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38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(3)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49325" y="1179000"/>
            <a:ext cx="10321675" cy="554658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int startIndex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int endIndex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String str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dirty="0"/>
              <a:t> - replaces the chars in a substring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oString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b="1" dirty="0"/>
              <a:t> </a:t>
            </a:r>
            <a:r>
              <a:rPr lang="en-GB" dirty="0"/>
              <a:t>-</a:t>
            </a:r>
            <a:r>
              <a:rPr lang="en-GB" b="1" dirty="0"/>
              <a:t> </a:t>
            </a:r>
            <a:r>
              <a:rPr lang="en-US" dirty="0"/>
              <a:t>converts the value of this instance </a:t>
            </a:r>
            <a:br>
              <a:rPr lang="en-US" dirty="0"/>
            </a:br>
            <a:r>
              <a:rPr lang="en-US" dirty="0"/>
              <a:t>to a String</a:t>
            </a:r>
            <a:endParaRPr lang="bg-BG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2496000" y="4790296"/>
            <a:ext cx="708042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String text = sb.</a:t>
            </a:r>
            <a:r>
              <a:rPr lang="en-GB" dirty="0">
                <a:solidFill>
                  <a:schemeClr val="bg1"/>
                </a:solidFill>
              </a:rPr>
              <a:t>toString</a:t>
            </a:r>
            <a:r>
              <a:rPr lang="en-GB" dirty="0">
                <a:solidFill>
                  <a:schemeClr val="tx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System.out.println(text);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 Hello George, how are you?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96000" y="2421799"/>
            <a:ext cx="7080424" cy="1085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sb.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US" sz="2400" b="1" dirty="0">
                <a:latin typeface="Consolas" panose="020B0609020204030204" pitchFamily="49" charset="0"/>
              </a:rPr>
              <a:t>("Hello Peter, how are you?");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r>
              <a:rPr lang="en-GB" sz="2400" b="1" dirty="0">
                <a:latin typeface="Consolas" panose="020B0609020204030204" pitchFamily="49" charset="0"/>
              </a:rPr>
              <a:t>, 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11</a:t>
            </a:r>
            <a:r>
              <a:rPr lang="en-GB" sz="2400" b="1" dirty="0">
                <a:latin typeface="Consolas" panose="020B0609020204030204" pitchFamily="49" charset="0"/>
              </a:rPr>
              <a:t>,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"George"</a:t>
            </a:r>
            <a:r>
              <a:rPr lang="en-GB" sz="2400" b="1" dirty="0">
                <a:latin typeface="Consolas" panose="020B0609020204030204" pitchFamily="49" charset="0"/>
              </a:rPr>
              <a:t>);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61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4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556331" y="1742868"/>
            <a:ext cx="8268605" cy="476413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Strings 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  <a:r>
              <a:rPr lang="en-US" sz="3400" dirty="0">
                <a:solidFill>
                  <a:schemeClr val="bg2"/>
                </a:solidFill>
              </a:rPr>
              <a:t> sequences of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Unicode characters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r>
              <a:rPr lang="en-US" sz="3200" dirty="0">
                <a:solidFill>
                  <a:schemeClr val="bg2"/>
                </a:solidFill>
              </a:rPr>
              <a:t>, …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400" b="1" noProof="1">
                <a:solidFill>
                  <a:schemeClr val="bg1"/>
                </a:solidFill>
              </a:rPr>
              <a:t>StringBuilder</a:t>
            </a:r>
            <a:r>
              <a:rPr lang="en-US" sz="3400" dirty="0">
                <a:solidFill>
                  <a:schemeClr val="bg2"/>
                </a:solidFill>
              </a:rPr>
              <a:t> efficiently </a:t>
            </a:r>
            <a:r>
              <a:rPr lang="en-US" sz="3400" dirty="0" smtClean="0">
                <a:solidFill>
                  <a:schemeClr val="bg2"/>
                </a:solidFill>
              </a:rPr>
              <a:t/>
            </a:r>
            <a:br>
              <a:rPr lang="en-US" sz="3400" dirty="0" smtClean="0">
                <a:solidFill>
                  <a:schemeClr val="bg2"/>
                </a:solidFill>
              </a:rPr>
            </a:br>
            <a:r>
              <a:rPr lang="en-US" sz="3400" dirty="0" smtClean="0">
                <a:solidFill>
                  <a:schemeClr val="bg2"/>
                </a:solidFill>
              </a:rPr>
              <a:t>builds/modifies strings</a:t>
            </a: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266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41984" y="5755974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89" y="3684106"/>
            <a:ext cx="3260611" cy="1834207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409871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30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71" y="5499000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2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2478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84683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275411"/>
            <a:ext cx="10057678" cy="5231589"/>
          </a:xfrm>
        </p:spPr>
        <p:txBody>
          <a:bodyPr>
            <a:normAutofit/>
          </a:bodyPr>
          <a:lstStyle/>
          <a:p>
            <a:r>
              <a:rPr lang="en-US" sz="3400" dirty="0"/>
              <a:t>Strings are </a:t>
            </a:r>
            <a:r>
              <a:rPr lang="en-US" sz="3400" b="1" dirty="0">
                <a:solidFill>
                  <a:schemeClr val="bg1"/>
                </a:solidFill>
              </a:rPr>
              <a:t>sequences</a:t>
            </a:r>
            <a:r>
              <a:rPr lang="en-US" sz="3400" dirty="0"/>
              <a:t> of characters (texts)</a:t>
            </a:r>
          </a:p>
          <a:p>
            <a:r>
              <a:rPr lang="en-US" sz="3400" dirty="0"/>
              <a:t>The string data type in Java</a:t>
            </a:r>
          </a:p>
          <a:p>
            <a:pPr lvl="1"/>
            <a:r>
              <a:rPr lang="en-US" sz="3200" dirty="0"/>
              <a:t>Declared by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400" dirty="0"/>
              <a:t>Strings are enclosed in double quotes: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6000" y="4104000"/>
            <a:ext cx="547706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text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>
                <a:solidFill>
                  <a:schemeClr val="tx1"/>
                </a:solidFill>
              </a:rPr>
              <a:t>Hello, Java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797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3588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 </a:t>
            </a:r>
            <a:br>
              <a:rPr lang="en-US" dirty="0"/>
            </a:br>
            <a:r>
              <a:rPr lang="en-US" dirty="0"/>
              <a:t>sequences of characters</a:t>
            </a:r>
          </a:p>
          <a:p>
            <a:pPr>
              <a:spcBef>
                <a:spcPts val="0"/>
              </a:spcBef>
            </a:pPr>
            <a:r>
              <a:rPr lang="en-US" dirty="0"/>
              <a:t>Accessible by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(read-only)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Strings use </a:t>
            </a:r>
            <a:r>
              <a:rPr lang="en-US" b="1" dirty="0">
                <a:solidFill>
                  <a:schemeClr val="bg1"/>
                </a:solidFill>
              </a:rPr>
              <a:t>Unicode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(can use most alphabets, e.g. Arabic)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Are Immutable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86000" y="2844000"/>
            <a:ext cx="54102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str = "Hello, Java";</a:t>
            </a:r>
          </a:p>
          <a:p>
            <a:r>
              <a:rPr lang="en-US" dirty="0">
                <a:solidFill>
                  <a:schemeClr val="tx1"/>
                </a:solidFill>
              </a:rPr>
              <a:t>char ch = str.</a:t>
            </a:r>
            <a:r>
              <a:rPr lang="en-US" dirty="0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i="1" dirty="0">
                <a:solidFill>
                  <a:schemeClr val="accent2"/>
                </a:solidFill>
              </a:rPr>
              <a:t>// l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586000" y="5337826"/>
            <a:ext cx="8004812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2"/>
                </a:solidFill>
              </a:rPr>
              <a:t> greeting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ja-JP" altLang="en-US" dirty="0">
                <a:solidFill>
                  <a:schemeClr val="tx2">
                    <a:lumMod val="75000"/>
                  </a:schemeClr>
                </a:solidFill>
              </a:rPr>
              <a:t>你好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tx2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 (lí-hó) Taiwanese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624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34967" y="1108911"/>
            <a:ext cx="10129234" cy="5546589"/>
          </a:xfrm>
        </p:spPr>
        <p:txBody>
          <a:bodyPr/>
          <a:lstStyle/>
          <a:p>
            <a:r>
              <a:rPr lang="en-US" dirty="0"/>
              <a:t>Initializing from a string literal:</a:t>
            </a:r>
          </a:p>
          <a:p>
            <a:endParaRPr lang="bg-BG" dirty="0"/>
          </a:p>
          <a:p>
            <a:r>
              <a:rPr lang="en-US" dirty="0" smtClean="0"/>
              <a:t>Reading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the console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/>
              <a:t>Converting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and to a </a:t>
            </a:r>
            <a:r>
              <a:rPr lang="en-US" b="1" dirty="0">
                <a:solidFill>
                  <a:schemeClr val="bg1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54097"/>
            <a:ext cx="8399495" cy="882654"/>
          </a:xfrm>
        </p:spPr>
        <p:txBody>
          <a:bodyPr/>
          <a:lstStyle/>
          <a:p>
            <a:r>
              <a:rPr lang="en-GB" dirty="0"/>
              <a:t>Initializing a 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3018" y="1889902"/>
            <a:ext cx="5294613" cy="493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str = "Hello, Java";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3193804"/>
            <a:ext cx="6536094" cy="9132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sc.nextLine()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14600" y="4896823"/>
            <a:ext cx="9379879" cy="13351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 = new String(new char[]</a:t>
            </a:r>
            <a:r>
              <a:rPr lang="en-US" sz="26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's'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't'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'r'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600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600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218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400" y="1524000"/>
            <a:ext cx="2590800" cy="222068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Manipulating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8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59072" y="852080"/>
            <a:ext cx="10036163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US" dirty="0"/>
              <a:t> operators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GB" dirty="0"/>
              <a:t>Use the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 smtClean="0"/>
              <a:t>method</a:t>
            </a:r>
            <a:endParaRPr lang="en-GB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2593183" y="4570345"/>
            <a:ext cx="7282817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 result = greet.</a:t>
            </a:r>
            <a:r>
              <a:rPr lang="en-US" sz="2200" dirty="0">
                <a:solidFill>
                  <a:schemeClr val="bg1"/>
                </a:solidFill>
              </a:rPr>
              <a:t>concat(</a:t>
            </a:r>
            <a:r>
              <a:rPr lang="en-US" sz="2200" dirty="0">
                <a:solidFill>
                  <a:schemeClr val="tx1"/>
                </a:solidFill>
              </a:rPr>
              <a:t>name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System.out.println(result); </a:t>
            </a:r>
            <a:r>
              <a:rPr lang="en-US" sz="2200" i="1" dirty="0">
                <a:solidFill>
                  <a:schemeClr val="accent2"/>
                </a:solidFill>
              </a:rPr>
              <a:t>// "Hello, John" 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2593182" y="2719499"/>
            <a:ext cx="6465883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= </a:t>
            </a:r>
            <a:r>
              <a:rPr lang="en-GB" sz="2200" dirty="0">
                <a:solidFill>
                  <a:schemeClr val="tx1"/>
                </a:solidFill>
              </a:rPr>
              <a:t>"Hello, ";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+=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"John"; </a:t>
            </a:r>
            <a:r>
              <a:rPr lang="en-GB" sz="2200" i="1" dirty="0">
                <a:solidFill>
                  <a:schemeClr val="accent2"/>
                </a:solidFill>
              </a:rPr>
              <a:t>// "Hello, John"</a:t>
            </a:r>
          </a:p>
        </p:txBody>
      </p:sp>
      <p:pic>
        <p:nvPicPr>
          <p:cNvPr id="1026" name="Picture 2" descr="https://www.iconspng.com/uploads/man-hello/man-hello.png">
            <a:extLst>
              <a:ext uri="{FF2B5EF4-FFF2-40B4-BE49-F238E27FC236}">
                <a16:creationId xmlns:a16="http://schemas.microsoft.com/office/drawing/2014/main" id="{C2667F92-85E8-4229-ABD7-69D4A38A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000" y="1757775"/>
            <a:ext cx="1815738" cy="346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93183" y="1584000"/>
            <a:ext cx="6465883" cy="10234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text = "Hello"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200" b="1" dirty="0">
                <a:latin typeface="Consolas" panose="020B0609020204030204" pitchFamily="49" charset="0"/>
              </a:rPr>
              <a:t> ", "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200" b="1" dirty="0">
                <a:latin typeface="Consolas" panose="020B0609020204030204" pitchFamily="49" charset="0"/>
              </a:rPr>
              <a:t> "world!";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"Hello, world!"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69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3751</TotalTime>
  <Words>1617</Words>
  <Application>Microsoft Office PowerPoint</Application>
  <PresentationFormat>Widescreen</PresentationFormat>
  <Paragraphs>370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Text Processing</vt:lpstr>
      <vt:lpstr>Table of Contents</vt:lpstr>
      <vt:lpstr>Questions?</vt:lpstr>
      <vt:lpstr>What is a String?</vt:lpstr>
      <vt:lpstr>What is a String?</vt:lpstr>
      <vt:lpstr>Strings Are Immutable</vt:lpstr>
      <vt:lpstr>Initializing a String</vt:lpstr>
      <vt:lpstr>Manipulating Strings</vt:lpstr>
      <vt:lpstr>Concatenating</vt:lpstr>
      <vt:lpstr>Joining Strings</vt:lpstr>
      <vt:lpstr>Problem: Repeat Strings</vt:lpstr>
      <vt:lpstr>Solution: Repeat Strings (1)</vt:lpstr>
      <vt:lpstr>Solution: Repeat Strings (2)</vt:lpstr>
      <vt:lpstr>Substring</vt:lpstr>
      <vt:lpstr>Searching (1)</vt:lpstr>
      <vt:lpstr>Searching (2)</vt:lpstr>
      <vt:lpstr>Problem: Substring</vt:lpstr>
      <vt:lpstr>Solution: Substring</vt:lpstr>
      <vt:lpstr>Splitting </vt:lpstr>
      <vt:lpstr>Replacing</vt:lpstr>
      <vt:lpstr>Problem: Text Filter</vt:lpstr>
      <vt:lpstr>Solution: Text Filter (1)</vt:lpstr>
      <vt:lpstr>Solution: Text Filter (2)</vt:lpstr>
      <vt:lpstr>Live Exercises</vt:lpstr>
      <vt:lpstr>Building and Modifying Strings</vt:lpstr>
      <vt:lpstr>StringBuilder: How It Works?</vt:lpstr>
      <vt:lpstr>Using StringBuilder Class</vt:lpstr>
      <vt:lpstr>Concatenation vs. StringBuilder (1)</vt:lpstr>
      <vt:lpstr>Concatenation vs. StringBuilder (2)</vt:lpstr>
      <vt:lpstr>StringBuilder Methods (1)</vt:lpstr>
      <vt:lpstr>StringBuilder Methods (2)</vt:lpstr>
      <vt:lpstr>StringBuilder Methods (3)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Processing</dc:title>
  <dc:subject>Technology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27</cp:revision>
  <dcterms:created xsi:type="dcterms:W3CDTF">2018-05-23T13:08:44Z</dcterms:created>
  <dcterms:modified xsi:type="dcterms:W3CDTF">2022-03-30T13:35:50Z</dcterms:modified>
  <cp:category>programming fundamentals;computer programming;software development;web development</cp:category>
</cp:coreProperties>
</file>