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613" r:id="rId29"/>
    <p:sldId id="608" r:id="rId30"/>
    <p:sldId id="405" r:id="rId31"/>
    <p:sldId id="49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968A522-E837-4888-B45A-17732670061C}">
          <p14:sldIdLst>
            <p14:sldId id="256"/>
            <p14:sldId id="258"/>
            <p14:sldId id="257"/>
          </p14:sldIdLst>
        </p14:section>
        <p14:section name="Generics" id="{D15C1FC2-08EA-4D5A-881C-D69D602FA490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Type Parameter Bounds" id="{9D09F8B3-8D62-459E-9FCD-766E53D7C4CA}">
          <p14:sldIdLst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  <p14:section name="Conclusion" id="{D79F4A28-1DEE-41D2-BBD3-D2F0CE4DB924}">
          <p14:sldIdLst>
            <p14:sldId id="282"/>
            <p14:sldId id="613"/>
            <p14:sldId id="60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72" d="100"/>
          <a:sy n="72" d="100"/>
        </p:scale>
        <p:origin x="70" y="55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2E33045-0866-4565-8DDA-2F9892FB9FA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56397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C3AEFD6-4570-4ED2-8C06-7931476474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0994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CDE5976-5F68-432F-8E07-6A5AA94C29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00509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7A94B77-B096-43ED-9FEC-381B26C56B6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262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26/Generics-Lab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26/Generics-Lab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26/Generics-Lab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26/Generics-Lab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526/Generics-Lab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26/Generics-Lab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26/Generics-Lab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526/Generics-Lab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26/Generics-Lab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1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26.png"/><Relationship Id="rId21" Type="http://schemas.openxmlformats.org/officeDocument/2006/relationships/image" Target="../media/image35.png"/><Relationship Id="rId7" Type="http://schemas.openxmlformats.org/officeDocument/2006/relationships/image" Target="../media/image28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3.png"/><Relationship Id="rId25" Type="http://schemas.openxmlformats.org/officeDocument/2006/relationships/image" Target="../media/image37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0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27.png"/><Relationship Id="rId15" Type="http://schemas.openxmlformats.org/officeDocument/2006/relationships/image" Target="../media/image32.jpeg"/><Relationship Id="rId23" Type="http://schemas.openxmlformats.org/officeDocument/2006/relationships/image" Target="../media/image36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4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29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26/Generics-Lab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Adding Type Safety and Code Reusability 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72560" y="4906565"/>
            <a:ext cx="2950749" cy="444537"/>
          </a:xfrm>
        </p:spPr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72559" y="5377460"/>
            <a:ext cx="2950749" cy="444536"/>
          </a:xfrm>
        </p:spPr>
        <p:txBody>
          <a:bodyPr/>
          <a:lstStyle/>
          <a:p>
            <a:r>
              <a:rPr lang="en-US" dirty="0"/>
              <a:t>Technical Trainers</a:t>
            </a:r>
            <a:endParaRPr lang="bg-BG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82" y="3128140"/>
            <a:ext cx="2839426" cy="169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07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9A5882FA-3705-4AB5-862A-C75581A79F6E}"/>
              </a:ext>
            </a:extLst>
          </p:cNvPr>
          <p:cNvSpPr>
            <a:spLocks noGrp="1"/>
          </p:cNvSpPr>
          <p:nvPr/>
        </p:nvSpPr>
        <p:spPr>
          <a:xfrm>
            <a:off x="227284" y="254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Solution: </a:t>
            </a:r>
            <a:r>
              <a:rPr lang="en-GB" dirty="0">
                <a:solidFill>
                  <a:schemeClr val="bg2"/>
                </a:solidFill>
              </a:rPr>
              <a:t>Jar of T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AA9FE1-A3B8-429F-BC14-AF2F1E393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605" y="1318313"/>
            <a:ext cx="9190789" cy="47859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Jar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private Deque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content;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Jar() { this.content = new ArrayDeque&lt;&gt;(); }</a:t>
            </a:r>
            <a:endParaRPr lang="bg-BG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void add(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entity)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this.content.push(entity);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remove() { return this.content.pop(); 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2E280B-F2A7-4423-A93C-A216CDF44FD5}"/>
              </a:ext>
            </a:extLst>
          </p:cNvPr>
          <p:cNvSpPr txBox="1"/>
          <p:nvPr/>
        </p:nvSpPr>
        <p:spPr>
          <a:xfrm>
            <a:off x="800099" y="64346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https://judge.softuni.bg/Contests/1526/Generics-Lab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EDFD12A-D9DC-494E-87D1-7EBC7FEAE0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002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060FF00-F171-4337-B271-051ABC3A5F7A}"/>
              </a:ext>
            </a:extLst>
          </p:cNvPr>
          <p:cNvSpPr>
            <a:spLocks noGrp="1"/>
          </p:cNvSpPr>
          <p:nvPr/>
        </p:nvSpPr>
        <p:spPr>
          <a:xfrm>
            <a:off x="194388" y="1199213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dirty="0"/>
              <a:t>Can</a:t>
            </a:r>
            <a:r>
              <a:rPr lang="en-GB" dirty="0"/>
              <a:t> </a:t>
            </a:r>
            <a:r>
              <a:rPr lang="en-GB" b="1" dirty="0">
                <a:solidFill>
                  <a:schemeClr val="bg1"/>
                </a:solidFill>
              </a:rPr>
              <a:t>extend</a:t>
            </a:r>
            <a:r>
              <a:rPr lang="en-GB" dirty="0"/>
              <a:t> to a concrete class</a:t>
            </a:r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9A61AC67-CCE2-430D-A6E5-4508D1D6F22E}"/>
              </a:ext>
            </a:extLst>
          </p:cNvPr>
          <p:cNvSpPr>
            <a:spLocks noGrp="1"/>
          </p:cNvSpPr>
          <p:nvPr/>
        </p:nvSpPr>
        <p:spPr>
          <a:xfrm>
            <a:off x="192791" y="88432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Subclassing Generic Classes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80C2DD-B1C2-4B0D-A292-FC5013244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891" y="1944000"/>
            <a:ext cx="8171109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JarOfPickles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extends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Ja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</a:rPr>
              <a:t>r&lt;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Pickle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</a:rPr>
              <a:t>&gt;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E8C680-48B5-4D28-8F79-E47BDB639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891" y="3882793"/>
            <a:ext cx="8162649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JarOfPickles jar = new JarOfPickles();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jar.add(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Pickle()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jar.add(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Vegetable()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Error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E6718B6-A8EE-4CA0-A2FB-6DF936B9BB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772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7C739BF-C10E-45A6-95CE-C151F8D7DAE7}"/>
              </a:ext>
            </a:extLst>
          </p:cNvPr>
          <p:cNvSpPr>
            <a:spLocks noGrp="1"/>
          </p:cNvSpPr>
          <p:nvPr/>
        </p:nvSpPr>
        <p:spPr>
          <a:xfrm>
            <a:off x="194388" y="1199213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Generic interfaces </a:t>
            </a:r>
            <a:r>
              <a:rPr lang="en-US" dirty="0"/>
              <a:t>are similar to </a:t>
            </a:r>
            <a:r>
              <a:rPr lang="en-US" b="1" dirty="0">
                <a:solidFill>
                  <a:schemeClr val="bg1"/>
                </a:solidFill>
              </a:rPr>
              <a:t>generic classes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7C5CE9F-87BE-4586-9369-C2A77CD7D7EF}"/>
              </a:ext>
            </a:extLst>
          </p:cNvPr>
          <p:cNvSpPr>
            <a:spLocks noGrp="1"/>
          </p:cNvSpPr>
          <p:nvPr/>
        </p:nvSpPr>
        <p:spPr>
          <a:xfrm>
            <a:off x="192791" y="88432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Generic Interfaces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9224B0-6F59-4B76-93B2-290C90D5B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1997120"/>
            <a:ext cx="8485741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interface List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</a:rPr>
              <a:t>&gt;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void add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element);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get (int index);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16D789-5DCB-4C1C-B45F-6D86C2FA2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5184000"/>
            <a:ext cx="848574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MyList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implements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List&lt;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MyClass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 {…}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A05648-D705-49A9-A582-CFD9EE6D3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662" y="5960431"/>
            <a:ext cx="84857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MyList&lt;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implements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List&lt;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 {…}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4D7FF7A-B02F-41FD-8BAB-5AE2B79C69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95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344FA60-3206-434F-B234-A191C1FBC1A2}"/>
              </a:ext>
            </a:extLst>
          </p:cNvPr>
          <p:cNvSpPr>
            <a:spLocks noGrp="1"/>
          </p:cNvSpPr>
          <p:nvPr/>
        </p:nvSpPr>
        <p:spPr>
          <a:xfrm>
            <a:off x="194387" y="1199213"/>
            <a:ext cx="11800847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dirty="0"/>
              <a:t>Create a 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ArrayCreator</a:t>
            </a:r>
            <a:r>
              <a:rPr lang="en-US" dirty="0">
                <a:latin typeface="+mj-lt"/>
              </a:rPr>
              <a:t> with a single method: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T[]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create(int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length,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item</a:t>
            </a:r>
            <a:r>
              <a:rPr lang="en-US" b="1" dirty="0">
                <a:latin typeface="Consolas" panose="020B0609020204030204" pitchFamily="49" charset="0"/>
              </a:rPr>
              <a:t>)</a:t>
            </a:r>
          </a:p>
          <a:p>
            <a:pPr>
              <a:buClr>
                <a:schemeClr val="tx1"/>
              </a:buClr>
            </a:pPr>
            <a:r>
              <a:rPr lang="en-US" dirty="0">
                <a:latin typeface="+mj-lt"/>
              </a:rPr>
              <a:t>Add a single overload: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T[]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create(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Class&lt;T&gt;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length,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item</a:t>
            </a:r>
            <a:r>
              <a:rPr lang="en-US" b="1" dirty="0">
                <a:latin typeface="Consolas" panose="020B0609020204030204" pitchFamily="49" charset="0"/>
              </a:rPr>
              <a:t>)</a:t>
            </a:r>
          </a:p>
          <a:p>
            <a:pPr>
              <a:buClr>
                <a:schemeClr val="tx1"/>
              </a:buClr>
            </a:pPr>
            <a:r>
              <a:rPr lang="en-US" dirty="0">
                <a:latin typeface="+mj-lt"/>
              </a:rPr>
              <a:t>It should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return an array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latin typeface="+mj-lt"/>
              </a:rPr>
              <a:t>with the given length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latin typeface="+mj-lt"/>
              </a:rPr>
              <a:t>every element should be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set to the given default item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5B802E3B-7A3E-49DD-9154-414D475698BB}"/>
              </a:ext>
            </a:extLst>
          </p:cNvPr>
          <p:cNvSpPr>
            <a:spLocks noGrp="1"/>
          </p:cNvSpPr>
          <p:nvPr/>
        </p:nvSpPr>
        <p:spPr>
          <a:xfrm>
            <a:off x="192791" y="88432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Problem: Generic </a:t>
            </a:r>
            <a:r>
              <a:rPr lang="en-GB" dirty="0">
                <a:solidFill>
                  <a:schemeClr val="bg2"/>
                </a:solidFill>
              </a:rPr>
              <a:t>Array Creator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C69C4F-E37F-432B-B178-93AE26A400A2}"/>
              </a:ext>
            </a:extLst>
          </p:cNvPr>
          <p:cNvSpPr txBox="1"/>
          <p:nvPr/>
        </p:nvSpPr>
        <p:spPr>
          <a:xfrm>
            <a:off x="798910" y="642270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https://judge.softuni.bg/Contests/1526/Generics-Lab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509A9E3-AB8E-4E06-AB57-0BD3B2FD7E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522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608AF657-6E26-4963-B4E1-AF3BDA7EECE1}"/>
              </a:ext>
            </a:extLst>
          </p:cNvPr>
          <p:cNvSpPr>
            <a:spLocks noGrp="1"/>
          </p:cNvSpPr>
          <p:nvPr/>
        </p:nvSpPr>
        <p:spPr>
          <a:xfrm>
            <a:off x="285816" y="203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Solution: </a:t>
            </a:r>
            <a:r>
              <a:rPr lang="en-GB" dirty="0">
                <a:solidFill>
                  <a:schemeClr val="bg2"/>
                </a:solidFill>
              </a:rPr>
              <a:t>Generic Array Creator (1)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C7E3CB-E596-4BB5-9EB3-F678B23F8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077" y="1614593"/>
            <a:ext cx="10840496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 T[] 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create(int length,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item)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T[] 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array =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(T[]) 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new Object[length];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(int i = 0; i &lt; array.length; i++)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array[i] = item;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return array;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B8BA3F-4BF0-4E1A-ABC8-70B9A2FD580C}"/>
              </a:ext>
            </a:extLst>
          </p:cNvPr>
          <p:cNvSpPr txBox="1"/>
          <p:nvPr/>
        </p:nvSpPr>
        <p:spPr>
          <a:xfrm>
            <a:off x="739425" y="64346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https://judge.softuni.bg/Contests/1526/Generics-Lab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5A30A05-C316-4D73-BE59-CE26567B7E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28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523B193-558D-4A51-A55E-3BD1373AB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078" y="1613851"/>
            <a:ext cx="10840496" cy="46166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 T[]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create(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Class&lt;T&gt;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cl, int length, 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</a:rPr>
              <a:t>T 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item)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T[] array = (T[]) Array.newInstance(cl, length);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(int i = 0; i &lt; array.length; i++)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array[i] = item;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return array;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21653F-B7F8-4C73-94DE-7C20DEEA6977}"/>
              </a:ext>
            </a:extLst>
          </p:cNvPr>
          <p:cNvSpPr txBox="1"/>
          <p:nvPr/>
        </p:nvSpPr>
        <p:spPr>
          <a:xfrm>
            <a:off x="739426" y="64346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https://judge.softuni.bg/Contests/1526/Generics-Lab</a:t>
            </a:r>
            <a:endParaRPr lang="en-US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53B9E9E1-27B4-460B-8A16-6088667CC1A0}"/>
              </a:ext>
            </a:extLst>
          </p:cNvPr>
          <p:cNvSpPr>
            <a:spLocks noGrp="1"/>
          </p:cNvSpPr>
          <p:nvPr/>
        </p:nvSpPr>
        <p:spPr>
          <a:xfrm>
            <a:off x="285816" y="203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Solution: </a:t>
            </a:r>
            <a:r>
              <a:rPr lang="en-GB" dirty="0">
                <a:solidFill>
                  <a:schemeClr val="bg2"/>
                </a:solidFill>
              </a:rPr>
              <a:t>Generic Array Creator (2)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EF9B1AB-E18E-46E2-80EC-9972E56AA8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900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F7C446-058B-4C13-9016-C4769D23C05A}"/>
              </a:ext>
            </a:extLst>
          </p:cNvPr>
          <p:cNvSpPr>
            <a:spLocks noGrp="1"/>
          </p:cNvSpPr>
          <p:nvPr/>
        </p:nvSpPr>
        <p:spPr>
          <a:xfrm>
            <a:off x="194388" y="1199213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dirty="0"/>
              <a:t>Generics are </a:t>
            </a:r>
            <a:r>
              <a:rPr lang="en-US" b="1" dirty="0">
                <a:solidFill>
                  <a:schemeClr val="bg1"/>
                </a:solidFill>
              </a:rPr>
              <a:t>compile time illusion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spcBef>
                <a:spcPts val="3600"/>
              </a:spcBef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Compiler </a:t>
            </a:r>
            <a:r>
              <a:rPr lang="en-US" b="1" dirty="0">
                <a:solidFill>
                  <a:schemeClr val="bg1"/>
                </a:solidFill>
              </a:rPr>
              <a:t>deletes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all angle bracket syntax</a:t>
            </a:r>
          </a:p>
          <a:p>
            <a:pPr>
              <a:buClr>
                <a:schemeClr val="tx1"/>
              </a:buClr>
            </a:pPr>
            <a:r>
              <a:rPr lang="en-US" dirty="0"/>
              <a:t>Adds </a:t>
            </a:r>
            <a:r>
              <a:rPr lang="en-US" b="1" dirty="0">
                <a:solidFill>
                  <a:schemeClr val="bg1"/>
                </a:solidFill>
              </a:rPr>
              <a:t>type casts </a:t>
            </a:r>
            <a:r>
              <a:rPr lang="en-US" dirty="0"/>
              <a:t>for us (presented in byte-code)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6085906F-ED4A-4ABE-8AF1-0B4A74AAC7B0}"/>
              </a:ext>
            </a:extLst>
          </p:cNvPr>
          <p:cNvSpPr>
            <a:spLocks noGrp="1"/>
          </p:cNvSpPr>
          <p:nvPr/>
        </p:nvSpPr>
        <p:spPr>
          <a:xfrm>
            <a:off x="192791" y="88432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Type Erasure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EA2BF-8CF5-4038-AACC-5D535C0D2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890" y="1871678"/>
            <a:ext cx="9633155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List&lt;String&gt;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 = new ArrayList&lt;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System.out.println(strings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instanceof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List);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System.out.println(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strings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instanceof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List&lt;String&gt;);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CTE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1E5DA2F-F59C-4889-8FD7-BB31EBC2B8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9093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3918776E-586D-4A03-89A2-5B35B849BE4E}"/>
              </a:ext>
            </a:extLst>
          </p:cNvPr>
          <p:cNvSpPr>
            <a:spLocks noGrp="1"/>
          </p:cNvSpPr>
          <p:nvPr/>
        </p:nvSpPr>
        <p:spPr>
          <a:xfrm>
            <a:off x="201000" y="192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Type Erasure – Example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435B09-1CD1-49CA-9775-F38276D02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3100" y="1625497"/>
            <a:ext cx="8125800" cy="46166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Illusion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void function(Object obj)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if (obj instanceof T) {}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Error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T[] array = new T[1];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Error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T newInstance = new T();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Error</a:t>
            </a:r>
            <a:endParaRPr lang="bg-BG" sz="28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cl = T.class;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Error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E0F99E5-1FFC-4BF9-B52C-AACED2E9E5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144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6DE3C13-FA92-4DFB-BFD3-70B04C07AE35}"/>
              </a:ext>
            </a:extLst>
          </p:cNvPr>
          <p:cNvSpPr txBox="1">
            <a:spLocks/>
          </p:cNvSpPr>
          <p:nvPr/>
        </p:nvSpPr>
        <p:spPr>
          <a:xfrm>
            <a:off x="919037" y="4937366"/>
            <a:ext cx="10363200" cy="820600"/>
          </a:xfrm>
          <a:prstGeom prst="rect">
            <a:avLst/>
          </a:prstGeom>
        </p:spPr>
        <p:txBody>
          <a:bodyPr/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Type Parameter Bounds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39626EA-AE74-4566-930C-703265983E67}"/>
              </a:ext>
            </a:extLst>
          </p:cNvPr>
          <p:cNvSpPr txBox="1">
            <a:spLocks/>
          </p:cNvSpPr>
          <p:nvPr/>
        </p:nvSpPr>
        <p:spPr>
          <a:xfrm>
            <a:off x="914400" y="5757966"/>
            <a:ext cx="10363200" cy="71903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Upper and Lower Bounds</a:t>
            </a:r>
          </a:p>
        </p:txBody>
      </p:sp>
      <p:pic>
        <p:nvPicPr>
          <p:cNvPr id="3" name="Picture 2" descr="A picture containing crosswalk&#10;&#10;Description automatically generated">
            <a:extLst>
              <a:ext uri="{FF2B5EF4-FFF2-40B4-BE49-F238E27FC236}">
                <a16:creationId xmlns:a16="http://schemas.microsoft.com/office/drawing/2014/main" id="{E2E88EF6-24F6-463B-A7BF-B9888E2B2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403" y="1546399"/>
            <a:ext cx="2139194" cy="213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66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EE5FE0F-0D75-4F6B-94F2-8259A1E7D3E3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&lt;T extends Class&gt;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- specifies an "</a:t>
            </a:r>
            <a:r>
              <a:rPr lang="en-US" b="1" dirty="0">
                <a:solidFill>
                  <a:schemeClr val="bg1"/>
                </a:solidFill>
              </a:rPr>
              <a:t>Upper bound</a:t>
            </a:r>
            <a:r>
              <a:rPr lang="en-US" dirty="0"/>
              <a:t>"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EE6F1641-EA95-4904-AAEA-B8A0D6FC8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/>
              <a:t>Type Parameter Bounds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1D121D1-D85F-480A-96CD-E9BF63829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504" y="1809000"/>
            <a:ext cx="10840496" cy="4801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AnimalList&lt;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 extends Animal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private List&lt;T&gt; animals;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void add (T animal) {…}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void 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putAnimalsToSleep() 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for (Animal a : this.animals)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a.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sleep()</a:t>
            </a:r>
            <a:r>
              <a:rPr lang="en-GB" sz="32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254A9BF3-5732-4386-937C-518BF6B08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2104" y="2351686"/>
            <a:ext cx="3048000" cy="1055608"/>
          </a:xfrm>
          <a:prstGeom prst="wedgeRoundRectCallout">
            <a:avLst>
              <a:gd name="adj1" fmla="val -57810"/>
              <a:gd name="adj2" fmla="val -540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T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 will be a subclass of Animal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2EB76067-267D-4D78-BDFB-E74E31FBD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6742" y="5630022"/>
            <a:ext cx="2971801" cy="578882"/>
          </a:xfrm>
          <a:prstGeom prst="wedgeRoundRectCallout">
            <a:avLst>
              <a:gd name="adj1" fmla="val -58177"/>
              <a:gd name="adj2" fmla="val -48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Uses methods of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T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0958C6E9-9690-4981-BAB1-8F06F560AD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871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7ED79DA-09EC-4763-A923-F20620E045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3396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B56395-DF77-4DDB-A498-D44FE299159E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a 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Scale&lt;T&gt;</a:t>
            </a:r>
            <a:r>
              <a:rPr lang="en-US" dirty="0"/>
              <a:t> that:</a:t>
            </a:r>
          </a:p>
          <a:p>
            <a:pPr lvl="1"/>
            <a:r>
              <a:rPr lang="en-US" dirty="0">
                <a:latin typeface="+mj-lt"/>
              </a:rPr>
              <a:t>Holds two elements: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left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and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right</a:t>
            </a:r>
          </a:p>
          <a:p>
            <a:pPr lvl="1"/>
            <a:r>
              <a:rPr lang="en-US" dirty="0">
                <a:latin typeface="+mj-lt"/>
              </a:rPr>
              <a:t>Receives the elements through its single constructor:</a:t>
            </a:r>
          </a:p>
          <a:p>
            <a:pPr lvl="2"/>
            <a:r>
              <a:rPr lang="en-US" dirty="0">
                <a:latin typeface="+mj-lt"/>
              </a:rPr>
              <a:t>Scale(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T</a:t>
            </a:r>
            <a:r>
              <a:rPr lang="en-US" dirty="0">
                <a:latin typeface="+mj-lt"/>
              </a:rPr>
              <a:t> left,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T</a:t>
            </a:r>
            <a:r>
              <a:rPr lang="en-US" dirty="0">
                <a:latin typeface="+mj-lt"/>
              </a:rPr>
              <a:t> right)</a:t>
            </a:r>
          </a:p>
          <a:p>
            <a:pPr lvl="1"/>
            <a:r>
              <a:rPr lang="en-US" dirty="0">
                <a:latin typeface="+mj-lt"/>
              </a:rPr>
              <a:t>Has a method: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 getHeavier()</a:t>
            </a:r>
          </a:p>
          <a:p>
            <a:r>
              <a:rPr lang="en-US" dirty="0">
                <a:latin typeface="+mj-lt"/>
              </a:rPr>
              <a:t>The greater of the two elements is heavier</a:t>
            </a:r>
          </a:p>
          <a:p>
            <a:r>
              <a:rPr lang="en-US" dirty="0">
                <a:latin typeface="+mj-lt"/>
              </a:rPr>
              <a:t>Should return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latin typeface="+mj-lt"/>
              </a:rPr>
              <a:t> if the elements are equal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B312EB8F-1242-4EE5-9A02-115F1DF8F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Generic Scale</a:t>
            </a:r>
            <a:endParaRPr lang="en-US" dirty="0"/>
          </a:p>
        </p:txBody>
      </p:sp>
      <p:pic>
        <p:nvPicPr>
          <p:cNvPr id="7" name="Picture 2" descr="Image result for scale icon">
            <a:extLst>
              <a:ext uri="{FF2B5EF4-FFF2-40B4-BE49-F238E27FC236}">
                <a16:creationId xmlns:a16="http://schemas.microsoft.com/office/drawing/2014/main" id="{4E553F0B-54E1-4FA1-B47A-3A0BF2A73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4267200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C1478A-02B8-47C9-8C0F-85726164C1B2}"/>
              </a:ext>
            </a:extLst>
          </p:cNvPr>
          <p:cNvSpPr txBox="1"/>
          <p:nvPr/>
        </p:nvSpPr>
        <p:spPr>
          <a:xfrm>
            <a:off x="798512" y="64346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https://judge.softuni.bg/Contests/1526/Generics-Lab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FDD9EE8-3D9A-44CC-8037-E8953E9A60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642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6AA3A575-2066-44E0-AA5B-229FF53EC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Generic Scale (1)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0860D3-AF14-40D2-9F1C-1C170A222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457" y="1539000"/>
            <a:ext cx="10046543" cy="46166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Scale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 extends Comparable&lt;T&gt;&gt; 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private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left;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private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right;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Scale(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left,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right)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this.left = left;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this.right = right;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getHeavier() { </a:t>
            </a:r>
            <a:r>
              <a:rPr lang="en-GB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/* next slide */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}    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F5ED9F-FB2C-432C-ABBE-E9BBAA7757F7}"/>
              </a:ext>
            </a:extLst>
          </p:cNvPr>
          <p:cNvSpPr txBox="1"/>
          <p:nvPr/>
        </p:nvSpPr>
        <p:spPr>
          <a:xfrm>
            <a:off x="771828" y="6444000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https://judge.softuni.bg/Contests/1526/Generics-Lab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35FF480-2ECA-46AD-AF93-6BD056D49D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566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6712C9BB-9FE2-4308-86F9-F42FEEE70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Generic Scale (2)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C718DC-DE0D-4C0A-9023-94A3D3BD1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000" y="1776958"/>
            <a:ext cx="10043653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getHeavier()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(this.left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.compareTo(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this.right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== 0)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null;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(this.left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.compareTo(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this.right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&lt; 0)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right;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return left;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37ADA8-A02F-4735-8FA0-BDB5D057E6EA}"/>
              </a:ext>
            </a:extLst>
          </p:cNvPr>
          <p:cNvSpPr txBox="1"/>
          <p:nvPr/>
        </p:nvSpPr>
        <p:spPr>
          <a:xfrm>
            <a:off x="781926" y="64346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https://judge.softuni.bg/Contests/1526/Generics-Lab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2DE41B7-9C1F-4B55-9171-B04F66D6F4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58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F71A59-B0F7-4D78-8EEF-5589A1F0DCC7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a 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ListUtils</a:t>
            </a:r>
            <a:r>
              <a:rPr lang="en-US" dirty="0"/>
              <a:t> that:</a:t>
            </a:r>
          </a:p>
          <a:p>
            <a:pPr lvl="1"/>
            <a:r>
              <a:rPr lang="en-US" dirty="0">
                <a:latin typeface="+mj-lt"/>
              </a:rPr>
              <a:t>Has two static methods:</a:t>
            </a:r>
            <a:endParaRPr lang="en-US" dirty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 getMin(List&lt;T&gt; list)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 getMax(List&lt;T&gt; list)</a:t>
            </a:r>
          </a:p>
          <a:p>
            <a:pPr lvl="1"/>
            <a:r>
              <a:rPr lang="en-US" dirty="0">
                <a:latin typeface="+mj-lt"/>
              </a:rPr>
              <a:t>Should throw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IllegalArgumentException</a:t>
            </a:r>
            <a:r>
              <a:rPr lang="en-US" dirty="0">
                <a:latin typeface="+mj-lt"/>
              </a:rPr>
              <a:t> 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if an empty list is passed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4247BC03-60EC-430E-86A9-F20DA1555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List Utilities</a:t>
            </a:r>
            <a:endParaRPr lang="en-US" dirty="0"/>
          </a:p>
        </p:txBody>
      </p:sp>
      <p:pic>
        <p:nvPicPr>
          <p:cNvPr id="7" name="Picture 2" descr="Related image">
            <a:extLst>
              <a:ext uri="{FF2B5EF4-FFF2-40B4-BE49-F238E27FC236}">
                <a16:creationId xmlns:a16="http://schemas.microsoft.com/office/drawing/2014/main" id="{31D03066-2105-495A-B23B-5879A6601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1485" y="4509456"/>
            <a:ext cx="1671935" cy="1671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BE2FFE-F025-41FB-AE6B-BE600E5AF8E6}"/>
              </a:ext>
            </a:extLst>
          </p:cNvPr>
          <p:cNvSpPr txBox="1"/>
          <p:nvPr/>
        </p:nvSpPr>
        <p:spPr>
          <a:xfrm>
            <a:off x="798512" y="64328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https://judge.softuni.bg/Contests/1526/Generics-Lab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9CB410E6-398B-488E-8B2D-D37414293F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011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81999606-EB38-455E-A306-89732E2F3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List Utilities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BD6CA1-A516-4BCD-8F32-ECD539481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597" y="1487264"/>
            <a:ext cx="10952704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 extends Comparable&lt;T&gt;&gt; T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getMax(List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list)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(list.size() == 0) throw new IllegalArgumentException();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T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max = list.get(0);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(int i = 1; i &lt; list.size(); i++)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if (max.compareTo(list.get(i)) &lt; 0)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max = list.get(i);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return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max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BCD579-1014-4455-844F-DF239F6E2858}"/>
              </a:ext>
            </a:extLst>
          </p:cNvPr>
          <p:cNvSpPr txBox="1"/>
          <p:nvPr/>
        </p:nvSpPr>
        <p:spPr>
          <a:xfrm>
            <a:off x="755049" y="645773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https://judge.softuni.bg/Contests/1526/Generics-Lab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EEB1DEF-D519-415F-BB7E-1E699756D0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2998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6DB8AB-2469-41A7-A506-581767801DEF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Generics are </a:t>
            </a:r>
            <a:r>
              <a:rPr lang="en-US" b="1" dirty="0">
                <a:solidFill>
                  <a:schemeClr val="bg1"/>
                </a:solidFill>
              </a:rPr>
              <a:t>invariant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the above was possible</a:t>
            </a:r>
            <a:r>
              <a:rPr lang="bg-BG" dirty="0"/>
              <a:t>, </a:t>
            </a:r>
            <a:r>
              <a:rPr lang="en-GB" dirty="0"/>
              <a:t>then why not: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4A6A959D-3B55-45A8-8B13-8DEBE5173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504" y="1797165"/>
            <a:ext cx="10840496" cy="18774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List&lt;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 objects = new ArrayList&lt;&gt;();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List&lt;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Animal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 animals = new ArrayList&lt;&gt;();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objects 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animals; </a:t>
            </a:r>
            <a:r>
              <a:rPr lang="en-GB" sz="3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Compile Time Error!</a:t>
            </a:r>
            <a:endParaRPr lang="en-US" sz="32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05E9E95-8C4F-4059-9587-2B1ABE53B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504" y="4697179"/>
            <a:ext cx="10840496" cy="12311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objects = animals;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objects.add(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Person()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Impossible!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8CC24F-2559-4E0D-8984-8FE282AF0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Parameters Relationships (1)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9C08DCCE-BA85-4BC0-9957-5E7D063D6C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800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874C3E6-05C2-46C6-9FBB-406C8B394A9E}"/>
              </a:ext>
            </a:extLst>
          </p:cNvPr>
          <p:cNvSpPr txBox="1">
            <a:spLocks/>
          </p:cNvSpPr>
          <p:nvPr/>
        </p:nvSpPr>
        <p:spPr>
          <a:xfrm>
            <a:off x="192001" y="5492332"/>
            <a:ext cx="11804822" cy="756068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7887" lvl="1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		 </a:t>
            </a:r>
            <a:r>
              <a:rPr lang="en-US" b="1" dirty="0">
                <a:latin typeface="Consolas" panose="020B0609020204030204" pitchFamily="49" charset="0"/>
              </a:rPr>
              <a:t>List&lt;Object&gt;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≠</a:t>
            </a:r>
            <a:r>
              <a:rPr lang="en-US" b="1" dirty="0">
                <a:latin typeface="Consolas" panose="020B0609020204030204" pitchFamily="49" charset="0"/>
              </a:rPr>
              <a:t> List&lt;Animal&gt;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82CF407-ED35-4591-AE12-F4B8723FB168}"/>
              </a:ext>
            </a:extLst>
          </p:cNvPr>
          <p:cNvSpPr/>
          <p:nvPr/>
        </p:nvSpPr>
        <p:spPr>
          <a:xfrm>
            <a:off x="3214860" y="1817609"/>
            <a:ext cx="1800000" cy="51077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Object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117E6CDB-4B11-42BA-BC7E-4FE056752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4785" y="1490736"/>
            <a:ext cx="3339348" cy="992240"/>
          </a:xfrm>
          <a:prstGeom prst="wedgeRoundRectCallout">
            <a:avLst>
              <a:gd name="adj1" fmla="val -68292"/>
              <a:gd name="adj2" fmla="val -68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List&lt;Object&gt;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 can hold any Object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2071D1B-4FAA-4D32-839A-1B0FE20504BD}"/>
              </a:ext>
            </a:extLst>
          </p:cNvPr>
          <p:cNvSpPr/>
          <p:nvPr/>
        </p:nvSpPr>
        <p:spPr>
          <a:xfrm>
            <a:off x="4629584" y="3510260"/>
            <a:ext cx="1800000" cy="51077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Animal</a:t>
            </a: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D3F77981-37AF-4E13-BCE9-AD9D186C8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1031" y="3161430"/>
            <a:ext cx="3276600" cy="942598"/>
          </a:xfrm>
          <a:prstGeom prst="wedgeRoundRectCallout">
            <a:avLst>
              <a:gd name="adj1" fmla="val -67297"/>
              <a:gd name="adj2" fmla="val 3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List&lt;Animal&gt;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 can hold any Animal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D6870D1-0141-4D17-8C34-4E6DFDF51F2C}"/>
              </a:ext>
            </a:extLst>
          </p:cNvPr>
          <p:cNvSpPr/>
          <p:nvPr/>
        </p:nvSpPr>
        <p:spPr>
          <a:xfrm>
            <a:off x="1704369" y="3476208"/>
            <a:ext cx="1800000" cy="57888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Person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92FBDB3-605F-4F20-B36A-802C857263C2}"/>
              </a:ext>
            </a:extLst>
          </p:cNvPr>
          <p:cNvSpPr/>
          <p:nvPr/>
        </p:nvSpPr>
        <p:spPr>
          <a:xfrm>
            <a:off x="3736494" y="4583222"/>
            <a:ext cx="1800000" cy="51077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Cat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B409CBE-C2B0-40F2-B847-6FCCE2D49053}"/>
              </a:ext>
            </a:extLst>
          </p:cNvPr>
          <p:cNvSpPr/>
          <p:nvPr/>
        </p:nvSpPr>
        <p:spPr>
          <a:xfrm>
            <a:off x="5674459" y="4583222"/>
            <a:ext cx="1800000" cy="51077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Dog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C524E77-9CD1-4472-ABE3-955BDB2862ED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604369" y="2450242"/>
            <a:ext cx="1474031" cy="10259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86FFA5-80F8-414C-8EF5-2834650DB9CC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4218432" y="2450242"/>
            <a:ext cx="1311152" cy="10600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3D32BD-F310-447B-9295-F1ED88A16358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4636494" y="4112354"/>
            <a:ext cx="813330" cy="4708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148EE40-5C7C-4F50-82EC-6AB56CBE0D2A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5626609" y="4112354"/>
            <a:ext cx="947850" cy="4708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22">
            <a:extLst>
              <a:ext uri="{FF2B5EF4-FFF2-40B4-BE49-F238E27FC236}">
                <a16:creationId xmlns:a16="http://schemas.microsoft.com/office/drawing/2014/main" id="{E306727A-92E7-4D9A-A251-FCC4A320F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en-US" dirty="0"/>
              <a:t>Type Parameters Relationships (2)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440EA352-E05E-4CB0-9772-8A72FB4EB6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577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62452" y="1407082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8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8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8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27992" y="1877052"/>
            <a:ext cx="8065426" cy="4218949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-US" sz="3600" dirty="0">
                <a:solidFill>
                  <a:srgbClr val="FFFFFF"/>
                </a:solidFill>
              </a:rPr>
              <a:t>Generics add </a:t>
            </a:r>
            <a:r>
              <a:rPr lang="en-US" sz="3600" b="1" dirty="0">
                <a:solidFill>
                  <a:schemeClr val="bg1"/>
                </a:solidFill>
              </a:rPr>
              <a:t>type safety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-US" sz="3600" dirty="0">
                <a:solidFill>
                  <a:srgbClr val="FFFFFF"/>
                </a:solidFill>
              </a:rPr>
              <a:t>Generic code is </a:t>
            </a:r>
            <a:r>
              <a:rPr lang="en-US" sz="3600" b="1" dirty="0">
                <a:solidFill>
                  <a:schemeClr val="bg1"/>
                </a:solidFill>
              </a:rPr>
              <a:t>more reusable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-US" sz="3600" b="1" dirty="0">
                <a:solidFill>
                  <a:schemeClr val="bg1"/>
                </a:solidFill>
              </a:rPr>
              <a:t>Classes</a:t>
            </a:r>
            <a:r>
              <a:rPr lang="en-US" sz="3600" dirty="0">
                <a:solidFill>
                  <a:srgbClr val="FFFFFF"/>
                </a:solidFill>
              </a:rPr>
              <a:t>,</a:t>
            </a:r>
            <a:r>
              <a:rPr lang="en-US" sz="3600" b="1" dirty="0">
                <a:solidFill>
                  <a:schemeClr val="bg1"/>
                </a:solidFill>
              </a:rPr>
              <a:t> interfaces and methods </a:t>
            </a:r>
            <a:br>
              <a:rPr lang="en-US" sz="3600" b="1" dirty="0">
                <a:solidFill>
                  <a:schemeClr val="bg1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can be generic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-US" sz="3600" dirty="0">
                <a:solidFill>
                  <a:schemeClr val="bg2"/>
                </a:solidFill>
              </a:rPr>
              <a:t>Runtime information about </a:t>
            </a:r>
            <a:r>
              <a:rPr lang="en-US" sz="3600" b="1" dirty="0">
                <a:solidFill>
                  <a:schemeClr val="bg1"/>
                </a:solidFill>
              </a:rPr>
              <a:t>type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parameters</a:t>
            </a:r>
            <a:r>
              <a:rPr lang="en-US" sz="3600" dirty="0">
                <a:solidFill>
                  <a:schemeClr val="bg2"/>
                </a:solidFill>
              </a:rPr>
              <a:t> is lost due to </a:t>
            </a:r>
            <a:r>
              <a:rPr lang="en-US" sz="3600" b="1" dirty="0">
                <a:solidFill>
                  <a:schemeClr val="bg1"/>
                </a:solidFill>
              </a:rPr>
              <a:t>erasure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8E60BC6-D0CD-4775-BCDA-AD99872518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261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The</a:t>
            </a:r>
            <a:r>
              <a:rPr lang="en-US" b="1" dirty="0">
                <a:solidFill>
                  <a:schemeClr val="bg1"/>
                </a:solidFill>
              </a:rPr>
              <a:t> Problem </a:t>
            </a:r>
            <a:r>
              <a:rPr lang="en-US" dirty="0"/>
              <a:t>before Java 5.0 </a:t>
            </a:r>
          </a:p>
          <a:p>
            <a:pPr marL="514350" indent="-514350">
              <a:lnSpc>
                <a:spcPct val="110000"/>
              </a:lnSpc>
            </a:pPr>
            <a:r>
              <a:rPr lang="en-US" dirty="0">
                <a:cs typeface="Consolas" panose="020B0609020204030204" pitchFamily="49" charset="0"/>
              </a:rPr>
              <a:t>Generics 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Syntax</a:t>
            </a:r>
          </a:p>
          <a:p>
            <a:pPr marL="514350" indent="-514350">
              <a:lnSpc>
                <a:spcPct val="110000"/>
              </a:lnSpc>
            </a:pPr>
            <a:r>
              <a:rPr lang="en-US" dirty="0">
                <a:cs typeface="Consolas" panose="020B0609020204030204" pitchFamily="49" charset="0"/>
              </a:rPr>
              <a:t>Generic 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Classes</a:t>
            </a:r>
            <a:r>
              <a:rPr lang="en-US" dirty="0">
                <a:cs typeface="Consolas" panose="020B0609020204030204" pitchFamily="49" charset="0"/>
              </a:rPr>
              <a:t> and 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Interfaces</a:t>
            </a:r>
          </a:p>
          <a:p>
            <a:pPr marL="514350" indent="-514350">
              <a:lnSpc>
                <a:spcPct val="110000"/>
              </a:lnSpc>
            </a:pPr>
            <a:r>
              <a:rPr lang="en-US" dirty="0">
                <a:cs typeface="Consolas" panose="020B0609020204030204" pitchFamily="49" charset="0"/>
              </a:rPr>
              <a:t>Generic 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Methods</a:t>
            </a:r>
          </a:p>
          <a:p>
            <a:pPr marL="514350" indent="-514350">
              <a:lnSpc>
                <a:spcPct val="110000"/>
              </a:lnSpc>
            </a:pPr>
            <a:r>
              <a:rPr lang="en-US" dirty="0"/>
              <a:t>Type Erasure, Type Parameter Bounds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D96873-73CA-48E9-B154-B37E16C6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44C43B9-8355-406A-A0A2-72CEDD02C75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600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FE679E1-DB86-4515-94E9-3EB16EF0D9C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4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9B64971-B93E-4CA7-BA5F-71AA1093EE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820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2963ED6-4BC9-4D8F-B84E-61D4301DD5DB}"/>
              </a:ext>
            </a:extLst>
          </p:cNvPr>
          <p:cNvSpPr>
            <a:spLocks noGrp="1"/>
          </p:cNvSpPr>
          <p:nvPr/>
        </p:nvSpPr>
        <p:spPr>
          <a:xfrm>
            <a:off x="914400" y="4876800"/>
            <a:ext cx="10363200" cy="820600"/>
          </a:xfrm>
          <a:prstGeom prst="rect">
            <a:avLst/>
          </a:prstGeom>
        </p:spPr>
        <p:txBody>
          <a:bodyPr vert="horz" lIns="36000" tIns="36000" rIns="36000" bIns="36000" rtlCol="0" anchor="b" anchorCtr="0">
            <a:spAutoFit/>
          </a:bodyPr>
          <a:lstStyle>
            <a:lvl1pPr algn="ct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 cap="none" baseline="0">
                <a:solidFill>
                  <a:srgbClr val="F3BE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Generics</a:t>
            </a:r>
          </a:p>
        </p:txBody>
      </p:sp>
      <p:pic>
        <p:nvPicPr>
          <p:cNvPr id="3" name="Picture 2" descr="A picture containing bottle&#10;&#10;Description automatically generated">
            <a:extLst>
              <a:ext uri="{FF2B5EF4-FFF2-40B4-BE49-F238E27FC236}">
                <a16:creationId xmlns:a16="http://schemas.microsoft.com/office/drawing/2014/main" id="{5CE90D18-CC17-4CDB-A218-5888282C3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058" y="1424975"/>
            <a:ext cx="2493884" cy="2493884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3DD44E4-949E-47BB-B5F3-272ED8076CAF}"/>
              </a:ext>
            </a:extLst>
          </p:cNvPr>
          <p:cNvSpPr txBox="1">
            <a:spLocks/>
          </p:cNvSpPr>
          <p:nvPr/>
        </p:nvSpPr>
        <p:spPr>
          <a:xfrm>
            <a:off x="914401" y="5757966"/>
            <a:ext cx="10363200" cy="71903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The Problem and the Solution</a:t>
            </a:r>
          </a:p>
        </p:txBody>
      </p:sp>
    </p:spTree>
    <p:extLst>
      <p:ext uri="{BB962C8B-B14F-4D97-AF65-F5344CB8AC3E}">
        <p14:creationId xmlns:p14="http://schemas.microsoft.com/office/powerpoint/2010/main" val="310738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75E763B-E1AC-4D26-8879-EB8FFD2033FC}"/>
              </a:ext>
            </a:extLst>
          </p:cNvPr>
          <p:cNvSpPr>
            <a:spLocks noGrp="1"/>
          </p:cNvSpPr>
          <p:nvPr/>
        </p:nvSpPr>
        <p:spPr>
          <a:xfrm>
            <a:off x="194388" y="1199213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dirty="0"/>
              <a:t>We need a collection that will store </a:t>
            </a:r>
            <a:r>
              <a:rPr lang="en-US" b="1" dirty="0">
                <a:solidFill>
                  <a:schemeClr val="bg1"/>
                </a:solidFill>
              </a:rPr>
              <a:t>only strings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9E433CEA-3D45-4033-9C61-1F4F3686E6C6}"/>
              </a:ext>
            </a:extLst>
          </p:cNvPr>
          <p:cNvSpPr>
            <a:spLocks noGrp="1"/>
          </p:cNvSpPr>
          <p:nvPr/>
        </p:nvSpPr>
        <p:spPr>
          <a:xfrm>
            <a:off x="192791" y="88432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The Problem Before Java 5.0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53B148-EA5D-4B95-BA4B-24C00F144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000" y="1989000"/>
            <a:ext cx="9784449" cy="42473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List strings = new ArrayList();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strings.add("1");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strings.add("2");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strings.add(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 </a:t>
            </a:r>
            <a:r>
              <a:rPr lang="en-US" sz="30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Is this correct?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String e1 = (String) strings.get(0);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String e2 = (String) strings.get(1);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String e3 = (String) strings.get(2); </a:t>
            </a:r>
            <a:r>
              <a:rPr lang="en-US" sz="30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RTE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51B980F-5A80-4694-A731-9BE755884A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429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DAF4E3E-7A53-40AB-9E5E-90C4F4E1F27E}"/>
              </a:ext>
            </a:extLst>
          </p:cNvPr>
          <p:cNvSpPr>
            <a:spLocks noGrp="1"/>
          </p:cNvSpPr>
          <p:nvPr/>
        </p:nvSpPr>
        <p:spPr>
          <a:xfrm>
            <a:off x="113510" y="1199213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dirty="0"/>
              <a:t>We need a collection that will store </a:t>
            </a:r>
            <a:r>
              <a:rPr lang="en-US" b="1" dirty="0">
                <a:solidFill>
                  <a:schemeClr val="bg1"/>
                </a:solidFill>
              </a:rPr>
              <a:t>only strings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Adds </a:t>
            </a:r>
            <a:r>
              <a:rPr lang="en-US" b="1" dirty="0">
                <a:solidFill>
                  <a:schemeClr val="bg1"/>
                </a:solidFill>
              </a:rPr>
              <a:t>type safety </a:t>
            </a:r>
            <a:r>
              <a:rPr lang="en-US" dirty="0"/>
              <a:t>and provides a powerful way for </a:t>
            </a:r>
            <a:r>
              <a:rPr lang="en-US" b="1" dirty="0">
                <a:solidFill>
                  <a:schemeClr val="bg1"/>
                </a:solidFill>
              </a:rPr>
              <a:t>code reuse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10B0D67E-6E04-4FB6-BFC6-2BD53D864F10}"/>
              </a:ext>
            </a:extLst>
          </p:cNvPr>
          <p:cNvSpPr>
            <a:spLocks noGrp="1"/>
          </p:cNvSpPr>
          <p:nvPr/>
        </p:nvSpPr>
        <p:spPr>
          <a:xfrm>
            <a:off x="111913" y="88432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Generics - Type Safety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B19D24-E458-4259-B0D1-D9D4EFF56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213" y="1872188"/>
            <a:ext cx="10840496" cy="25237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&lt;String&gt; 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 = new ArrayList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&lt;String&gt;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strings.add("1");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strings.add("2");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strings.add(3);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Compile time error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23F7A7-30D6-429F-8A7D-CD947D531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213" y="5382091"/>
            <a:ext cx="10840496" cy="12311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&lt;Integer&gt;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integers = new ArrayList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&lt;&gt;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&lt;Person&gt;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people = new ArrayList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&lt;&gt;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DC111786-887C-4146-A13F-9E3719EA7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9509" y="5966672"/>
            <a:ext cx="2390580" cy="483140"/>
          </a:xfrm>
          <a:prstGeom prst="wedgeRoundRectCallout">
            <a:avLst>
              <a:gd name="adj1" fmla="val -65813"/>
              <a:gd name="adj2" fmla="val -650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Type Inference</a:t>
            </a:r>
            <a:endParaRPr lang="bg-BG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9663AA06-0154-4F59-8B85-F3094ECDCB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469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A7C9F3B-9D76-4661-86CE-3AE202C66AF6}"/>
              </a:ext>
            </a:extLst>
          </p:cNvPr>
          <p:cNvSpPr>
            <a:spLocks noGrp="1"/>
          </p:cNvSpPr>
          <p:nvPr/>
        </p:nvSpPr>
        <p:spPr>
          <a:xfrm>
            <a:off x="194388" y="1199213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dirty="0"/>
              <a:t>Defined with &lt;</a:t>
            </a:r>
            <a:r>
              <a:rPr lang="en-US" b="1" dirty="0">
                <a:solidFill>
                  <a:schemeClr val="bg1"/>
                </a:solidFill>
              </a:rPr>
              <a:t>Type Parameter 1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</a:rPr>
              <a:t>Type Parameter 2 </a:t>
            </a:r>
            <a:r>
              <a:rPr lang="en-US" dirty="0"/>
              <a:t>… etc.&gt;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Multiple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Type Parameters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D309E1AB-E050-4ED3-8CD9-E25456E9777A}"/>
              </a:ext>
            </a:extLst>
          </p:cNvPr>
          <p:cNvSpPr>
            <a:spLocks noGrp="1"/>
          </p:cNvSpPr>
          <p:nvPr/>
        </p:nvSpPr>
        <p:spPr>
          <a:xfrm>
            <a:off x="192791" y="88432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Generic Classes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E968D9-987A-4D08-BC51-F23F345FE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091" y="1953092"/>
            <a:ext cx="5427909" cy="18774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ArrayList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 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/* magic */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2BD863-67FE-4A1B-BDCB-B67141C6E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091" y="4772492"/>
            <a:ext cx="5427909" cy="18774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HashMap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V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/* magic */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3AA28F2-1FFC-4FF9-B4A8-2008FB22B9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730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E9C8DE9-AD3F-472B-8E7C-7E426C21F812}"/>
              </a:ext>
            </a:extLst>
          </p:cNvPr>
          <p:cNvSpPr>
            <a:spLocks noGrp="1"/>
          </p:cNvSpPr>
          <p:nvPr/>
        </p:nvSpPr>
        <p:spPr>
          <a:xfrm>
            <a:off x="194388" y="1199213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dirty="0"/>
              <a:t>You can use it anywhere inside the </a:t>
            </a:r>
            <a:r>
              <a:rPr lang="en-US" b="1" dirty="0">
                <a:solidFill>
                  <a:schemeClr val="bg1"/>
                </a:solidFill>
              </a:rPr>
              <a:t>declaring class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B512C77F-D10B-4EF6-B80E-CEC8BE867167}"/>
              </a:ext>
            </a:extLst>
          </p:cNvPr>
          <p:cNvSpPr>
            <a:spLocks noGrp="1"/>
          </p:cNvSpPr>
          <p:nvPr/>
        </p:nvSpPr>
        <p:spPr>
          <a:xfrm>
            <a:off x="192791" y="88432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Type Parameter Scope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37F250-7217-4702-93B8-3B4B6B6E3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1899000"/>
            <a:ext cx="7926675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</a:rPr>
              <a:t>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</a:rPr>
              <a:t>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  public void add (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 element</a:t>
            </a:r>
            <a:r>
              <a:rPr lang="en-US" sz="3200" b="1" noProof="1">
                <a:latin typeface="Consolas" pitchFamily="49" charset="0"/>
              </a:rPr>
              <a:t>) {…}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  public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</a:rPr>
              <a:t>remove () {…}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  public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</a:rPr>
              <a:t>get(int index) {…}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E6B648F-37D5-483C-80CB-9F076F61C4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6161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9206FEA-5F7E-4A64-8ACC-75C018BF6985}"/>
              </a:ext>
            </a:extLst>
          </p:cNvPr>
          <p:cNvSpPr>
            <a:spLocks noGrp="1"/>
          </p:cNvSpPr>
          <p:nvPr/>
        </p:nvSpPr>
        <p:spPr>
          <a:xfrm>
            <a:off x="194388" y="1199213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dirty="0"/>
              <a:t>Create a 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Jar&lt;&gt;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that can store </a:t>
            </a:r>
            <a:r>
              <a:rPr lang="en-US" b="1" dirty="0">
                <a:solidFill>
                  <a:schemeClr val="bg1"/>
                </a:solidFill>
              </a:rPr>
              <a:t>anything</a:t>
            </a:r>
          </a:p>
          <a:p>
            <a:pPr>
              <a:buClr>
                <a:schemeClr val="tx1"/>
              </a:buClr>
            </a:pPr>
            <a:r>
              <a:rPr lang="en-US" dirty="0"/>
              <a:t>Adding should add </a:t>
            </a:r>
            <a:r>
              <a:rPr lang="en-US" b="1" dirty="0">
                <a:solidFill>
                  <a:schemeClr val="bg1"/>
                </a:solidFill>
              </a:rPr>
              <a:t>on top </a:t>
            </a:r>
            <a:r>
              <a:rPr lang="en-US" dirty="0"/>
              <a:t>of its contents</a:t>
            </a:r>
          </a:p>
          <a:p>
            <a:pPr>
              <a:buClr>
                <a:schemeClr val="tx1"/>
              </a:buClr>
            </a:pPr>
            <a:r>
              <a:rPr lang="en-US" dirty="0"/>
              <a:t>Remove should get the </a:t>
            </a:r>
            <a:r>
              <a:rPr lang="en-US" b="1" dirty="0">
                <a:solidFill>
                  <a:schemeClr val="bg1"/>
                </a:solidFill>
              </a:rPr>
              <a:t>topmost</a:t>
            </a:r>
            <a:r>
              <a:rPr lang="en-US" dirty="0"/>
              <a:t> element</a:t>
            </a:r>
          </a:p>
          <a:p>
            <a:pPr>
              <a:buClr>
                <a:schemeClr val="tx1"/>
              </a:buClr>
            </a:pPr>
            <a:r>
              <a:rPr lang="en-US" dirty="0"/>
              <a:t>It should have two public methods: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void add(element)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element remove()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F48F25E1-291A-4F14-8D12-D21BB95D4CFE}"/>
              </a:ext>
            </a:extLst>
          </p:cNvPr>
          <p:cNvSpPr>
            <a:spLocks noGrp="1"/>
          </p:cNvSpPr>
          <p:nvPr/>
        </p:nvSpPr>
        <p:spPr>
          <a:xfrm>
            <a:off x="192791" y="88432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Problem: </a:t>
            </a:r>
            <a:r>
              <a:rPr lang="en-GB" dirty="0">
                <a:solidFill>
                  <a:schemeClr val="bg2"/>
                </a:solidFill>
              </a:rPr>
              <a:t>Jar of T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9C8355-AA60-474F-87B5-8368CAD1FA37}"/>
              </a:ext>
            </a:extLst>
          </p:cNvPr>
          <p:cNvSpPr txBox="1"/>
          <p:nvPr/>
        </p:nvSpPr>
        <p:spPr>
          <a:xfrm>
            <a:off x="800899" y="642270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https://judge.softuni.bg/Contests/1526/Generics-Lab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7316A52-C2EF-4FAF-8860-760F7CA87A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778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3741</TotalTime>
  <Words>1767</Words>
  <Application>Microsoft Office PowerPoint</Application>
  <PresentationFormat>Widescreen</PresentationFormat>
  <Paragraphs>284</Paragraphs>
  <Slides>31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Wingdings 2</vt:lpstr>
      <vt:lpstr>SoftUni</vt:lpstr>
      <vt:lpstr>Generics</vt:lpstr>
      <vt:lpstr>Have a Question?</vt:lpstr>
      <vt:lpstr>Table of 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Type Parameter Bounds</vt:lpstr>
      <vt:lpstr>Problem: Generic Scale</vt:lpstr>
      <vt:lpstr>Solution: Generic Scale (1)</vt:lpstr>
      <vt:lpstr>Solution: Generic Scale (2)</vt:lpstr>
      <vt:lpstr>Problem: List Utilities</vt:lpstr>
      <vt:lpstr>Solution: List Utilities</vt:lpstr>
      <vt:lpstr>Type Parameters Relationships (1)</vt:lpstr>
      <vt:lpstr>Type Parameters Relationships (2)</vt:lpstr>
      <vt:lpstr>Summary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Advanced - Generics</dc:title>
  <dc:subject>Java Advanced Practical Training Course @ SoftUni</dc:subject>
  <dc:creator>Software University</dc:creator>
  <cp:keywords>Advanced; java; fundamentals; technology;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Topuzakova, Desislava</cp:lastModifiedBy>
  <cp:revision>36</cp:revision>
  <dcterms:created xsi:type="dcterms:W3CDTF">2018-05-23T13:08:44Z</dcterms:created>
  <dcterms:modified xsi:type="dcterms:W3CDTF">2022-09-08T07:49:05Z</dcterms:modified>
  <cp:category>programming;computer programming;software development;web development</cp:category>
</cp:coreProperties>
</file>