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5" r:id="rId2"/>
    <p:sldId id="256" r:id="rId3"/>
    <p:sldId id="264" r:id="rId4"/>
    <p:sldId id="262" r:id="rId5"/>
    <p:sldId id="258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A3B2D-EF16-442E-A78F-4E7789CAE0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C0CF-8E8D-40EF-B2D3-733C55D1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7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9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1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9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7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6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950800" y="4621367"/>
            <a:ext cx="48448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33" y="1299033"/>
            <a:ext cx="6604400" cy="3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773233" y="1244200"/>
            <a:ext cx="3450800" cy="45760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10684933" y="4795400"/>
            <a:ext cx="2002000" cy="592000"/>
            <a:chOff x="7905325" y="3411725"/>
            <a:chExt cx="1501500" cy="444000"/>
          </a:xfrm>
        </p:grpSpPr>
        <p:sp>
          <p:nvSpPr>
            <p:cNvPr id="13" name="Google Shape;13;p2"/>
            <p:cNvSpPr/>
            <p:nvPr/>
          </p:nvSpPr>
          <p:spPr>
            <a:xfrm>
              <a:off x="7905325" y="3411725"/>
              <a:ext cx="15015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" name="Google Shape;17;p2"/>
          <p:cNvSpPr/>
          <p:nvPr/>
        </p:nvSpPr>
        <p:spPr>
          <a:xfrm>
            <a:off x="950800" y="681000"/>
            <a:ext cx="9932400" cy="76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862867" y="5739800"/>
            <a:ext cx="887803" cy="543104"/>
          </a:xfrm>
          <a:custGeom>
            <a:avLst/>
            <a:gdLst/>
            <a:ahLst/>
            <a:cxnLst/>
            <a:rect l="l" t="t" r="r" b="b"/>
            <a:pathLst>
              <a:path w="38433" h="23511" extrusionOk="0">
                <a:moveTo>
                  <a:pt x="21174" y="1"/>
                </a:moveTo>
                <a:cubicBezTo>
                  <a:pt x="20868" y="1"/>
                  <a:pt x="20569" y="228"/>
                  <a:pt x="20233" y="682"/>
                </a:cubicBezTo>
                <a:cubicBezTo>
                  <a:pt x="19832" y="1217"/>
                  <a:pt x="19484" y="1797"/>
                  <a:pt x="19064" y="2315"/>
                </a:cubicBezTo>
                <a:cubicBezTo>
                  <a:pt x="18805" y="2636"/>
                  <a:pt x="18557" y="2795"/>
                  <a:pt x="18296" y="2795"/>
                </a:cubicBezTo>
                <a:cubicBezTo>
                  <a:pt x="18064" y="2795"/>
                  <a:pt x="17821" y="2669"/>
                  <a:pt x="17548" y="2422"/>
                </a:cubicBezTo>
                <a:cubicBezTo>
                  <a:pt x="17048" y="1976"/>
                  <a:pt x="16611" y="1467"/>
                  <a:pt x="16129" y="1003"/>
                </a:cubicBezTo>
                <a:cubicBezTo>
                  <a:pt x="15759" y="641"/>
                  <a:pt x="15460" y="457"/>
                  <a:pt x="15189" y="457"/>
                </a:cubicBezTo>
                <a:cubicBezTo>
                  <a:pt x="14866" y="457"/>
                  <a:pt x="14584" y="719"/>
                  <a:pt x="14274" y="1253"/>
                </a:cubicBezTo>
                <a:cubicBezTo>
                  <a:pt x="13908" y="1895"/>
                  <a:pt x="13614" y="2582"/>
                  <a:pt x="13230" y="3225"/>
                </a:cubicBezTo>
                <a:cubicBezTo>
                  <a:pt x="12988" y="3634"/>
                  <a:pt x="12746" y="3828"/>
                  <a:pt x="12443" y="3828"/>
                </a:cubicBezTo>
                <a:cubicBezTo>
                  <a:pt x="12244" y="3828"/>
                  <a:pt x="12018" y="3744"/>
                  <a:pt x="11749" y="3581"/>
                </a:cubicBezTo>
                <a:cubicBezTo>
                  <a:pt x="11312" y="3314"/>
                  <a:pt x="10911" y="2975"/>
                  <a:pt x="10491" y="2663"/>
                </a:cubicBezTo>
                <a:cubicBezTo>
                  <a:pt x="10037" y="2322"/>
                  <a:pt x="9687" y="2145"/>
                  <a:pt x="9399" y="2145"/>
                </a:cubicBezTo>
                <a:cubicBezTo>
                  <a:pt x="8985" y="2145"/>
                  <a:pt x="8700" y="2510"/>
                  <a:pt x="8422" y="3278"/>
                </a:cubicBezTo>
                <a:cubicBezTo>
                  <a:pt x="8145" y="4019"/>
                  <a:pt x="7931" y="4777"/>
                  <a:pt x="7646" y="5517"/>
                </a:cubicBezTo>
                <a:cubicBezTo>
                  <a:pt x="7465" y="5991"/>
                  <a:pt x="7151" y="6235"/>
                  <a:pt x="6732" y="6235"/>
                </a:cubicBezTo>
                <a:cubicBezTo>
                  <a:pt x="6590" y="6235"/>
                  <a:pt x="6436" y="6207"/>
                  <a:pt x="6272" y="6151"/>
                </a:cubicBezTo>
                <a:cubicBezTo>
                  <a:pt x="5808" y="5999"/>
                  <a:pt x="5344" y="5812"/>
                  <a:pt x="4880" y="5642"/>
                </a:cubicBezTo>
                <a:cubicBezTo>
                  <a:pt x="4581" y="5534"/>
                  <a:pt x="4326" y="5478"/>
                  <a:pt x="4112" y="5478"/>
                </a:cubicBezTo>
                <a:cubicBezTo>
                  <a:pt x="3547" y="5478"/>
                  <a:pt x="3263" y="5868"/>
                  <a:pt x="3185" y="6722"/>
                </a:cubicBezTo>
                <a:cubicBezTo>
                  <a:pt x="3114" y="7551"/>
                  <a:pt x="3078" y="8399"/>
                  <a:pt x="3078" y="9237"/>
                </a:cubicBezTo>
                <a:cubicBezTo>
                  <a:pt x="3087" y="10129"/>
                  <a:pt x="2659" y="10727"/>
                  <a:pt x="1981" y="11218"/>
                </a:cubicBezTo>
                <a:cubicBezTo>
                  <a:pt x="1517" y="11557"/>
                  <a:pt x="1044" y="11878"/>
                  <a:pt x="643" y="12279"/>
                </a:cubicBezTo>
                <a:cubicBezTo>
                  <a:pt x="0" y="12922"/>
                  <a:pt x="80" y="13635"/>
                  <a:pt x="830" y="14162"/>
                </a:cubicBezTo>
                <a:cubicBezTo>
                  <a:pt x="1169" y="14403"/>
                  <a:pt x="1544" y="14617"/>
                  <a:pt x="1927" y="14768"/>
                </a:cubicBezTo>
                <a:cubicBezTo>
                  <a:pt x="3096" y="15223"/>
                  <a:pt x="3676" y="16053"/>
                  <a:pt x="3792" y="17293"/>
                </a:cubicBezTo>
                <a:cubicBezTo>
                  <a:pt x="3863" y="18025"/>
                  <a:pt x="3979" y="18765"/>
                  <a:pt x="4256" y="19461"/>
                </a:cubicBezTo>
                <a:cubicBezTo>
                  <a:pt x="4469" y="20033"/>
                  <a:pt x="4735" y="20301"/>
                  <a:pt x="5121" y="20301"/>
                </a:cubicBezTo>
                <a:cubicBezTo>
                  <a:pt x="5332" y="20301"/>
                  <a:pt x="5578" y="20222"/>
                  <a:pt x="5870" y="20067"/>
                </a:cubicBezTo>
                <a:cubicBezTo>
                  <a:pt x="6111" y="19943"/>
                  <a:pt x="6334" y="19791"/>
                  <a:pt x="6575" y="19657"/>
                </a:cubicBezTo>
                <a:cubicBezTo>
                  <a:pt x="6985" y="19425"/>
                  <a:pt x="7378" y="19158"/>
                  <a:pt x="7913" y="19095"/>
                </a:cubicBezTo>
                <a:cubicBezTo>
                  <a:pt x="8413" y="19113"/>
                  <a:pt x="8689" y="19497"/>
                  <a:pt x="8921" y="19907"/>
                </a:cubicBezTo>
                <a:cubicBezTo>
                  <a:pt x="9349" y="20665"/>
                  <a:pt x="9697" y="21459"/>
                  <a:pt x="10161" y="22191"/>
                </a:cubicBezTo>
                <a:cubicBezTo>
                  <a:pt x="10402" y="22576"/>
                  <a:pt x="10646" y="22761"/>
                  <a:pt x="10917" y="22761"/>
                </a:cubicBezTo>
                <a:cubicBezTo>
                  <a:pt x="11148" y="22761"/>
                  <a:pt x="11400" y="22627"/>
                  <a:pt x="11687" y="22369"/>
                </a:cubicBezTo>
                <a:cubicBezTo>
                  <a:pt x="12124" y="21968"/>
                  <a:pt x="12508" y="21513"/>
                  <a:pt x="12936" y="21102"/>
                </a:cubicBezTo>
                <a:cubicBezTo>
                  <a:pt x="13294" y="20761"/>
                  <a:pt x="13579" y="20587"/>
                  <a:pt x="13851" y="20587"/>
                </a:cubicBezTo>
                <a:cubicBezTo>
                  <a:pt x="14148" y="20587"/>
                  <a:pt x="14429" y="20795"/>
                  <a:pt x="14773" y="21218"/>
                </a:cubicBezTo>
                <a:cubicBezTo>
                  <a:pt x="15228" y="21771"/>
                  <a:pt x="15603" y="22396"/>
                  <a:pt x="16067" y="22940"/>
                </a:cubicBezTo>
                <a:cubicBezTo>
                  <a:pt x="16386" y="23320"/>
                  <a:pt x="16660" y="23510"/>
                  <a:pt x="16929" y="23510"/>
                </a:cubicBezTo>
                <a:cubicBezTo>
                  <a:pt x="17209" y="23510"/>
                  <a:pt x="17484" y="23305"/>
                  <a:pt x="17798" y="22895"/>
                </a:cubicBezTo>
                <a:cubicBezTo>
                  <a:pt x="18226" y="22333"/>
                  <a:pt x="18601" y="21709"/>
                  <a:pt x="19056" y="21156"/>
                </a:cubicBezTo>
                <a:cubicBezTo>
                  <a:pt x="19303" y="20847"/>
                  <a:pt x="19543" y="20695"/>
                  <a:pt x="19798" y="20695"/>
                </a:cubicBezTo>
                <a:cubicBezTo>
                  <a:pt x="20021" y="20695"/>
                  <a:pt x="20256" y="20811"/>
                  <a:pt x="20519" y="21040"/>
                </a:cubicBezTo>
                <a:cubicBezTo>
                  <a:pt x="20982" y="21441"/>
                  <a:pt x="21393" y="21914"/>
                  <a:pt x="21830" y="22351"/>
                </a:cubicBezTo>
                <a:cubicBezTo>
                  <a:pt x="22277" y="22802"/>
                  <a:pt x="22616" y="23033"/>
                  <a:pt x="22916" y="23033"/>
                </a:cubicBezTo>
                <a:cubicBezTo>
                  <a:pt x="23276" y="23033"/>
                  <a:pt x="23580" y="22702"/>
                  <a:pt x="23944" y="22021"/>
                </a:cubicBezTo>
                <a:cubicBezTo>
                  <a:pt x="24265" y="21406"/>
                  <a:pt x="24569" y="20781"/>
                  <a:pt x="24917" y="20183"/>
                </a:cubicBezTo>
                <a:cubicBezTo>
                  <a:pt x="25123" y="19830"/>
                  <a:pt x="25386" y="19656"/>
                  <a:pt x="25684" y="19656"/>
                </a:cubicBezTo>
                <a:cubicBezTo>
                  <a:pt x="25876" y="19656"/>
                  <a:pt x="26083" y="19728"/>
                  <a:pt x="26299" y="19871"/>
                </a:cubicBezTo>
                <a:cubicBezTo>
                  <a:pt x="26737" y="20157"/>
                  <a:pt x="27147" y="20478"/>
                  <a:pt x="27566" y="20790"/>
                </a:cubicBezTo>
                <a:cubicBezTo>
                  <a:pt x="28045" y="21148"/>
                  <a:pt x="28409" y="21336"/>
                  <a:pt x="28705" y="21336"/>
                </a:cubicBezTo>
                <a:cubicBezTo>
                  <a:pt x="29131" y="21336"/>
                  <a:pt x="29418" y="20947"/>
                  <a:pt x="29707" y="20121"/>
                </a:cubicBezTo>
                <a:cubicBezTo>
                  <a:pt x="29930" y="19488"/>
                  <a:pt x="30109" y="18845"/>
                  <a:pt x="30341" y="18221"/>
                </a:cubicBezTo>
                <a:cubicBezTo>
                  <a:pt x="30587" y="17558"/>
                  <a:pt x="30869" y="17266"/>
                  <a:pt x="31355" y="17266"/>
                </a:cubicBezTo>
                <a:cubicBezTo>
                  <a:pt x="31555" y="17266"/>
                  <a:pt x="31790" y="17315"/>
                  <a:pt x="32071" y="17409"/>
                </a:cubicBezTo>
                <a:cubicBezTo>
                  <a:pt x="32562" y="17570"/>
                  <a:pt x="33035" y="17802"/>
                  <a:pt x="33534" y="17944"/>
                </a:cubicBezTo>
                <a:cubicBezTo>
                  <a:pt x="33707" y="17997"/>
                  <a:pt x="33859" y="18023"/>
                  <a:pt x="33994" y="18023"/>
                </a:cubicBezTo>
                <a:cubicBezTo>
                  <a:pt x="34409" y="18023"/>
                  <a:pt x="34657" y="17769"/>
                  <a:pt x="34819" y="17231"/>
                </a:cubicBezTo>
                <a:cubicBezTo>
                  <a:pt x="35033" y="16535"/>
                  <a:pt x="35042" y="15803"/>
                  <a:pt x="34971" y="15098"/>
                </a:cubicBezTo>
                <a:cubicBezTo>
                  <a:pt x="34837" y="13653"/>
                  <a:pt x="35417" y="12672"/>
                  <a:pt x="36630" y="11887"/>
                </a:cubicBezTo>
                <a:cubicBezTo>
                  <a:pt x="38432" y="10700"/>
                  <a:pt x="38361" y="9728"/>
                  <a:pt x="36389" y="8854"/>
                </a:cubicBezTo>
                <a:cubicBezTo>
                  <a:pt x="35024" y="8247"/>
                  <a:pt x="34337" y="7319"/>
                  <a:pt x="34239" y="5865"/>
                </a:cubicBezTo>
                <a:cubicBezTo>
                  <a:pt x="34195" y="5205"/>
                  <a:pt x="34061" y="4536"/>
                  <a:pt x="33802" y="3920"/>
                </a:cubicBezTo>
                <a:cubicBezTo>
                  <a:pt x="33585" y="3416"/>
                  <a:pt x="33337" y="3178"/>
                  <a:pt x="32982" y="3178"/>
                </a:cubicBezTo>
                <a:cubicBezTo>
                  <a:pt x="32797" y="3178"/>
                  <a:pt x="32584" y="3242"/>
                  <a:pt x="32330" y="3367"/>
                </a:cubicBezTo>
                <a:cubicBezTo>
                  <a:pt x="31911" y="3581"/>
                  <a:pt x="31518" y="3840"/>
                  <a:pt x="31108" y="4063"/>
                </a:cubicBezTo>
                <a:cubicBezTo>
                  <a:pt x="30734" y="4262"/>
                  <a:pt x="30437" y="4366"/>
                  <a:pt x="30182" y="4366"/>
                </a:cubicBezTo>
                <a:cubicBezTo>
                  <a:pt x="29761" y="4366"/>
                  <a:pt x="29457" y="4082"/>
                  <a:pt x="29118" y="3465"/>
                </a:cubicBezTo>
                <a:cubicBezTo>
                  <a:pt x="28717" y="2752"/>
                  <a:pt x="28387" y="2002"/>
                  <a:pt x="27950" y="1307"/>
                </a:cubicBezTo>
                <a:cubicBezTo>
                  <a:pt x="27712" y="927"/>
                  <a:pt x="27455" y="744"/>
                  <a:pt x="27172" y="744"/>
                </a:cubicBezTo>
                <a:cubicBezTo>
                  <a:pt x="26936" y="744"/>
                  <a:pt x="26682" y="872"/>
                  <a:pt x="26406" y="1119"/>
                </a:cubicBezTo>
                <a:cubicBezTo>
                  <a:pt x="25987" y="1503"/>
                  <a:pt x="25613" y="1931"/>
                  <a:pt x="25211" y="2333"/>
                </a:cubicBezTo>
                <a:cubicBezTo>
                  <a:pt x="24830" y="2701"/>
                  <a:pt x="24529" y="2888"/>
                  <a:pt x="24244" y="2888"/>
                </a:cubicBezTo>
                <a:cubicBezTo>
                  <a:pt x="23929" y="2888"/>
                  <a:pt x="23632" y="2659"/>
                  <a:pt x="23266" y="2190"/>
                </a:cubicBezTo>
                <a:cubicBezTo>
                  <a:pt x="22865" y="1690"/>
                  <a:pt x="22526" y="1137"/>
                  <a:pt x="22115" y="638"/>
                </a:cubicBezTo>
                <a:cubicBezTo>
                  <a:pt x="21769" y="213"/>
                  <a:pt x="21468" y="1"/>
                  <a:pt x="211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62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2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4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A335AE-D53B-45F6-91F9-65D8AEF8C75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BBD300-1463-4609-A348-700BDD3E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/>
          <p:nvPr/>
        </p:nvSpPr>
        <p:spPr>
          <a:xfrm>
            <a:off x="646933" y="3888960"/>
            <a:ext cx="6566887" cy="158088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1"/>
          </p:nvPr>
        </p:nvSpPr>
        <p:spPr>
          <a:xfrm>
            <a:off x="1412239" y="4048870"/>
            <a:ext cx="5510628" cy="15100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200" b="1" dirty="0"/>
              <a:t>Presented By: Varun  Narayan Upadhay </a:t>
            </a:r>
          </a:p>
          <a:p>
            <a:pPr marL="0" indent="0"/>
            <a:r>
              <a:rPr lang="en" sz="2200" b="1" dirty="0"/>
              <a:t>                         Zamiya Akbar                              </a:t>
            </a:r>
          </a:p>
          <a:p>
            <a:pPr marL="0" indent="0"/>
            <a:r>
              <a:rPr lang="en" sz="2200" b="1" dirty="0"/>
              <a:t>                         Adarsh Patel    </a:t>
            </a:r>
            <a:endParaRPr sz="2200" b="1"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ctrTitle"/>
          </p:nvPr>
        </p:nvSpPr>
        <p:spPr>
          <a:xfrm>
            <a:off x="950833" y="1299033"/>
            <a:ext cx="6604400" cy="30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Flight </a:t>
            </a:r>
            <a:br>
              <a:rPr lang="en" dirty="0"/>
            </a:br>
            <a:r>
              <a:rPr lang="en" dirty="0"/>
              <a:t>Booking System</a:t>
            </a:r>
            <a:endParaRPr dirty="0"/>
          </a:p>
        </p:txBody>
      </p:sp>
      <p:pic>
        <p:nvPicPr>
          <p:cNvPr id="356" name="Google Shape;356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0629" r="30629"/>
          <a:stretch/>
        </p:blipFill>
        <p:spPr>
          <a:xfrm>
            <a:off x="8094267" y="1037800"/>
            <a:ext cx="3450800" cy="4576000"/>
          </a:xfrm>
          <a:prstGeom prst="round2SameRect">
            <a:avLst>
              <a:gd name="adj1" fmla="val 16667"/>
              <a:gd name="adj2" fmla="val 0"/>
            </a:avLst>
          </a:prstGeom>
        </p:spPr>
      </p:pic>
      <p:sp>
        <p:nvSpPr>
          <p:cNvPr id="357" name="Google Shape;357;p29"/>
          <p:cNvSpPr/>
          <p:nvPr/>
        </p:nvSpPr>
        <p:spPr>
          <a:xfrm>
            <a:off x="8064733" y="1037800"/>
            <a:ext cx="3450800" cy="4576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Google Shape;358;p29"/>
          <p:cNvSpPr/>
          <p:nvPr/>
        </p:nvSpPr>
        <p:spPr>
          <a:xfrm>
            <a:off x="3724900" y="1556067"/>
            <a:ext cx="2001933" cy="657967"/>
          </a:xfrm>
          <a:custGeom>
            <a:avLst/>
            <a:gdLst/>
            <a:ahLst/>
            <a:cxn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60" name="Google Shape;360;p29"/>
          <p:cNvGrpSpPr/>
          <p:nvPr/>
        </p:nvGrpSpPr>
        <p:grpSpPr>
          <a:xfrm rot="865044">
            <a:off x="7089897" y="233569"/>
            <a:ext cx="1783975" cy="3588979"/>
            <a:chOff x="450425" y="1993800"/>
            <a:chExt cx="1187650" cy="2389300"/>
          </a:xfrm>
        </p:grpSpPr>
        <p:sp>
          <p:nvSpPr>
            <p:cNvPr id="361" name="Google Shape;361;p29"/>
            <p:cNvSpPr/>
            <p:nvPr/>
          </p:nvSpPr>
          <p:spPr>
            <a:xfrm>
              <a:off x="1622225" y="1993800"/>
              <a:ext cx="15850" cy="900375"/>
            </a:xfrm>
            <a:custGeom>
              <a:avLst/>
              <a:gdLst/>
              <a:ahLst/>
              <a:cxnLst/>
              <a:rect l="l" t="t" r="r" b="b"/>
              <a:pathLst>
                <a:path w="634" h="36015" extrusionOk="0">
                  <a:moveTo>
                    <a:pt x="0" y="1"/>
                  </a:moveTo>
                  <a:lnTo>
                    <a:pt x="0" y="36015"/>
                  </a:lnTo>
                  <a:lnTo>
                    <a:pt x="633" y="36015"/>
                  </a:lnTo>
                  <a:lnTo>
                    <a:pt x="6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117275" y="2102425"/>
              <a:ext cx="395000" cy="822775"/>
            </a:xfrm>
            <a:custGeom>
              <a:avLst/>
              <a:gdLst/>
              <a:ahLst/>
              <a:cxnLst/>
              <a:rect l="l" t="t" r="r" b="b"/>
              <a:pathLst>
                <a:path w="15800" h="32911" extrusionOk="0">
                  <a:moveTo>
                    <a:pt x="581" y="0"/>
                  </a:moveTo>
                  <a:lnTo>
                    <a:pt x="1" y="268"/>
                  </a:lnTo>
                  <a:lnTo>
                    <a:pt x="15220" y="32910"/>
                  </a:lnTo>
                  <a:lnTo>
                    <a:pt x="15800" y="32642"/>
                  </a:lnTo>
                  <a:lnTo>
                    <a:pt x="5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708475" y="2415100"/>
              <a:ext cx="699875" cy="590825"/>
            </a:xfrm>
            <a:custGeom>
              <a:avLst/>
              <a:gdLst/>
              <a:ahLst/>
              <a:cxnLst/>
              <a:rect l="l" t="t" r="r" b="b"/>
              <a:pathLst>
                <a:path w="27995" h="23633" extrusionOk="0">
                  <a:moveTo>
                    <a:pt x="411" y="1"/>
                  </a:moveTo>
                  <a:lnTo>
                    <a:pt x="0" y="482"/>
                  </a:lnTo>
                  <a:lnTo>
                    <a:pt x="27584" y="23632"/>
                  </a:lnTo>
                  <a:lnTo>
                    <a:pt x="27995" y="23151"/>
                  </a:lnTo>
                  <a:lnTo>
                    <a:pt x="4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72300" y="2872750"/>
              <a:ext cx="873825" cy="248475"/>
            </a:xfrm>
            <a:custGeom>
              <a:avLst/>
              <a:gdLst/>
              <a:ahLst/>
              <a:cxnLst/>
              <a:rect l="l" t="t" r="r" b="b"/>
              <a:pathLst>
                <a:path w="34953" h="9939" extrusionOk="0">
                  <a:moveTo>
                    <a:pt x="170" y="1"/>
                  </a:moveTo>
                  <a:lnTo>
                    <a:pt x="0" y="625"/>
                  </a:lnTo>
                  <a:lnTo>
                    <a:pt x="34783" y="9939"/>
                  </a:lnTo>
                  <a:lnTo>
                    <a:pt x="34953" y="9323"/>
                  </a:lnTo>
                  <a:lnTo>
                    <a:pt x="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50425" y="3233825"/>
              <a:ext cx="889450" cy="172200"/>
            </a:xfrm>
            <a:custGeom>
              <a:avLst/>
              <a:gdLst/>
              <a:ahLst/>
              <a:cxnLst/>
              <a:rect l="l" t="t" r="r" b="b"/>
              <a:pathLst>
                <a:path w="35578" h="6888" extrusionOk="0">
                  <a:moveTo>
                    <a:pt x="35462" y="1"/>
                  </a:moveTo>
                  <a:lnTo>
                    <a:pt x="1" y="6254"/>
                  </a:lnTo>
                  <a:lnTo>
                    <a:pt x="108" y="6888"/>
                  </a:lnTo>
                  <a:lnTo>
                    <a:pt x="35578" y="634"/>
                  </a:lnTo>
                  <a:lnTo>
                    <a:pt x="3546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45350" y="3353600"/>
              <a:ext cx="746725" cy="529475"/>
            </a:xfrm>
            <a:custGeom>
              <a:avLst/>
              <a:gdLst/>
              <a:ahLst/>
              <a:cxnLst/>
              <a:rect l="l" t="t" r="r" b="b"/>
              <a:pathLst>
                <a:path w="29869" h="21179" extrusionOk="0">
                  <a:moveTo>
                    <a:pt x="29503" y="0"/>
                  </a:moveTo>
                  <a:lnTo>
                    <a:pt x="1" y="20661"/>
                  </a:lnTo>
                  <a:lnTo>
                    <a:pt x="367" y="21179"/>
                  </a:lnTo>
                  <a:lnTo>
                    <a:pt x="29868" y="527"/>
                  </a:lnTo>
                  <a:lnTo>
                    <a:pt x="295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024950" y="3442800"/>
              <a:ext cx="464150" cy="787750"/>
            </a:xfrm>
            <a:custGeom>
              <a:avLst/>
              <a:gdLst/>
              <a:ahLst/>
              <a:cxnLst/>
              <a:rect l="l" t="t" r="r" b="b"/>
              <a:pathLst>
                <a:path w="18566" h="31510" extrusionOk="0">
                  <a:moveTo>
                    <a:pt x="18012" y="1"/>
                  </a:moveTo>
                  <a:lnTo>
                    <a:pt x="0" y="31188"/>
                  </a:lnTo>
                  <a:lnTo>
                    <a:pt x="554" y="31510"/>
                  </a:lnTo>
                  <a:lnTo>
                    <a:pt x="18565" y="322"/>
                  </a:lnTo>
                  <a:lnTo>
                    <a:pt x="180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517825" y="3484725"/>
              <a:ext cx="94600" cy="898375"/>
            </a:xfrm>
            <a:custGeom>
              <a:avLst/>
              <a:gdLst/>
              <a:ahLst/>
              <a:cxnLst/>
              <a:rect l="l" t="t" r="r" b="b"/>
              <a:pathLst>
                <a:path w="3784" h="35935" extrusionOk="0">
                  <a:moveTo>
                    <a:pt x="3141" y="1"/>
                  </a:moveTo>
                  <a:lnTo>
                    <a:pt x="1" y="35872"/>
                  </a:lnTo>
                  <a:lnTo>
                    <a:pt x="643" y="35935"/>
                  </a:lnTo>
                  <a:lnTo>
                    <a:pt x="3783" y="54"/>
                  </a:lnTo>
                  <a:lnTo>
                    <a:pt x="31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9" name="Google Shape;369;p29"/>
          <p:cNvGrpSpPr/>
          <p:nvPr/>
        </p:nvGrpSpPr>
        <p:grpSpPr>
          <a:xfrm>
            <a:off x="10684933" y="4795400"/>
            <a:ext cx="2002000" cy="592000"/>
            <a:chOff x="7905325" y="3411725"/>
            <a:chExt cx="1501500" cy="444000"/>
          </a:xfrm>
        </p:grpSpPr>
        <p:sp>
          <p:nvSpPr>
            <p:cNvPr id="370" name="Google Shape;370;p29"/>
            <p:cNvSpPr/>
            <p:nvPr/>
          </p:nvSpPr>
          <p:spPr>
            <a:xfrm>
              <a:off x="7905325" y="3411725"/>
              <a:ext cx="15015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71" name="Google Shape;371;p29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372" name="Google Shape;372;p29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37CF4A-4A07-9BD7-3B57-ABFE0BC442D4}"/>
              </a:ext>
            </a:extLst>
          </p:cNvPr>
          <p:cNvSpPr txBox="1"/>
          <p:nvPr/>
        </p:nvSpPr>
        <p:spPr>
          <a:xfrm>
            <a:off x="3040380" y="778639"/>
            <a:ext cx="611124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effectLst/>
              </a:rPr>
              <a:t>Front End</a:t>
            </a:r>
          </a:p>
          <a:p>
            <a:r>
              <a:rPr lang="en-US" sz="4000" dirty="0">
                <a:effectLst/>
              </a:rPr>
              <a:t>1. HTML </a:t>
            </a:r>
          </a:p>
          <a:p>
            <a:r>
              <a:rPr lang="en-US" sz="4000" dirty="0">
                <a:effectLst/>
              </a:rPr>
              <a:t>2.CSS</a:t>
            </a:r>
          </a:p>
          <a:p>
            <a:r>
              <a:rPr lang="en-US" sz="4000" dirty="0">
                <a:effectLst/>
              </a:rPr>
              <a:t>3. JS</a:t>
            </a:r>
          </a:p>
          <a:p>
            <a:r>
              <a:rPr lang="en-US" sz="4000" dirty="0">
                <a:effectLst/>
              </a:rPr>
              <a:t>4.Jquery</a:t>
            </a:r>
          </a:p>
          <a:p>
            <a:r>
              <a:rPr lang="en-US" sz="4000" dirty="0">
                <a:effectLst/>
              </a:rPr>
              <a:t>5. Bootstrap</a:t>
            </a:r>
          </a:p>
          <a:p>
            <a:r>
              <a:rPr lang="en-US" sz="4000" dirty="0">
                <a:effectLst/>
              </a:rPr>
              <a:t>6.JSP(JAVA server Page)</a:t>
            </a:r>
          </a:p>
          <a:p>
            <a:r>
              <a:rPr lang="en-US" sz="4000" dirty="0">
                <a:effectLst/>
              </a:rPr>
              <a:t>7. Spring Farmwork</a:t>
            </a:r>
          </a:p>
          <a:p>
            <a:br>
              <a:rPr lang="en-US" sz="4000" dirty="0">
                <a:effectLst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448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D57CD-6D7C-7BE7-D3E8-154015B2694B}"/>
              </a:ext>
            </a:extLst>
          </p:cNvPr>
          <p:cNvSpPr txBox="1"/>
          <p:nvPr/>
        </p:nvSpPr>
        <p:spPr>
          <a:xfrm>
            <a:off x="3040380" y="1127820"/>
            <a:ext cx="611124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Backend Logic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1. JAVA 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2.Maven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3. Spring Boot(Spring tool suit)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4.Spring Security 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5. Email and PDF functionality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6. Hibernate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7. PSQL</a:t>
            </a:r>
          </a:p>
          <a:p>
            <a:pPr algn="l"/>
            <a:b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1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D9E9D-77FB-6C5B-4649-BF9038C104D3}"/>
              </a:ext>
            </a:extLst>
          </p:cNvPr>
          <p:cNvSpPr txBox="1"/>
          <p:nvPr/>
        </p:nvSpPr>
        <p:spPr>
          <a:xfrm>
            <a:off x="6473192" y="2553712"/>
            <a:ext cx="2628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IDE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STS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7B70-C4D8-B5F2-4FA2-CE6B0C1E04F5}"/>
              </a:ext>
            </a:extLst>
          </p:cNvPr>
          <p:cNvSpPr txBox="1"/>
          <p:nvPr/>
        </p:nvSpPr>
        <p:spPr>
          <a:xfrm>
            <a:off x="1699260" y="2553712"/>
            <a:ext cx="3284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Server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10359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9EBB7-BA6B-C04B-7E99-390DD149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30635"/>
            <a:ext cx="9874983" cy="43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1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1588F-92D0-1E0B-F50B-DC3B79FD0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722" y="4106332"/>
            <a:ext cx="9601196" cy="130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TOPIC OF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SCOPE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FUNCTIONAL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ER-DIAGRAM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SEQUENCE DIAGRAM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B46D-4B2D-6AD3-31CA-DEF74B6529A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98625" y="1447801"/>
            <a:ext cx="8794750" cy="84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							Agenda</a:t>
            </a:r>
          </a:p>
        </p:txBody>
      </p:sp>
    </p:spTree>
    <p:extLst>
      <p:ext uri="{BB962C8B-B14F-4D97-AF65-F5344CB8AC3E}">
        <p14:creationId xmlns:p14="http://schemas.microsoft.com/office/powerpoint/2010/main" val="14576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0FDC7-E138-3694-877D-3E937FF88785}"/>
              </a:ext>
            </a:extLst>
          </p:cNvPr>
          <p:cNvSpPr txBox="1"/>
          <p:nvPr/>
        </p:nvSpPr>
        <p:spPr>
          <a:xfrm>
            <a:off x="1706880" y="990600"/>
            <a:ext cx="874776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Airline Reservation System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Why is this problem hard ?</a:t>
            </a:r>
          </a:p>
          <a:p>
            <a:r>
              <a:rPr lang="en-US" sz="2800" dirty="0">
                <a:effectLst/>
              </a:rPr>
              <a:t>* Limited seats per flight</a:t>
            </a:r>
          </a:p>
          <a:p>
            <a:r>
              <a:rPr lang="en-US" sz="2800" dirty="0">
                <a:effectLst/>
              </a:rPr>
              <a:t>* Multiple users asking for the same seat</a:t>
            </a:r>
          </a:p>
          <a:p>
            <a:r>
              <a:rPr lang="en-US" sz="2800" dirty="0">
                <a:effectLst/>
              </a:rPr>
              <a:t>+ Faster flight search capabilities</a:t>
            </a:r>
          </a:p>
          <a:p>
            <a:r>
              <a:rPr lang="en-US" sz="2800" dirty="0">
                <a:effectLst/>
              </a:rPr>
              <a:t>+ HireRight booking along with payments</a:t>
            </a:r>
          </a:p>
          <a:p>
            <a:r>
              <a:rPr lang="en-US" sz="2800" dirty="0">
                <a:effectLst/>
              </a:rPr>
              <a:t>Failure scenarios)</a:t>
            </a:r>
          </a:p>
          <a:p>
            <a:r>
              <a:rPr lang="en-US" sz="2800" dirty="0">
                <a:effectLst/>
              </a:rPr>
              <a:t>Similar Problems</a:t>
            </a:r>
          </a:p>
          <a:p>
            <a:r>
              <a:rPr lang="en-US" sz="2800" dirty="0">
                <a:effectLst/>
              </a:rPr>
              <a:t>+ Other reservation systems for train, hotels, movies </a:t>
            </a:r>
            <a:r>
              <a:rPr lang="en-US" sz="2800" dirty="0" err="1">
                <a:effectLst/>
              </a:rPr>
              <a:t>etc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+ Flash sale for resource contention.</a:t>
            </a:r>
          </a:p>
          <a:p>
            <a:br>
              <a:rPr lang="en-US" sz="280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50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E69B6-F27E-8772-D82E-7B49F8AFF903}"/>
              </a:ext>
            </a:extLst>
          </p:cNvPr>
          <p:cNvSpPr txBox="1"/>
          <p:nvPr/>
        </p:nvSpPr>
        <p:spPr>
          <a:xfrm>
            <a:off x="1623060" y="874455"/>
            <a:ext cx="22936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Actors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1.Admin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2.User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3.Airline (operators)</a:t>
            </a:r>
          </a:p>
        </p:txBody>
      </p:sp>
    </p:spTree>
    <p:extLst>
      <p:ext uri="{BB962C8B-B14F-4D97-AF65-F5344CB8AC3E}">
        <p14:creationId xmlns:p14="http://schemas.microsoft.com/office/powerpoint/2010/main" val="9988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1A56B5-4913-6CDC-CF77-C086963558BB}"/>
              </a:ext>
            </a:extLst>
          </p:cNvPr>
          <p:cNvSpPr txBox="1"/>
          <p:nvPr/>
        </p:nvSpPr>
        <p:spPr>
          <a:xfrm>
            <a:off x="1348740" y="1112520"/>
            <a:ext cx="94945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Requirement Function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 User  Search for flight (arrival +destination +date of travel)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2.User Login 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3. user Select the flight (base on time /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perfernces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4. user enter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detials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5. make payment 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6.confrimation notification</a:t>
            </a:r>
          </a:p>
        </p:txBody>
      </p:sp>
    </p:spTree>
    <p:extLst>
      <p:ext uri="{BB962C8B-B14F-4D97-AF65-F5344CB8AC3E}">
        <p14:creationId xmlns:p14="http://schemas.microsoft.com/office/powerpoint/2010/main" val="390432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1040-9570-56C5-B78E-C47DEC01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Booking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436F2-4B58-4325-FAA0-4BD455D0B905}"/>
              </a:ext>
            </a:extLst>
          </p:cNvPr>
          <p:cNvSpPr txBox="1"/>
          <p:nvPr/>
        </p:nvSpPr>
        <p:spPr>
          <a:xfrm>
            <a:off x="3039979" y="3248344"/>
            <a:ext cx="6112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 Process of searching </a:t>
            </a:r>
            <a:br>
              <a:rPr lang="en-US" sz="3200" dirty="0"/>
            </a:br>
            <a:r>
              <a:rPr lang="en-US" sz="3200" dirty="0"/>
              <a:t>2.Booking of available airline seats</a:t>
            </a:r>
            <a:br>
              <a:rPr lang="en-US" sz="3200" dirty="0"/>
            </a:br>
            <a:r>
              <a:rPr lang="en-US" sz="3200" dirty="0"/>
              <a:t>3. Involves Multiple Steps </a:t>
            </a:r>
          </a:p>
        </p:txBody>
      </p:sp>
    </p:spTree>
    <p:extLst>
      <p:ext uri="{BB962C8B-B14F-4D97-AF65-F5344CB8AC3E}">
        <p14:creationId xmlns:p14="http://schemas.microsoft.com/office/powerpoint/2010/main" val="117973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73BA-E169-8C6F-D48C-89FF217B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Involved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233BD-4C7B-2108-5D4E-9FD5A84A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3" y="2526631"/>
            <a:ext cx="10909794" cy="33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2642-F40B-E28E-D7BE-E9F96CD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210733"/>
            <a:ext cx="9601196" cy="1303867"/>
          </a:xfrm>
        </p:spPr>
        <p:txBody>
          <a:bodyPr/>
          <a:lstStyle/>
          <a:p>
            <a:r>
              <a:rPr lang="en-US" dirty="0"/>
              <a:t>Flow Diagram for User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CC3BD-2DAF-A203-49EC-09C5502FF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872" y="2560320"/>
            <a:ext cx="10186088" cy="3444240"/>
          </a:xfrm>
        </p:spPr>
      </p:pic>
    </p:spTree>
    <p:extLst>
      <p:ext uri="{BB962C8B-B14F-4D97-AF65-F5344CB8AC3E}">
        <p14:creationId xmlns:p14="http://schemas.microsoft.com/office/powerpoint/2010/main" val="303108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2B7F2-7BAE-08AB-18BE-5E92CCBD464D}"/>
              </a:ext>
            </a:extLst>
          </p:cNvPr>
          <p:cNvSpPr txBox="1"/>
          <p:nvPr/>
        </p:nvSpPr>
        <p:spPr>
          <a:xfrm>
            <a:off x="990601" y="701040"/>
            <a:ext cx="103327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ASP.NET Web Forms</a:t>
            </a:r>
            <a:r>
              <a:rPr lang="en-US" sz="2400" dirty="0"/>
              <a:t>					</a:t>
            </a:r>
            <a:r>
              <a:rPr lang="en-US" sz="2400" b="1" dirty="0"/>
              <a:t>PURPOSE</a:t>
            </a:r>
          </a:p>
          <a:p>
            <a:br>
              <a:rPr lang="en-US" dirty="0"/>
            </a:br>
            <a:r>
              <a:rPr lang="en-US" b="1" dirty="0"/>
              <a:t>Home.aspx</a:t>
            </a:r>
            <a:r>
              <a:rPr lang="en-US" dirty="0"/>
              <a:t>					The home page for Airline Reservation System Website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b="1" dirty="0"/>
              <a:t>Register.aspx</a:t>
            </a:r>
            <a:r>
              <a:rPr lang="en-US" dirty="0"/>
              <a:t>					The page provided for the Customer Registration</a:t>
            </a:r>
          </a:p>
          <a:p>
            <a:br>
              <a:rPr lang="en-US" dirty="0"/>
            </a:br>
            <a:r>
              <a:rPr lang="en-US" b="1" dirty="0"/>
              <a:t>Customer.aspx </a:t>
            </a:r>
            <a:r>
              <a:rPr lang="en-US" dirty="0"/>
              <a:t>				The home page that appears after the customer logs in</a:t>
            </a:r>
          </a:p>
          <a:p>
            <a:br>
              <a:rPr lang="en-US" dirty="0"/>
            </a:br>
            <a:r>
              <a:rPr lang="en-US" b="1" dirty="0"/>
              <a:t>FlightSearch.aspx</a:t>
            </a:r>
            <a:r>
              <a:rPr lang="en-US" dirty="0"/>
              <a:t>				The page which helps the customer to search for the available flights</a:t>
            </a:r>
          </a:p>
          <a:p>
            <a:endParaRPr lang="en-US" b="1" dirty="0"/>
          </a:p>
          <a:p>
            <a:r>
              <a:rPr lang="en-US" b="1" dirty="0"/>
              <a:t>FlightBooking.aspx</a:t>
            </a:r>
            <a:r>
              <a:rPr lang="en-US" dirty="0"/>
              <a:t>			The page which enables the customer to make reservation for the flights</a:t>
            </a:r>
          </a:p>
          <a:p>
            <a:r>
              <a:rPr lang="en-US" dirty="0"/>
              <a:t>							available online</a:t>
            </a:r>
          </a:p>
          <a:p>
            <a:endParaRPr lang="en-US" dirty="0"/>
          </a:p>
          <a:p>
            <a:r>
              <a:rPr lang="en-US" b="1" dirty="0"/>
              <a:t>PackageSearch.aspx     </a:t>
            </a:r>
            <a:r>
              <a:rPr lang="en-US" dirty="0"/>
              <a:t>		       	The page which helps the customer to search for the packages available.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PackageBooking.aspx  </a:t>
            </a:r>
            <a:r>
              <a:rPr lang="en-US" dirty="0"/>
              <a:t>		        The page which enables the customer to make reservation for the packages 						        	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55046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413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Bellota Text</vt:lpstr>
      <vt:lpstr>Calibri</vt:lpstr>
      <vt:lpstr>Garamond</vt:lpstr>
      <vt:lpstr>Helvetica</vt:lpstr>
      <vt:lpstr>Organic</vt:lpstr>
      <vt:lpstr>Flight  Booking System</vt:lpstr>
      <vt:lpstr>TOPIC OF PROJECT ABSTRACT INTRODUCTION SCOPE REQUIREMENTS FUNCTIONAL REQUIREMENTS ER-DIAGRAM CLASS DIAGRAM SEQUENCE DIAGRAM </vt:lpstr>
      <vt:lpstr>PowerPoint Presentation</vt:lpstr>
      <vt:lpstr>PowerPoint Presentation</vt:lpstr>
      <vt:lpstr>PowerPoint Presentation</vt:lpstr>
      <vt:lpstr>Booking Process</vt:lpstr>
      <vt:lpstr>System Involved</vt:lpstr>
      <vt:lpstr>Flow Diagram for User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 Booking System</dc:title>
  <dc:creator>Varun Narayan Upadhyay</dc:creator>
  <cp:lastModifiedBy>Varun Narayan Upadhyay</cp:lastModifiedBy>
  <cp:revision>3</cp:revision>
  <dcterms:created xsi:type="dcterms:W3CDTF">2023-03-24T07:48:04Z</dcterms:created>
  <dcterms:modified xsi:type="dcterms:W3CDTF">2023-03-25T08:46:13Z</dcterms:modified>
</cp:coreProperties>
</file>