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88DE84F-571D-4489-B1E4-089C58901EBD}">
  <a:tblStyle styleId="{988DE84F-571D-4489-B1E4-089C58901EB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6.xml"/><Relationship Id="rId22" Type="http://schemas.openxmlformats.org/officeDocument/2006/relationships/font" Target="fonts/HelveticaNeue-italic.fntdata"/><Relationship Id="rId10" Type="http://schemas.openxmlformats.org/officeDocument/2006/relationships/slide" Target="slides/slide5.xml"/><Relationship Id="rId21"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1" name="Shape 11"/>
          <p:cNvSpPr txBox="1"/>
          <p:nvPr>
            <p:ph type="ctrTitle"/>
          </p:nvPr>
        </p:nvSpPr>
        <p:spPr>
          <a:xfrm>
            <a:off x="311708" y="992766"/>
            <a:ext cx="8520599" cy="27368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2" name="Shape 12"/>
          <p:cNvSpPr txBox="1"/>
          <p:nvPr>
            <p:ph idx="1" type="subTitle"/>
          </p:nvPr>
        </p:nvSpPr>
        <p:spPr>
          <a:xfrm>
            <a:off x="311700" y="3778833"/>
            <a:ext cx="8520599" cy="10568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3" name="Shape 13"/>
          <p:cNvSpPr/>
          <p:nvPr/>
        </p:nvSpPr>
        <p:spPr>
          <a:xfrm>
            <a:off x="-3375" y="6446392"/>
            <a:ext cx="9156600" cy="411599"/>
          </a:xfrm>
          <a:prstGeom prst="rect">
            <a:avLst/>
          </a:prstGeom>
          <a:solidFill>
            <a:srgbClr val="0077B3"/>
          </a:solidFill>
          <a:ln>
            <a:noFill/>
          </a:ln>
        </p:spPr>
        <p:txBody>
          <a:bodyPr anchorCtr="0" anchor="ctr" bIns="45700" lIns="91425" rIns="91425" tIns="45700">
            <a:noAutofit/>
          </a:bodyPr>
          <a:lstStyle/>
          <a:p>
            <a:pPr indent="0" lvl="0" marL="0" marR="0" rtl="0" algn="ctr">
              <a:spcBef>
                <a:spcPts val="0"/>
              </a:spcBef>
              <a:buNone/>
            </a:pPr>
            <a:r>
              <a:t/>
            </a:r>
            <a:endParaRPr b="0" i="0" sz="2000" u="none" cap="none" strike="noStrike">
              <a:solidFill>
                <a:srgbClr val="FFFFFF"/>
              </a:solidFill>
              <a:latin typeface="Calibri"/>
              <a:ea typeface="Calibri"/>
              <a:cs typeface="Calibri"/>
              <a:sym typeface="Calibri"/>
            </a:endParaRPr>
          </a:p>
        </p:txBody>
      </p:sp>
      <p:pic>
        <p:nvPicPr>
          <p:cNvPr descr="C:\Users\Vivian\Downloads\inverted_logo(1).png" id="14" name="Shape 14"/>
          <p:cNvPicPr preferRelativeResize="0"/>
          <p:nvPr/>
        </p:nvPicPr>
        <p:blipFill rotWithShape="1">
          <a:blip r:embed="rId2">
            <a:alphaModFix/>
          </a:blip>
          <a:srcRect b="0" l="0" r="0" t="0"/>
          <a:stretch/>
        </p:blipFill>
        <p:spPr>
          <a:xfrm>
            <a:off x="-3375" y="6487319"/>
            <a:ext cx="1034400" cy="3296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ntro">
    <p:spTree>
      <p:nvGrpSpPr>
        <p:cNvPr id="15" name="Shape 15"/>
        <p:cNvGrpSpPr/>
        <p:nvPr/>
      </p:nvGrpSpPr>
      <p:grpSpPr>
        <a:xfrm>
          <a:off x="0" y="0"/>
          <a:ext cx="0" cy="0"/>
          <a:chOff x="0" y="0"/>
          <a:chExt cx="0" cy="0"/>
        </a:xfrm>
      </p:grpSpPr>
      <p:sp>
        <p:nvSpPr>
          <p:cNvPr id="16" name="Shape 16"/>
          <p:cNvSpPr/>
          <p:nvPr/>
        </p:nvSpPr>
        <p:spPr>
          <a:xfrm>
            <a:off x="-3375" y="6446392"/>
            <a:ext cx="9156600" cy="411599"/>
          </a:xfrm>
          <a:prstGeom prst="rect">
            <a:avLst/>
          </a:prstGeom>
          <a:solidFill>
            <a:srgbClr val="0077B3"/>
          </a:solidFill>
          <a:ln>
            <a:noFill/>
          </a:ln>
        </p:spPr>
        <p:txBody>
          <a:bodyPr anchorCtr="0" anchor="ctr" bIns="45700" lIns="91425" rIns="91425" tIns="45700">
            <a:noAutofit/>
          </a:bodyPr>
          <a:lstStyle/>
          <a:p>
            <a:pPr indent="0" lvl="0" marL="0" marR="0" rtl="0" algn="ctr">
              <a:spcBef>
                <a:spcPts val="0"/>
              </a:spcBef>
              <a:buNone/>
            </a:pPr>
            <a:r>
              <a:t/>
            </a:r>
            <a:endParaRPr b="0" i="0" sz="2000" u="none" cap="none" strike="noStrike">
              <a:solidFill>
                <a:srgbClr val="FFFFFF"/>
              </a:solidFill>
              <a:latin typeface="Calibri"/>
              <a:ea typeface="Calibri"/>
              <a:cs typeface="Calibri"/>
              <a:sym typeface="Calibri"/>
            </a:endParaRPr>
          </a:p>
        </p:txBody>
      </p:sp>
      <p:grpSp>
        <p:nvGrpSpPr>
          <p:cNvPr id="17" name="Shape 17"/>
          <p:cNvGrpSpPr/>
          <p:nvPr/>
        </p:nvGrpSpPr>
        <p:grpSpPr>
          <a:xfrm>
            <a:off x="1102425" y="6446391"/>
            <a:ext cx="7783780" cy="411479"/>
            <a:chOff x="1676400" y="6400800"/>
            <a:chExt cx="7288867" cy="457200"/>
          </a:xfrm>
        </p:grpSpPr>
        <p:sp>
          <p:nvSpPr>
            <p:cNvPr id="18" name="Shape 18"/>
            <p:cNvSpPr/>
            <p:nvPr/>
          </p:nvSpPr>
          <p:spPr>
            <a:xfrm>
              <a:off x="1676400" y="6400800"/>
              <a:ext cx="1752600" cy="457200"/>
            </a:xfrm>
            <a:prstGeom prst="chevron">
              <a:avLst>
                <a:gd fmla="val 50000" name="adj"/>
              </a:avLst>
            </a:prstGeom>
            <a:solidFill>
              <a:srgbClr val="FFFFFF"/>
            </a:solidFill>
            <a:ln>
              <a:noFill/>
            </a:ln>
          </p:spPr>
          <p:txBody>
            <a:bodyPr anchorCtr="0" anchor="ctr" bIns="45700" lIns="91425" rIns="91425" tIns="45700">
              <a:noAutofit/>
            </a:bodyPr>
            <a:lstStyle/>
            <a:p>
              <a:pPr indent="0" lvl="0" marL="0" marR="0" rtl="0" algn="ctr">
                <a:spcBef>
                  <a:spcPts val="0"/>
                </a:spcBef>
                <a:buSzPct val="25000"/>
                <a:buNone/>
              </a:pPr>
              <a:r>
                <a:rPr b="1" i="0" lang="en" sz="1600" u="none" cap="none" strike="noStrike">
                  <a:solidFill>
                    <a:srgbClr val="000000"/>
                  </a:solidFill>
                  <a:latin typeface="Helvetica Neue"/>
                  <a:ea typeface="Helvetica Neue"/>
                  <a:cs typeface="Helvetica Neue"/>
                  <a:sym typeface="Helvetica Neue"/>
                </a:rPr>
                <a:t>Introduction</a:t>
              </a:r>
            </a:p>
          </p:txBody>
        </p:sp>
        <p:sp>
          <p:nvSpPr>
            <p:cNvPr id="19" name="Shape 19"/>
            <p:cNvSpPr/>
            <p:nvPr/>
          </p:nvSpPr>
          <p:spPr>
            <a:xfrm>
              <a:off x="3247319" y="6400800"/>
              <a:ext cx="18582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lang="en" sz="1600">
                  <a:solidFill>
                    <a:srgbClr val="FFFFFF"/>
                  </a:solidFill>
                  <a:latin typeface="Helvetica Neue"/>
                  <a:ea typeface="Helvetica Neue"/>
                  <a:cs typeface="Helvetica Neue"/>
                  <a:sym typeface="Helvetica Neue"/>
                </a:rPr>
                <a:t>Research</a:t>
              </a:r>
            </a:p>
          </p:txBody>
        </p:sp>
        <p:sp>
          <p:nvSpPr>
            <p:cNvPr id="20" name="Shape 20"/>
            <p:cNvSpPr/>
            <p:nvPr/>
          </p:nvSpPr>
          <p:spPr>
            <a:xfrm>
              <a:off x="4879773" y="6400800"/>
              <a:ext cx="19020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lang="en" sz="1600">
                  <a:solidFill>
                    <a:srgbClr val="FFFFFF"/>
                  </a:solidFill>
                  <a:latin typeface="Helvetica Neue"/>
                  <a:ea typeface="Helvetica Neue"/>
                  <a:cs typeface="Helvetica Neue"/>
                  <a:sym typeface="Helvetica Neue"/>
                </a:rPr>
                <a:t>Calculator</a:t>
              </a:r>
            </a:p>
          </p:txBody>
        </p:sp>
        <p:sp>
          <p:nvSpPr>
            <p:cNvPr id="21" name="Shape 21"/>
            <p:cNvSpPr/>
            <p:nvPr/>
          </p:nvSpPr>
          <p:spPr>
            <a:xfrm>
              <a:off x="6543667" y="6400800"/>
              <a:ext cx="24216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None/>
              </a:pPr>
              <a:r>
                <a:rPr lang="en">
                  <a:solidFill>
                    <a:srgbClr val="FFFFFF"/>
                  </a:solidFill>
                  <a:latin typeface="Helvetica Neue"/>
                  <a:ea typeface="Helvetica Neue"/>
                  <a:cs typeface="Helvetica Neue"/>
                  <a:sym typeface="Helvetica Neue"/>
                </a:rPr>
                <a:t>Limitations and Improvements</a:t>
              </a:r>
            </a:p>
          </p:txBody>
        </p:sp>
      </p:grpSp>
      <p:cxnSp>
        <p:nvCxnSpPr>
          <p:cNvPr id="22" name="Shape 22"/>
          <p:cNvCxnSpPr/>
          <p:nvPr/>
        </p:nvCxnSpPr>
        <p:spPr>
          <a:xfrm rot="10800000">
            <a:off x="-2937" y="828896"/>
            <a:ext cx="9144000" cy="0"/>
          </a:xfrm>
          <a:prstGeom prst="straightConnector1">
            <a:avLst/>
          </a:prstGeom>
          <a:noFill/>
          <a:ln cap="flat" cmpd="sng" w="31750">
            <a:solidFill>
              <a:srgbClr val="BFBFBF"/>
            </a:solidFill>
            <a:prstDash val="solid"/>
            <a:round/>
            <a:headEnd len="med" w="med" type="none"/>
            <a:tailEnd len="med" w="med" type="none"/>
          </a:ln>
        </p:spPr>
      </p:cxnSp>
      <p:cxnSp>
        <p:nvCxnSpPr>
          <p:cNvPr id="23" name="Shape 23"/>
          <p:cNvCxnSpPr/>
          <p:nvPr/>
        </p:nvCxnSpPr>
        <p:spPr>
          <a:xfrm rot="10800000">
            <a:off x="2927" y="903145"/>
            <a:ext cx="9144000" cy="0"/>
          </a:xfrm>
          <a:prstGeom prst="straightConnector1">
            <a:avLst/>
          </a:prstGeom>
          <a:noFill/>
          <a:ln cap="flat" cmpd="sng" w="31750">
            <a:solidFill>
              <a:srgbClr val="BFBFBF"/>
            </a:solidFill>
            <a:prstDash val="solid"/>
            <a:round/>
            <a:headEnd len="med" w="med" type="none"/>
            <a:tailEnd len="med" w="med" type="none"/>
          </a:ln>
        </p:spPr>
      </p:cxnSp>
      <p:sp>
        <p:nvSpPr>
          <p:cNvPr descr="BEACN" id="24" name="Shape 24"/>
          <p:cNvSpPr/>
          <p:nvPr/>
        </p:nvSpPr>
        <p:spPr>
          <a:xfrm>
            <a:off x="307975" y="7937"/>
            <a:ext cx="304799" cy="304799"/>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rgbClr val="000000"/>
              </a:solidFill>
              <a:latin typeface="Calibri"/>
              <a:ea typeface="Calibri"/>
              <a:cs typeface="Calibri"/>
              <a:sym typeface="Calibri"/>
            </a:endParaRPr>
          </a:p>
        </p:txBody>
      </p:sp>
      <p:pic>
        <p:nvPicPr>
          <p:cNvPr descr="C:\Users\Vivian\Downloads\inverted_logo(1).png" id="25" name="Shape 25"/>
          <p:cNvPicPr preferRelativeResize="0"/>
          <p:nvPr/>
        </p:nvPicPr>
        <p:blipFill rotWithShape="1">
          <a:blip r:embed="rId2">
            <a:alphaModFix/>
          </a:blip>
          <a:srcRect b="0" l="0" r="0" t="0"/>
          <a:stretch/>
        </p:blipFill>
        <p:spPr>
          <a:xfrm>
            <a:off x="-3375" y="6487319"/>
            <a:ext cx="1034399" cy="329699"/>
          </a:xfrm>
          <a:prstGeom prst="rect">
            <a:avLst/>
          </a:prstGeom>
          <a:noFill/>
          <a:ln>
            <a:noFill/>
          </a:ln>
        </p:spPr>
      </p:pic>
      <p:pic>
        <p:nvPicPr>
          <p:cNvPr descr="Screen Shot 2015-12-06 at 1.07.04 PM.png" id="26" name="Shape 26"/>
          <p:cNvPicPr preferRelativeResize="0"/>
          <p:nvPr/>
        </p:nvPicPr>
        <p:blipFill>
          <a:blip r:embed="rId3">
            <a:alphaModFix/>
          </a:blip>
          <a:stretch>
            <a:fillRect/>
          </a:stretch>
        </p:blipFill>
        <p:spPr>
          <a:xfrm>
            <a:off x="6802025" y="121725"/>
            <a:ext cx="2252950" cy="632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Research w/ kicker">
    <p:spTree>
      <p:nvGrpSpPr>
        <p:cNvPr id="27" name="Shape 27"/>
        <p:cNvGrpSpPr/>
        <p:nvPr/>
      </p:nvGrpSpPr>
      <p:grpSpPr>
        <a:xfrm>
          <a:off x="0" y="0"/>
          <a:ext cx="0" cy="0"/>
          <a:chOff x="0" y="0"/>
          <a:chExt cx="0" cy="0"/>
        </a:xfrm>
      </p:grpSpPr>
      <p:sp>
        <p:nvSpPr>
          <p:cNvPr id="28" name="Shape 28"/>
          <p:cNvSpPr txBox="1"/>
          <p:nvPr>
            <p:ph type="title"/>
          </p:nvPr>
        </p:nvSpPr>
        <p:spPr>
          <a:xfrm>
            <a:off x="311700" y="139641"/>
            <a:ext cx="8520599" cy="763500"/>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29" name="Shape 29"/>
          <p:cNvSpPr/>
          <p:nvPr/>
        </p:nvSpPr>
        <p:spPr>
          <a:xfrm>
            <a:off x="-3375" y="6446392"/>
            <a:ext cx="9156600" cy="411599"/>
          </a:xfrm>
          <a:prstGeom prst="rect">
            <a:avLst/>
          </a:prstGeom>
          <a:solidFill>
            <a:srgbClr val="0077B3"/>
          </a:solidFill>
          <a:ln>
            <a:noFill/>
          </a:ln>
        </p:spPr>
        <p:txBody>
          <a:bodyPr anchorCtr="0" anchor="ctr" bIns="45700" lIns="91425" rIns="91425" tIns="45700">
            <a:noAutofit/>
          </a:bodyPr>
          <a:lstStyle/>
          <a:p>
            <a:pPr indent="0" lvl="0" marL="0" marR="0" rtl="0" algn="ctr">
              <a:spcBef>
                <a:spcPts val="0"/>
              </a:spcBef>
              <a:buNone/>
            </a:pPr>
            <a:r>
              <a:t/>
            </a:r>
            <a:endParaRPr b="0" i="0" sz="2000" u="none" cap="none" strike="noStrike">
              <a:solidFill>
                <a:srgbClr val="FFFFFF"/>
              </a:solidFill>
              <a:latin typeface="Calibri"/>
              <a:ea typeface="Calibri"/>
              <a:cs typeface="Calibri"/>
              <a:sym typeface="Calibri"/>
            </a:endParaRPr>
          </a:p>
        </p:txBody>
      </p:sp>
      <p:grpSp>
        <p:nvGrpSpPr>
          <p:cNvPr id="30" name="Shape 30"/>
          <p:cNvGrpSpPr/>
          <p:nvPr/>
        </p:nvGrpSpPr>
        <p:grpSpPr>
          <a:xfrm>
            <a:off x="1102425" y="6446391"/>
            <a:ext cx="7783780" cy="411479"/>
            <a:chOff x="1676400" y="6400800"/>
            <a:chExt cx="7288867" cy="457200"/>
          </a:xfrm>
        </p:grpSpPr>
        <p:sp>
          <p:nvSpPr>
            <p:cNvPr id="31" name="Shape 31"/>
            <p:cNvSpPr/>
            <p:nvPr/>
          </p:nvSpPr>
          <p:spPr>
            <a:xfrm>
              <a:off x="1676400" y="6400800"/>
              <a:ext cx="17526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i="0" lang="en" sz="1600" u="none" cap="none" strike="noStrike">
                  <a:solidFill>
                    <a:srgbClr val="FFFFFF"/>
                  </a:solidFill>
                  <a:latin typeface="Helvetica Neue"/>
                  <a:ea typeface="Helvetica Neue"/>
                  <a:cs typeface="Helvetica Neue"/>
                  <a:sym typeface="Helvetica Neue"/>
                </a:rPr>
                <a:t>Introduction</a:t>
              </a:r>
            </a:p>
          </p:txBody>
        </p:sp>
        <p:sp>
          <p:nvSpPr>
            <p:cNvPr id="32" name="Shape 32"/>
            <p:cNvSpPr/>
            <p:nvPr/>
          </p:nvSpPr>
          <p:spPr>
            <a:xfrm>
              <a:off x="3247319" y="6400800"/>
              <a:ext cx="1858200" cy="457200"/>
            </a:xfrm>
            <a:prstGeom prst="chevron">
              <a:avLst>
                <a:gd fmla="val 50000" name="adj"/>
              </a:avLst>
            </a:prstGeom>
            <a:solidFill>
              <a:srgbClr val="FFFFFF"/>
            </a:solidFill>
            <a:ln>
              <a:noFill/>
            </a:ln>
          </p:spPr>
          <p:txBody>
            <a:bodyPr anchorCtr="0" anchor="ctr" bIns="45700" lIns="91425" rIns="91425" tIns="45700">
              <a:noAutofit/>
            </a:bodyPr>
            <a:lstStyle/>
            <a:p>
              <a:pPr indent="0" lvl="0" marL="0" marR="0" rtl="0" algn="ctr">
                <a:spcBef>
                  <a:spcPts val="0"/>
                </a:spcBef>
                <a:buSzPct val="25000"/>
                <a:buNone/>
              </a:pPr>
              <a:r>
                <a:rPr b="1" lang="en" sz="1600">
                  <a:latin typeface="Helvetica Neue"/>
                  <a:ea typeface="Helvetica Neue"/>
                  <a:cs typeface="Helvetica Neue"/>
                  <a:sym typeface="Helvetica Neue"/>
                </a:rPr>
                <a:t>Research</a:t>
              </a:r>
            </a:p>
          </p:txBody>
        </p:sp>
        <p:sp>
          <p:nvSpPr>
            <p:cNvPr id="33" name="Shape 33"/>
            <p:cNvSpPr/>
            <p:nvPr/>
          </p:nvSpPr>
          <p:spPr>
            <a:xfrm>
              <a:off x="4879773" y="6400800"/>
              <a:ext cx="19020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lang="en" sz="1600">
                  <a:solidFill>
                    <a:srgbClr val="FFFFFF"/>
                  </a:solidFill>
                  <a:latin typeface="Helvetica Neue"/>
                  <a:ea typeface="Helvetica Neue"/>
                  <a:cs typeface="Helvetica Neue"/>
                  <a:sym typeface="Helvetica Neue"/>
                </a:rPr>
                <a:t>Calculator</a:t>
              </a:r>
            </a:p>
          </p:txBody>
        </p:sp>
        <p:sp>
          <p:nvSpPr>
            <p:cNvPr id="34" name="Shape 34"/>
            <p:cNvSpPr/>
            <p:nvPr/>
          </p:nvSpPr>
          <p:spPr>
            <a:xfrm>
              <a:off x="6543667" y="6400800"/>
              <a:ext cx="24216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None/>
              </a:pPr>
              <a:r>
                <a:rPr lang="en">
                  <a:solidFill>
                    <a:srgbClr val="FFFFFF"/>
                  </a:solidFill>
                  <a:latin typeface="Helvetica Neue"/>
                  <a:ea typeface="Helvetica Neue"/>
                  <a:cs typeface="Helvetica Neue"/>
                  <a:sym typeface="Helvetica Neue"/>
                </a:rPr>
                <a:t>Limitations and Improvements</a:t>
              </a:r>
            </a:p>
          </p:txBody>
        </p:sp>
      </p:grpSp>
      <p:cxnSp>
        <p:nvCxnSpPr>
          <p:cNvPr id="35" name="Shape 35"/>
          <p:cNvCxnSpPr/>
          <p:nvPr/>
        </p:nvCxnSpPr>
        <p:spPr>
          <a:xfrm rot="10800000">
            <a:off x="-2937" y="828896"/>
            <a:ext cx="9144000" cy="0"/>
          </a:xfrm>
          <a:prstGeom prst="straightConnector1">
            <a:avLst/>
          </a:prstGeom>
          <a:noFill/>
          <a:ln cap="flat" cmpd="sng" w="31750">
            <a:solidFill>
              <a:srgbClr val="BFBFBF"/>
            </a:solidFill>
            <a:prstDash val="solid"/>
            <a:round/>
            <a:headEnd len="med" w="med" type="none"/>
            <a:tailEnd len="med" w="med" type="none"/>
          </a:ln>
        </p:spPr>
      </p:cxnSp>
      <p:cxnSp>
        <p:nvCxnSpPr>
          <p:cNvPr id="36" name="Shape 36"/>
          <p:cNvCxnSpPr/>
          <p:nvPr/>
        </p:nvCxnSpPr>
        <p:spPr>
          <a:xfrm rot="10800000">
            <a:off x="2927" y="903145"/>
            <a:ext cx="9144000" cy="0"/>
          </a:xfrm>
          <a:prstGeom prst="straightConnector1">
            <a:avLst/>
          </a:prstGeom>
          <a:noFill/>
          <a:ln cap="flat" cmpd="sng" w="31750">
            <a:solidFill>
              <a:srgbClr val="BFBFBF"/>
            </a:solidFill>
            <a:prstDash val="solid"/>
            <a:round/>
            <a:headEnd len="med" w="med" type="none"/>
            <a:tailEnd len="med" w="med" type="none"/>
          </a:ln>
        </p:spPr>
      </p:cxnSp>
      <p:pic>
        <p:nvPicPr>
          <p:cNvPr descr="C:\Users\Vivian\Downloads\inverted_logo(1).png" id="37" name="Shape 37"/>
          <p:cNvPicPr preferRelativeResize="0"/>
          <p:nvPr/>
        </p:nvPicPr>
        <p:blipFill rotWithShape="1">
          <a:blip r:embed="rId2">
            <a:alphaModFix/>
          </a:blip>
          <a:srcRect b="0" l="0" r="0" t="0"/>
          <a:stretch/>
        </p:blipFill>
        <p:spPr>
          <a:xfrm>
            <a:off x="-3375" y="6487319"/>
            <a:ext cx="1034399" cy="329699"/>
          </a:xfrm>
          <a:prstGeom prst="rect">
            <a:avLst/>
          </a:prstGeom>
          <a:noFill/>
          <a:ln>
            <a:noFill/>
          </a:ln>
        </p:spPr>
      </p:pic>
      <p:pic>
        <p:nvPicPr>
          <p:cNvPr descr="Screen Shot 2015-12-06 at 1.07.04 PM.png" id="38" name="Shape 38"/>
          <p:cNvPicPr preferRelativeResize="0"/>
          <p:nvPr/>
        </p:nvPicPr>
        <p:blipFill>
          <a:blip r:embed="rId3">
            <a:alphaModFix/>
          </a:blip>
          <a:stretch>
            <a:fillRect/>
          </a:stretch>
        </p:blipFill>
        <p:spPr>
          <a:xfrm>
            <a:off x="6802025" y="121725"/>
            <a:ext cx="2252950" cy="632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39" name="Shape 39"/>
        <p:cNvGrpSpPr/>
        <p:nvPr/>
      </p:nvGrpSpPr>
      <p:grpSpPr>
        <a:xfrm>
          <a:off x="0" y="0"/>
          <a:ext cx="0" cy="0"/>
          <a:chOff x="0" y="0"/>
          <a:chExt cx="0" cy="0"/>
        </a:xfrm>
      </p:grpSpPr>
      <p:sp>
        <p:nvSpPr>
          <p:cNvPr id="40" name="Shape 40"/>
          <p:cNvSpPr txBox="1"/>
          <p:nvPr>
            <p:ph type="title"/>
          </p:nvPr>
        </p:nvSpPr>
        <p:spPr>
          <a:xfrm>
            <a:off x="311700" y="139641"/>
            <a:ext cx="8520599" cy="763500"/>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41" name="Shape 41"/>
          <p:cNvSpPr/>
          <p:nvPr/>
        </p:nvSpPr>
        <p:spPr>
          <a:xfrm>
            <a:off x="-3375" y="6446392"/>
            <a:ext cx="9156600" cy="411599"/>
          </a:xfrm>
          <a:prstGeom prst="rect">
            <a:avLst/>
          </a:prstGeom>
          <a:solidFill>
            <a:srgbClr val="0077B3"/>
          </a:solidFill>
          <a:ln>
            <a:noFill/>
          </a:ln>
        </p:spPr>
        <p:txBody>
          <a:bodyPr anchorCtr="0" anchor="ctr" bIns="45700" lIns="91425" rIns="91425" tIns="45700">
            <a:noAutofit/>
          </a:bodyPr>
          <a:lstStyle/>
          <a:p>
            <a:pPr indent="0" lvl="0" marL="0" marR="0" rtl="0" algn="ctr">
              <a:spcBef>
                <a:spcPts val="0"/>
              </a:spcBef>
              <a:buNone/>
            </a:pPr>
            <a:r>
              <a:t/>
            </a:r>
            <a:endParaRPr b="0" i="0" sz="2000" u="none" cap="none" strike="noStrike">
              <a:solidFill>
                <a:srgbClr val="FFFFFF"/>
              </a:solidFill>
              <a:latin typeface="Calibri"/>
              <a:ea typeface="Calibri"/>
              <a:cs typeface="Calibri"/>
              <a:sym typeface="Calibri"/>
            </a:endParaRPr>
          </a:p>
        </p:txBody>
      </p:sp>
      <p:grpSp>
        <p:nvGrpSpPr>
          <p:cNvPr id="42" name="Shape 42"/>
          <p:cNvGrpSpPr/>
          <p:nvPr/>
        </p:nvGrpSpPr>
        <p:grpSpPr>
          <a:xfrm>
            <a:off x="1102425" y="6446391"/>
            <a:ext cx="7783780" cy="411479"/>
            <a:chOff x="1676400" y="6400800"/>
            <a:chExt cx="7288867" cy="457200"/>
          </a:xfrm>
        </p:grpSpPr>
        <p:sp>
          <p:nvSpPr>
            <p:cNvPr id="43" name="Shape 43"/>
            <p:cNvSpPr/>
            <p:nvPr/>
          </p:nvSpPr>
          <p:spPr>
            <a:xfrm>
              <a:off x="1676400" y="6400800"/>
              <a:ext cx="17526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i="0" lang="en" sz="1600" u="none" cap="none" strike="noStrike">
                  <a:solidFill>
                    <a:srgbClr val="FFFFFF"/>
                  </a:solidFill>
                  <a:latin typeface="Helvetica Neue"/>
                  <a:ea typeface="Helvetica Neue"/>
                  <a:cs typeface="Helvetica Neue"/>
                  <a:sym typeface="Helvetica Neue"/>
                </a:rPr>
                <a:t>Introduction</a:t>
              </a:r>
            </a:p>
          </p:txBody>
        </p:sp>
        <p:sp>
          <p:nvSpPr>
            <p:cNvPr id="44" name="Shape 44"/>
            <p:cNvSpPr/>
            <p:nvPr/>
          </p:nvSpPr>
          <p:spPr>
            <a:xfrm>
              <a:off x="3247319" y="6400800"/>
              <a:ext cx="1858200" cy="457200"/>
            </a:xfrm>
            <a:prstGeom prst="chevron">
              <a:avLst>
                <a:gd fmla="val 50000" name="adj"/>
              </a:avLst>
            </a:prstGeom>
            <a:solidFill>
              <a:srgbClr val="FFFFFF"/>
            </a:solidFill>
            <a:ln>
              <a:noFill/>
            </a:ln>
          </p:spPr>
          <p:txBody>
            <a:bodyPr anchorCtr="0" anchor="ctr" bIns="45700" lIns="91425" rIns="91425" tIns="45700">
              <a:noAutofit/>
            </a:bodyPr>
            <a:lstStyle/>
            <a:p>
              <a:pPr indent="0" lvl="0" marL="0" marR="0" rtl="0" algn="ctr">
                <a:spcBef>
                  <a:spcPts val="0"/>
                </a:spcBef>
                <a:buSzPct val="25000"/>
                <a:buNone/>
              </a:pPr>
              <a:r>
                <a:rPr b="1" lang="en" sz="1600">
                  <a:latin typeface="Helvetica Neue"/>
                  <a:ea typeface="Helvetica Neue"/>
                  <a:cs typeface="Helvetica Neue"/>
                  <a:sym typeface="Helvetica Neue"/>
                </a:rPr>
                <a:t>Research</a:t>
              </a:r>
            </a:p>
          </p:txBody>
        </p:sp>
        <p:sp>
          <p:nvSpPr>
            <p:cNvPr id="45" name="Shape 45"/>
            <p:cNvSpPr/>
            <p:nvPr/>
          </p:nvSpPr>
          <p:spPr>
            <a:xfrm>
              <a:off x="4879773" y="6400800"/>
              <a:ext cx="19020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lang="en" sz="1600">
                  <a:solidFill>
                    <a:srgbClr val="FFFFFF"/>
                  </a:solidFill>
                  <a:latin typeface="Helvetica Neue"/>
                  <a:ea typeface="Helvetica Neue"/>
                  <a:cs typeface="Helvetica Neue"/>
                  <a:sym typeface="Helvetica Neue"/>
                </a:rPr>
                <a:t>Calculator</a:t>
              </a:r>
            </a:p>
          </p:txBody>
        </p:sp>
        <p:sp>
          <p:nvSpPr>
            <p:cNvPr id="46" name="Shape 46"/>
            <p:cNvSpPr/>
            <p:nvPr/>
          </p:nvSpPr>
          <p:spPr>
            <a:xfrm>
              <a:off x="6543667" y="6400800"/>
              <a:ext cx="24216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None/>
              </a:pPr>
              <a:r>
                <a:rPr lang="en">
                  <a:solidFill>
                    <a:srgbClr val="FFFFFF"/>
                  </a:solidFill>
                  <a:latin typeface="Helvetica Neue"/>
                  <a:ea typeface="Helvetica Neue"/>
                  <a:cs typeface="Helvetica Neue"/>
                  <a:sym typeface="Helvetica Neue"/>
                </a:rPr>
                <a:t>Limitations and Improvements</a:t>
              </a:r>
            </a:p>
          </p:txBody>
        </p:sp>
      </p:grpSp>
      <p:cxnSp>
        <p:nvCxnSpPr>
          <p:cNvPr id="47" name="Shape 47"/>
          <p:cNvCxnSpPr/>
          <p:nvPr/>
        </p:nvCxnSpPr>
        <p:spPr>
          <a:xfrm rot="10800000">
            <a:off x="-2937" y="828896"/>
            <a:ext cx="9144000" cy="0"/>
          </a:xfrm>
          <a:prstGeom prst="straightConnector1">
            <a:avLst/>
          </a:prstGeom>
          <a:noFill/>
          <a:ln cap="flat" cmpd="sng" w="31750">
            <a:solidFill>
              <a:srgbClr val="BFBFBF"/>
            </a:solidFill>
            <a:prstDash val="solid"/>
            <a:round/>
            <a:headEnd len="med" w="med" type="none"/>
            <a:tailEnd len="med" w="med" type="none"/>
          </a:ln>
        </p:spPr>
      </p:cxnSp>
      <p:cxnSp>
        <p:nvCxnSpPr>
          <p:cNvPr id="48" name="Shape 48"/>
          <p:cNvCxnSpPr/>
          <p:nvPr/>
        </p:nvCxnSpPr>
        <p:spPr>
          <a:xfrm rot="10800000">
            <a:off x="2927" y="903145"/>
            <a:ext cx="9144000" cy="0"/>
          </a:xfrm>
          <a:prstGeom prst="straightConnector1">
            <a:avLst/>
          </a:prstGeom>
          <a:noFill/>
          <a:ln cap="flat" cmpd="sng" w="31750">
            <a:solidFill>
              <a:srgbClr val="BFBFBF"/>
            </a:solidFill>
            <a:prstDash val="solid"/>
            <a:round/>
            <a:headEnd len="med" w="med" type="none"/>
            <a:tailEnd len="med" w="med" type="none"/>
          </a:ln>
        </p:spPr>
      </p:cxnSp>
      <p:pic>
        <p:nvPicPr>
          <p:cNvPr descr="C:\Users\Vivian\Downloads\inverted_logo(1).png" id="49" name="Shape 49"/>
          <p:cNvPicPr preferRelativeResize="0"/>
          <p:nvPr/>
        </p:nvPicPr>
        <p:blipFill rotWithShape="1">
          <a:blip r:embed="rId2">
            <a:alphaModFix/>
          </a:blip>
          <a:srcRect b="0" l="0" r="0" t="0"/>
          <a:stretch/>
        </p:blipFill>
        <p:spPr>
          <a:xfrm>
            <a:off x="-3375" y="6487319"/>
            <a:ext cx="1034399" cy="329699"/>
          </a:xfrm>
          <a:prstGeom prst="rect">
            <a:avLst/>
          </a:prstGeom>
          <a:noFill/>
          <a:ln>
            <a:noFill/>
          </a:ln>
        </p:spPr>
      </p:pic>
      <p:pic>
        <p:nvPicPr>
          <p:cNvPr descr="Screen Shot 2015-12-06 at 1.07.04 PM.png" id="50" name="Shape 50"/>
          <p:cNvPicPr preferRelativeResize="0"/>
          <p:nvPr/>
        </p:nvPicPr>
        <p:blipFill>
          <a:blip r:embed="rId3">
            <a:alphaModFix/>
          </a:blip>
          <a:stretch>
            <a:fillRect/>
          </a:stretch>
        </p:blipFill>
        <p:spPr>
          <a:xfrm>
            <a:off x="6802025" y="121725"/>
            <a:ext cx="2252950" cy="632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culator">
    <p:spTree>
      <p:nvGrpSpPr>
        <p:cNvPr id="51" name="Shape 51"/>
        <p:cNvGrpSpPr/>
        <p:nvPr/>
      </p:nvGrpSpPr>
      <p:grpSpPr>
        <a:xfrm>
          <a:off x="0" y="0"/>
          <a:ext cx="0" cy="0"/>
          <a:chOff x="0" y="0"/>
          <a:chExt cx="0" cy="0"/>
        </a:xfrm>
      </p:grpSpPr>
      <p:sp>
        <p:nvSpPr>
          <p:cNvPr id="52" name="Shape 52"/>
          <p:cNvSpPr txBox="1"/>
          <p:nvPr>
            <p:ph type="title"/>
          </p:nvPr>
        </p:nvSpPr>
        <p:spPr>
          <a:xfrm>
            <a:off x="311700" y="139641"/>
            <a:ext cx="8520599" cy="763500"/>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53" name="Shape 53"/>
          <p:cNvSpPr/>
          <p:nvPr/>
        </p:nvSpPr>
        <p:spPr>
          <a:xfrm>
            <a:off x="-3375" y="6446392"/>
            <a:ext cx="9156600" cy="411599"/>
          </a:xfrm>
          <a:prstGeom prst="rect">
            <a:avLst/>
          </a:prstGeom>
          <a:solidFill>
            <a:srgbClr val="0077B3"/>
          </a:solidFill>
          <a:ln>
            <a:noFill/>
          </a:ln>
        </p:spPr>
        <p:txBody>
          <a:bodyPr anchorCtr="0" anchor="ctr" bIns="45700" lIns="91425" rIns="91425" tIns="45700">
            <a:noAutofit/>
          </a:bodyPr>
          <a:lstStyle/>
          <a:p>
            <a:pPr indent="0" lvl="0" marL="0" marR="0" rtl="0" algn="ctr">
              <a:spcBef>
                <a:spcPts val="0"/>
              </a:spcBef>
              <a:buNone/>
            </a:pPr>
            <a:r>
              <a:t/>
            </a:r>
            <a:endParaRPr b="0" i="0" sz="2000" u="none" cap="none" strike="noStrike">
              <a:solidFill>
                <a:srgbClr val="FFFFFF"/>
              </a:solidFill>
              <a:latin typeface="Calibri"/>
              <a:ea typeface="Calibri"/>
              <a:cs typeface="Calibri"/>
              <a:sym typeface="Calibri"/>
            </a:endParaRPr>
          </a:p>
        </p:txBody>
      </p:sp>
      <p:grpSp>
        <p:nvGrpSpPr>
          <p:cNvPr id="54" name="Shape 54"/>
          <p:cNvGrpSpPr/>
          <p:nvPr/>
        </p:nvGrpSpPr>
        <p:grpSpPr>
          <a:xfrm>
            <a:off x="1102425" y="6446391"/>
            <a:ext cx="7783780" cy="411479"/>
            <a:chOff x="1676400" y="6400800"/>
            <a:chExt cx="7288867" cy="457200"/>
          </a:xfrm>
        </p:grpSpPr>
        <p:sp>
          <p:nvSpPr>
            <p:cNvPr id="55" name="Shape 55"/>
            <p:cNvSpPr/>
            <p:nvPr/>
          </p:nvSpPr>
          <p:spPr>
            <a:xfrm>
              <a:off x="1676400" y="6400800"/>
              <a:ext cx="17526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i="0" lang="en" sz="1600" u="none" cap="none" strike="noStrike">
                  <a:solidFill>
                    <a:srgbClr val="FFFFFF"/>
                  </a:solidFill>
                  <a:latin typeface="Helvetica Neue"/>
                  <a:ea typeface="Helvetica Neue"/>
                  <a:cs typeface="Helvetica Neue"/>
                  <a:sym typeface="Helvetica Neue"/>
                </a:rPr>
                <a:t>Introduction</a:t>
              </a:r>
            </a:p>
          </p:txBody>
        </p:sp>
        <p:sp>
          <p:nvSpPr>
            <p:cNvPr id="56" name="Shape 56"/>
            <p:cNvSpPr/>
            <p:nvPr/>
          </p:nvSpPr>
          <p:spPr>
            <a:xfrm>
              <a:off x="3247319" y="6400800"/>
              <a:ext cx="18582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lang="en" sz="1600">
                  <a:solidFill>
                    <a:srgbClr val="FFFFFF"/>
                  </a:solidFill>
                  <a:latin typeface="Helvetica Neue"/>
                  <a:ea typeface="Helvetica Neue"/>
                  <a:cs typeface="Helvetica Neue"/>
                  <a:sym typeface="Helvetica Neue"/>
                </a:rPr>
                <a:t>Research</a:t>
              </a:r>
            </a:p>
          </p:txBody>
        </p:sp>
        <p:sp>
          <p:nvSpPr>
            <p:cNvPr id="57" name="Shape 57"/>
            <p:cNvSpPr/>
            <p:nvPr/>
          </p:nvSpPr>
          <p:spPr>
            <a:xfrm>
              <a:off x="4879773" y="6400800"/>
              <a:ext cx="1902000" cy="457200"/>
            </a:xfrm>
            <a:prstGeom prst="chevron">
              <a:avLst>
                <a:gd fmla="val 50000" name="adj"/>
              </a:avLst>
            </a:prstGeom>
            <a:solidFill>
              <a:srgbClr val="FFFFFF"/>
            </a:solidFill>
            <a:ln>
              <a:noFill/>
            </a:ln>
          </p:spPr>
          <p:txBody>
            <a:bodyPr anchorCtr="0" anchor="ctr" bIns="45700" lIns="91425" rIns="91425" tIns="45700">
              <a:noAutofit/>
            </a:bodyPr>
            <a:lstStyle/>
            <a:p>
              <a:pPr indent="0" lvl="0" marL="0" marR="0" rtl="0" algn="ctr">
                <a:spcBef>
                  <a:spcPts val="0"/>
                </a:spcBef>
                <a:buSzPct val="25000"/>
                <a:buNone/>
              </a:pPr>
              <a:r>
                <a:rPr b="1" lang="en" sz="1600">
                  <a:latin typeface="Helvetica Neue"/>
                  <a:ea typeface="Helvetica Neue"/>
                  <a:cs typeface="Helvetica Neue"/>
                  <a:sym typeface="Helvetica Neue"/>
                </a:rPr>
                <a:t>Calculator</a:t>
              </a:r>
            </a:p>
          </p:txBody>
        </p:sp>
        <p:sp>
          <p:nvSpPr>
            <p:cNvPr id="58" name="Shape 58"/>
            <p:cNvSpPr/>
            <p:nvPr/>
          </p:nvSpPr>
          <p:spPr>
            <a:xfrm>
              <a:off x="6543667" y="6400800"/>
              <a:ext cx="24216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None/>
              </a:pPr>
              <a:r>
                <a:rPr lang="en">
                  <a:solidFill>
                    <a:srgbClr val="FFFFFF"/>
                  </a:solidFill>
                  <a:latin typeface="Helvetica Neue"/>
                  <a:ea typeface="Helvetica Neue"/>
                  <a:cs typeface="Helvetica Neue"/>
                  <a:sym typeface="Helvetica Neue"/>
                </a:rPr>
                <a:t>Limitations and Improvements</a:t>
              </a:r>
            </a:p>
          </p:txBody>
        </p:sp>
      </p:grpSp>
      <p:cxnSp>
        <p:nvCxnSpPr>
          <p:cNvPr id="59" name="Shape 59"/>
          <p:cNvCxnSpPr/>
          <p:nvPr/>
        </p:nvCxnSpPr>
        <p:spPr>
          <a:xfrm rot="10800000">
            <a:off x="-2937" y="828896"/>
            <a:ext cx="9144000" cy="0"/>
          </a:xfrm>
          <a:prstGeom prst="straightConnector1">
            <a:avLst/>
          </a:prstGeom>
          <a:noFill/>
          <a:ln cap="flat" cmpd="sng" w="31750">
            <a:solidFill>
              <a:srgbClr val="BFBFBF"/>
            </a:solidFill>
            <a:prstDash val="solid"/>
            <a:round/>
            <a:headEnd len="med" w="med" type="none"/>
            <a:tailEnd len="med" w="med" type="none"/>
          </a:ln>
        </p:spPr>
      </p:cxnSp>
      <p:cxnSp>
        <p:nvCxnSpPr>
          <p:cNvPr id="60" name="Shape 60"/>
          <p:cNvCxnSpPr/>
          <p:nvPr/>
        </p:nvCxnSpPr>
        <p:spPr>
          <a:xfrm rot="10800000">
            <a:off x="2927" y="903145"/>
            <a:ext cx="9144000" cy="0"/>
          </a:xfrm>
          <a:prstGeom prst="straightConnector1">
            <a:avLst/>
          </a:prstGeom>
          <a:noFill/>
          <a:ln cap="flat" cmpd="sng" w="31750">
            <a:solidFill>
              <a:srgbClr val="BFBFBF"/>
            </a:solidFill>
            <a:prstDash val="solid"/>
            <a:round/>
            <a:headEnd len="med" w="med" type="none"/>
            <a:tailEnd len="med" w="med" type="none"/>
          </a:ln>
        </p:spPr>
      </p:cxnSp>
      <p:pic>
        <p:nvPicPr>
          <p:cNvPr descr="C:\Users\Vivian\Downloads\inverted_logo(1).png" id="61" name="Shape 61"/>
          <p:cNvPicPr preferRelativeResize="0"/>
          <p:nvPr/>
        </p:nvPicPr>
        <p:blipFill rotWithShape="1">
          <a:blip r:embed="rId2">
            <a:alphaModFix/>
          </a:blip>
          <a:srcRect b="0" l="0" r="0" t="0"/>
          <a:stretch/>
        </p:blipFill>
        <p:spPr>
          <a:xfrm>
            <a:off x="-3375" y="6487319"/>
            <a:ext cx="1034399" cy="329699"/>
          </a:xfrm>
          <a:prstGeom prst="rect">
            <a:avLst/>
          </a:prstGeom>
          <a:noFill/>
          <a:ln>
            <a:noFill/>
          </a:ln>
        </p:spPr>
      </p:pic>
      <p:pic>
        <p:nvPicPr>
          <p:cNvPr descr="Screen Shot 2015-12-06 at 1.07.04 PM.png" id="62" name="Shape 62"/>
          <p:cNvPicPr preferRelativeResize="0"/>
          <p:nvPr/>
        </p:nvPicPr>
        <p:blipFill>
          <a:blip r:embed="rId3">
            <a:alphaModFix/>
          </a:blip>
          <a:stretch>
            <a:fillRect/>
          </a:stretch>
        </p:blipFill>
        <p:spPr>
          <a:xfrm>
            <a:off x="6802025" y="121725"/>
            <a:ext cx="2252950" cy="632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clusion">
    <p:spTree>
      <p:nvGrpSpPr>
        <p:cNvPr id="63" name="Shape 63"/>
        <p:cNvGrpSpPr/>
        <p:nvPr/>
      </p:nvGrpSpPr>
      <p:grpSpPr>
        <a:xfrm>
          <a:off x="0" y="0"/>
          <a:ext cx="0" cy="0"/>
          <a:chOff x="0" y="0"/>
          <a:chExt cx="0" cy="0"/>
        </a:xfrm>
      </p:grpSpPr>
      <p:sp>
        <p:nvSpPr>
          <p:cNvPr id="64" name="Shape 64"/>
          <p:cNvSpPr txBox="1"/>
          <p:nvPr>
            <p:ph type="title"/>
          </p:nvPr>
        </p:nvSpPr>
        <p:spPr>
          <a:xfrm>
            <a:off x="311700" y="139641"/>
            <a:ext cx="8520599" cy="763500"/>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65" name="Shape 65"/>
          <p:cNvSpPr/>
          <p:nvPr/>
        </p:nvSpPr>
        <p:spPr>
          <a:xfrm>
            <a:off x="-3375" y="6446392"/>
            <a:ext cx="9156600" cy="411599"/>
          </a:xfrm>
          <a:prstGeom prst="rect">
            <a:avLst/>
          </a:prstGeom>
          <a:solidFill>
            <a:srgbClr val="0077B3"/>
          </a:solidFill>
          <a:ln>
            <a:noFill/>
          </a:ln>
        </p:spPr>
        <p:txBody>
          <a:bodyPr anchorCtr="0" anchor="ctr" bIns="45700" lIns="91425" rIns="91425" tIns="45700">
            <a:noAutofit/>
          </a:bodyPr>
          <a:lstStyle/>
          <a:p>
            <a:pPr indent="0" lvl="0" marL="0" marR="0" rtl="0" algn="ctr">
              <a:spcBef>
                <a:spcPts val="0"/>
              </a:spcBef>
              <a:buNone/>
            </a:pPr>
            <a:r>
              <a:t/>
            </a:r>
            <a:endParaRPr b="0" i="0" sz="2000" u="none" cap="none" strike="noStrike">
              <a:solidFill>
                <a:srgbClr val="FFFFFF"/>
              </a:solidFill>
              <a:latin typeface="Calibri"/>
              <a:ea typeface="Calibri"/>
              <a:cs typeface="Calibri"/>
              <a:sym typeface="Calibri"/>
            </a:endParaRPr>
          </a:p>
        </p:txBody>
      </p:sp>
      <p:grpSp>
        <p:nvGrpSpPr>
          <p:cNvPr id="66" name="Shape 66"/>
          <p:cNvGrpSpPr/>
          <p:nvPr/>
        </p:nvGrpSpPr>
        <p:grpSpPr>
          <a:xfrm>
            <a:off x="1102425" y="6446391"/>
            <a:ext cx="7783780" cy="411479"/>
            <a:chOff x="1676400" y="6400800"/>
            <a:chExt cx="7288867" cy="457200"/>
          </a:xfrm>
        </p:grpSpPr>
        <p:sp>
          <p:nvSpPr>
            <p:cNvPr id="67" name="Shape 67"/>
            <p:cNvSpPr/>
            <p:nvPr/>
          </p:nvSpPr>
          <p:spPr>
            <a:xfrm>
              <a:off x="1676400" y="6400800"/>
              <a:ext cx="17526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i="0" lang="en" sz="1600" u="none" cap="none" strike="noStrike">
                  <a:solidFill>
                    <a:srgbClr val="FFFFFF"/>
                  </a:solidFill>
                  <a:latin typeface="Helvetica Neue"/>
                  <a:ea typeface="Helvetica Neue"/>
                  <a:cs typeface="Helvetica Neue"/>
                  <a:sym typeface="Helvetica Neue"/>
                </a:rPr>
                <a:t>Introduction</a:t>
              </a:r>
            </a:p>
          </p:txBody>
        </p:sp>
        <p:sp>
          <p:nvSpPr>
            <p:cNvPr id="68" name="Shape 68"/>
            <p:cNvSpPr/>
            <p:nvPr/>
          </p:nvSpPr>
          <p:spPr>
            <a:xfrm>
              <a:off x="3247319" y="6400800"/>
              <a:ext cx="18582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lang="en" sz="1600">
                  <a:solidFill>
                    <a:srgbClr val="FFFFFF"/>
                  </a:solidFill>
                  <a:latin typeface="Helvetica Neue"/>
                  <a:ea typeface="Helvetica Neue"/>
                  <a:cs typeface="Helvetica Neue"/>
                  <a:sym typeface="Helvetica Neue"/>
                </a:rPr>
                <a:t>Research</a:t>
              </a:r>
            </a:p>
          </p:txBody>
        </p:sp>
        <p:sp>
          <p:nvSpPr>
            <p:cNvPr id="69" name="Shape 69"/>
            <p:cNvSpPr/>
            <p:nvPr/>
          </p:nvSpPr>
          <p:spPr>
            <a:xfrm>
              <a:off x="4879773" y="6400800"/>
              <a:ext cx="1902000" cy="457200"/>
            </a:xfrm>
            <a:prstGeom prst="chevron">
              <a:avLst>
                <a:gd fmla="val 50000" name="adj"/>
              </a:avLst>
            </a:prstGeom>
            <a:solidFill>
              <a:srgbClr val="0077B3"/>
            </a:solidFill>
            <a:ln>
              <a:noFill/>
            </a:ln>
          </p:spPr>
          <p:txBody>
            <a:bodyPr anchorCtr="0" anchor="ctr" bIns="45700" lIns="91425" rIns="91425" tIns="45700">
              <a:noAutofit/>
            </a:bodyPr>
            <a:lstStyle/>
            <a:p>
              <a:pPr indent="0" lvl="0" marL="0" marR="0" rtl="0" algn="ctr">
                <a:spcBef>
                  <a:spcPts val="0"/>
                </a:spcBef>
                <a:buSzPct val="25000"/>
                <a:buNone/>
              </a:pPr>
              <a:r>
                <a:rPr lang="en" sz="1600">
                  <a:solidFill>
                    <a:srgbClr val="FFFFFF"/>
                  </a:solidFill>
                  <a:latin typeface="Helvetica Neue"/>
                  <a:ea typeface="Helvetica Neue"/>
                  <a:cs typeface="Helvetica Neue"/>
                  <a:sym typeface="Helvetica Neue"/>
                </a:rPr>
                <a:t>Calculator</a:t>
              </a:r>
            </a:p>
          </p:txBody>
        </p:sp>
        <p:sp>
          <p:nvSpPr>
            <p:cNvPr id="70" name="Shape 70"/>
            <p:cNvSpPr/>
            <p:nvPr/>
          </p:nvSpPr>
          <p:spPr>
            <a:xfrm>
              <a:off x="6543667" y="6400800"/>
              <a:ext cx="2421600" cy="457200"/>
            </a:xfrm>
            <a:prstGeom prst="chevron">
              <a:avLst>
                <a:gd fmla="val 50000" name="adj"/>
              </a:avLst>
            </a:prstGeom>
            <a:solidFill>
              <a:srgbClr val="FFFFFF"/>
            </a:solidFill>
            <a:ln>
              <a:noFill/>
            </a:ln>
          </p:spPr>
          <p:txBody>
            <a:bodyPr anchorCtr="0" anchor="ctr" bIns="45700" lIns="91425" rIns="91425" tIns="45700">
              <a:noAutofit/>
            </a:bodyPr>
            <a:lstStyle/>
            <a:p>
              <a:pPr indent="0" lvl="0" marL="0" marR="0" rtl="0" algn="ctr">
                <a:spcBef>
                  <a:spcPts val="0"/>
                </a:spcBef>
                <a:buSzPct val="25000"/>
                <a:buNone/>
              </a:pPr>
              <a:r>
                <a:rPr b="1" lang="en" sz="1600">
                  <a:latin typeface="Helvetica Neue"/>
                  <a:ea typeface="Helvetica Neue"/>
                  <a:cs typeface="Helvetica Neue"/>
                  <a:sym typeface="Helvetica Neue"/>
                </a:rPr>
                <a:t>Conclusion</a:t>
              </a:r>
            </a:p>
          </p:txBody>
        </p:sp>
      </p:grpSp>
      <p:cxnSp>
        <p:nvCxnSpPr>
          <p:cNvPr id="71" name="Shape 71"/>
          <p:cNvCxnSpPr/>
          <p:nvPr/>
        </p:nvCxnSpPr>
        <p:spPr>
          <a:xfrm rot="10800000">
            <a:off x="-2937" y="828896"/>
            <a:ext cx="9144000" cy="0"/>
          </a:xfrm>
          <a:prstGeom prst="straightConnector1">
            <a:avLst/>
          </a:prstGeom>
          <a:noFill/>
          <a:ln cap="flat" cmpd="sng" w="31750">
            <a:solidFill>
              <a:srgbClr val="BFBFBF"/>
            </a:solidFill>
            <a:prstDash val="solid"/>
            <a:round/>
            <a:headEnd len="med" w="med" type="none"/>
            <a:tailEnd len="med" w="med" type="none"/>
          </a:ln>
        </p:spPr>
      </p:cxnSp>
      <p:cxnSp>
        <p:nvCxnSpPr>
          <p:cNvPr id="72" name="Shape 72"/>
          <p:cNvCxnSpPr/>
          <p:nvPr/>
        </p:nvCxnSpPr>
        <p:spPr>
          <a:xfrm rot="10800000">
            <a:off x="2927" y="903145"/>
            <a:ext cx="9144000" cy="0"/>
          </a:xfrm>
          <a:prstGeom prst="straightConnector1">
            <a:avLst/>
          </a:prstGeom>
          <a:noFill/>
          <a:ln cap="flat" cmpd="sng" w="31750">
            <a:solidFill>
              <a:srgbClr val="BFBFBF"/>
            </a:solidFill>
            <a:prstDash val="solid"/>
            <a:round/>
            <a:headEnd len="med" w="med" type="none"/>
            <a:tailEnd len="med" w="med" type="none"/>
          </a:ln>
        </p:spPr>
      </p:cxnSp>
      <p:pic>
        <p:nvPicPr>
          <p:cNvPr descr="C:\Users\Vivian\Downloads\inverted_logo(1).png" id="73" name="Shape 73"/>
          <p:cNvPicPr preferRelativeResize="0"/>
          <p:nvPr/>
        </p:nvPicPr>
        <p:blipFill rotWithShape="1">
          <a:blip r:embed="rId2">
            <a:alphaModFix/>
          </a:blip>
          <a:srcRect b="0" l="0" r="0" t="0"/>
          <a:stretch/>
        </p:blipFill>
        <p:spPr>
          <a:xfrm>
            <a:off x="-3375" y="6487319"/>
            <a:ext cx="1034399" cy="329699"/>
          </a:xfrm>
          <a:prstGeom prst="rect">
            <a:avLst/>
          </a:prstGeom>
          <a:noFill/>
          <a:ln>
            <a:noFill/>
          </a:ln>
        </p:spPr>
      </p:pic>
      <p:pic>
        <p:nvPicPr>
          <p:cNvPr descr="Screen Shot 2015-12-06 at 1.07.04 PM.png" id="74" name="Shape 74"/>
          <p:cNvPicPr preferRelativeResize="0"/>
          <p:nvPr/>
        </p:nvPicPr>
        <p:blipFill>
          <a:blip r:embed="rId3">
            <a:alphaModFix/>
          </a:blip>
          <a:stretch>
            <a:fillRect/>
          </a:stretch>
        </p:blipFill>
        <p:spPr>
          <a:xfrm>
            <a:off x="6802025" y="121725"/>
            <a:ext cx="2252950" cy="6329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599"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599" cy="45551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9.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 Id="rId4" Type="http://schemas.openxmlformats.org/officeDocument/2006/relationships/image" Target="../media/image10.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7.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descr="C:\Users\Vivian\Desktop\BEACN Director\Logo_Cropped.gif" id="79" name="Shape 79"/>
          <p:cNvPicPr preferRelativeResize="0"/>
          <p:nvPr/>
        </p:nvPicPr>
        <p:blipFill rotWithShape="1">
          <a:blip r:embed="rId3">
            <a:alphaModFix/>
          </a:blip>
          <a:srcRect b="0" l="0" r="0" t="0"/>
          <a:stretch/>
        </p:blipFill>
        <p:spPr>
          <a:xfrm>
            <a:off x="1949533" y="1150916"/>
            <a:ext cx="5274600" cy="2003400"/>
          </a:xfrm>
          <a:prstGeom prst="rect">
            <a:avLst/>
          </a:prstGeom>
          <a:noFill/>
          <a:ln>
            <a:noFill/>
          </a:ln>
        </p:spPr>
      </p:pic>
      <p:sp>
        <p:nvSpPr>
          <p:cNvPr id="80" name="Shape 80"/>
          <p:cNvSpPr txBox="1"/>
          <p:nvPr/>
        </p:nvSpPr>
        <p:spPr>
          <a:xfrm>
            <a:off x="-14837" y="3636160"/>
            <a:ext cx="9144000" cy="5540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 sz="2400" u="none" cap="none" strike="noStrike">
                <a:solidFill>
                  <a:srgbClr val="000000"/>
                </a:solidFill>
                <a:latin typeface="Arial"/>
                <a:ea typeface="Arial"/>
                <a:cs typeface="Arial"/>
                <a:sym typeface="Arial"/>
              </a:rPr>
              <a:t>Bay-Area Environmentally Aware Consulting Network</a:t>
            </a:r>
          </a:p>
        </p:txBody>
      </p:sp>
      <p:cxnSp>
        <p:nvCxnSpPr>
          <p:cNvPr id="81" name="Shape 81"/>
          <p:cNvCxnSpPr/>
          <p:nvPr/>
        </p:nvCxnSpPr>
        <p:spPr>
          <a:xfrm>
            <a:off x="821308" y="4159325"/>
            <a:ext cx="7288800" cy="0"/>
          </a:xfrm>
          <a:prstGeom prst="straightConnector1">
            <a:avLst/>
          </a:prstGeom>
          <a:noFill/>
          <a:ln cap="flat" cmpd="sng" w="9525">
            <a:solidFill>
              <a:srgbClr val="000000"/>
            </a:solidFill>
            <a:prstDash val="solid"/>
            <a:round/>
            <a:headEnd len="med" w="med" type="none"/>
            <a:tailEnd len="med" w="med" type="none"/>
          </a:ln>
        </p:spPr>
      </p:cxnSp>
      <p:sp>
        <p:nvSpPr>
          <p:cNvPr id="82" name="Shape 82"/>
          <p:cNvSpPr txBox="1"/>
          <p:nvPr/>
        </p:nvSpPr>
        <p:spPr>
          <a:xfrm>
            <a:off x="14847" y="4251657"/>
            <a:ext cx="9144000" cy="9233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3000">
                <a:solidFill>
                  <a:srgbClr val="000000"/>
                </a:solidFill>
              </a:rPr>
              <a:t>THIMBY</a:t>
            </a:r>
          </a:p>
          <a:p>
            <a:pPr indent="0" lvl="0" marL="0" marR="0" rtl="0" algn="ctr">
              <a:spcBef>
                <a:spcPts val="0"/>
              </a:spcBef>
              <a:buSzPct val="25000"/>
              <a:buNone/>
            </a:pPr>
            <a:r>
              <a:rPr lang="en" sz="2400"/>
              <a:t>December 8,</a:t>
            </a:r>
            <a:r>
              <a:rPr b="0" i="0" lang="en" sz="2400" u="none" cap="none" strike="noStrike">
                <a:solidFill>
                  <a:srgbClr val="000000"/>
                </a:solidFill>
                <a:latin typeface="Arial"/>
                <a:ea typeface="Arial"/>
                <a:cs typeface="Arial"/>
                <a:sym typeface="Arial"/>
              </a:rPr>
              <a:t> 2015</a:t>
            </a:r>
          </a:p>
        </p:txBody>
      </p:sp>
      <p:sp>
        <p:nvSpPr>
          <p:cNvPr id="83" name="Shape 83"/>
          <p:cNvSpPr txBox="1"/>
          <p:nvPr/>
        </p:nvSpPr>
        <p:spPr>
          <a:xfrm>
            <a:off x="821425" y="5267375"/>
            <a:ext cx="7288800" cy="923399"/>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Project Managers</a:t>
            </a:r>
            <a:r>
              <a:rPr lang="en" sz="1600"/>
              <a:t>: Karthik Mayilvahanan, Karl Walter</a:t>
            </a:r>
          </a:p>
          <a:p>
            <a:pPr lvl="0" rtl="0">
              <a:spcBef>
                <a:spcPts val="0"/>
              </a:spcBef>
              <a:buNone/>
            </a:pPr>
            <a:r>
              <a:rPr b="1" lang="en" sz="1600"/>
              <a:t>Associate Consultants</a:t>
            </a:r>
            <a:r>
              <a:rPr lang="en" sz="1600"/>
              <a:t>: Kathy Lee, Matthew Long, Max Morrison, Sai Sanigepalli, Tara Singh, Palak Thakur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0" y="-8"/>
            <a:ext cx="8520599" cy="7635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b="1" lang="en" sz="3000" cap="small">
                <a:solidFill>
                  <a:srgbClr val="17365D"/>
                </a:solidFill>
                <a:latin typeface="Helvetica Neue"/>
                <a:ea typeface="Helvetica Neue"/>
                <a:cs typeface="Helvetica Neue"/>
                <a:sym typeface="Helvetica Neue"/>
              </a:rPr>
              <a:t>Calculator</a:t>
            </a:r>
          </a:p>
          <a:p>
            <a:pPr lvl="0">
              <a:spcBef>
                <a:spcPts val="0"/>
              </a:spcBef>
              <a:buNone/>
            </a:pPr>
            <a:r>
              <a:t/>
            </a:r>
            <a:endParaRPr/>
          </a:p>
        </p:txBody>
      </p:sp>
      <p:sp>
        <p:nvSpPr>
          <p:cNvPr id="221" name="Shape 221"/>
          <p:cNvSpPr txBox="1"/>
          <p:nvPr/>
        </p:nvSpPr>
        <p:spPr>
          <a:xfrm>
            <a:off x="0" y="445125"/>
            <a:ext cx="6676800" cy="247200"/>
          </a:xfrm>
          <a:prstGeom prst="rect">
            <a:avLst/>
          </a:prstGeom>
          <a:noFill/>
          <a:ln>
            <a:noFill/>
          </a:ln>
        </p:spPr>
        <p:txBody>
          <a:bodyPr anchorCtr="0" anchor="t" bIns="91425" lIns="91425" rIns="91425" tIns="91425">
            <a:noAutofit/>
          </a:bodyPr>
          <a:lstStyle/>
          <a:p>
            <a:pPr lvl="0">
              <a:spcBef>
                <a:spcPts val="0"/>
              </a:spcBef>
              <a:buNone/>
            </a:pPr>
            <a:r>
              <a:rPr i="1" lang="en" sz="1800">
                <a:latin typeface="Helvetica Neue"/>
                <a:ea typeface="Helvetica Neue"/>
                <a:cs typeface="Helvetica Neue"/>
                <a:sym typeface="Helvetica Neue"/>
              </a:rPr>
              <a:t>Instructions</a:t>
            </a:r>
          </a:p>
        </p:txBody>
      </p:sp>
      <p:sp>
        <p:nvSpPr>
          <p:cNvPr id="222" name="Shape 222"/>
          <p:cNvSpPr/>
          <p:nvPr/>
        </p:nvSpPr>
        <p:spPr>
          <a:xfrm rot="5400000">
            <a:off x="1052850" y="1133475"/>
            <a:ext cx="1258500" cy="1436400"/>
          </a:xfrm>
          <a:prstGeom prst="homePlate">
            <a:avLst>
              <a:gd fmla="val 50000" name="adj"/>
            </a:avLst>
          </a:prstGeom>
          <a:solidFill>
            <a:srgbClr val="0077B3"/>
          </a:solidFill>
          <a:ln>
            <a:noFill/>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rot="5400000">
            <a:off x="1075200" y="1890024"/>
            <a:ext cx="1213800" cy="1406700"/>
          </a:xfrm>
          <a:prstGeom prst="chevron">
            <a:avLst>
              <a:gd fmla="val 50000" name="adj"/>
            </a:avLst>
          </a:prstGeom>
          <a:solidFill>
            <a:srgbClr val="0077B3"/>
          </a:solidFill>
          <a:ln>
            <a:noFill/>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2653750" y="1986474"/>
            <a:ext cx="5574300" cy="586800"/>
          </a:xfrm>
          <a:prstGeom prst="rect">
            <a:avLst/>
          </a:prstGeom>
          <a:solidFill>
            <a:srgbClr val="DAEEF3"/>
          </a:solidFill>
          <a:ln>
            <a:noFill/>
          </a:ln>
        </p:spPr>
        <p:txBody>
          <a:bodyPr anchorCtr="0" anchor="ctr" bIns="91425" lIns="91425" rIns="91425" tIns="91425">
            <a:noAutofit/>
          </a:bodyPr>
          <a:lstStyle/>
          <a:p>
            <a:pPr lvl="0" rtl="0">
              <a:spcBef>
                <a:spcPts val="0"/>
              </a:spcBef>
              <a:buNone/>
            </a:pPr>
            <a:r>
              <a:rPr lang="en"/>
              <a:t>Choose desired category from sidebar</a:t>
            </a:r>
          </a:p>
        </p:txBody>
      </p:sp>
      <p:sp>
        <p:nvSpPr>
          <p:cNvPr id="225" name="Shape 225"/>
          <p:cNvSpPr/>
          <p:nvPr/>
        </p:nvSpPr>
        <p:spPr>
          <a:xfrm rot="5400000">
            <a:off x="1075200" y="2633812"/>
            <a:ext cx="1213799" cy="1406700"/>
          </a:xfrm>
          <a:prstGeom prst="chevron">
            <a:avLst>
              <a:gd fmla="val 50000" name="adj"/>
            </a:avLst>
          </a:prstGeom>
          <a:solidFill>
            <a:srgbClr val="0077B3"/>
          </a:solidFill>
          <a:ln>
            <a:noFill/>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2653750" y="2730262"/>
            <a:ext cx="5574300" cy="586800"/>
          </a:xfrm>
          <a:prstGeom prst="rect">
            <a:avLst/>
          </a:prstGeom>
          <a:solidFill>
            <a:srgbClr val="DAEEF3"/>
          </a:solidFill>
          <a:ln>
            <a:noFill/>
          </a:ln>
        </p:spPr>
        <p:txBody>
          <a:bodyPr anchorCtr="0" anchor="ctr" bIns="91425" lIns="91425" rIns="91425" tIns="91425">
            <a:noAutofit/>
          </a:bodyPr>
          <a:lstStyle/>
          <a:p>
            <a:pPr lvl="0" rtl="0">
              <a:spcBef>
                <a:spcPts val="0"/>
              </a:spcBef>
              <a:buNone/>
            </a:pPr>
            <a:r>
              <a:rPr lang="en"/>
              <a:t>Choose desired subcategory from drop down menu of the category</a:t>
            </a:r>
          </a:p>
        </p:txBody>
      </p:sp>
      <p:sp>
        <p:nvSpPr>
          <p:cNvPr id="227" name="Shape 227"/>
          <p:cNvSpPr/>
          <p:nvPr/>
        </p:nvSpPr>
        <p:spPr>
          <a:xfrm rot="5400000">
            <a:off x="1075200" y="3376017"/>
            <a:ext cx="1213800" cy="1406700"/>
          </a:xfrm>
          <a:prstGeom prst="chevron">
            <a:avLst>
              <a:gd fmla="val 50000" name="adj"/>
            </a:avLst>
          </a:prstGeom>
          <a:solidFill>
            <a:srgbClr val="0077B3"/>
          </a:solidFill>
          <a:ln>
            <a:noFill/>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2653750" y="3474050"/>
            <a:ext cx="5574300" cy="586800"/>
          </a:xfrm>
          <a:prstGeom prst="rect">
            <a:avLst/>
          </a:prstGeom>
          <a:solidFill>
            <a:srgbClr val="DAEEF3"/>
          </a:solidFill>
          <a:ln>
            <a:noFill/>
          </a:ln>
        </p:spPr>
        <p:txBody>
          <a:bodyPr anchorCtr="0" anchor="ctr" bIns="91425" lIns="91425" rIns="91425" tIns="91425">
            <a:noAutofit/>
          </a:bodyPr>
          <a:lstStyle/>
          <a:p>
            <a:pPr lvl="0" rtl="0">
              <a:spcBef>
                <a:spcPts val="0"/>
              </a:spcBef>
              <a:buNone/>
            </a:pPr>
            <a:r>
              <a:rPr lang="en"/>
              <a:t>Enter an amount of the desired material in the input box</a:t>
            </a:r>
          </a:p>
        </p:txBody>
      </p:sp>
      <p:sp>
        <p:nvSpPr>
          <p:cNvPr id="229" name="Shape 229"/>
          <p:cNvSpPr/>
          <p:nvPr/>
        </p:nvSpPr>
        <p:spPr>
          <a:xfrm>
            <a:off x="2653750" y="4217837"/>
            <a:ext cx="5574300" cy="586800"/>
          </a:xfrm>
          <a:prstGeom prst="rect">
            <a:avLst/>
          </a:prstGeom>
          <a:solidFill>
            <a:srgbClr val="DAEEF3"/>
          </a:solidFill>
          <a:ln>
            <a:noFill/>
          </a:ln>
        </p:spPr>
        <p:txBody>
          <a:bodyPr anchorCtr="0" anchor="ctr" bIns="91425" lIns="91425" rIns="91425" tIns="91425">
            <a:noAutofit/>
          </a:bodyPr>
          <a:lstStyle/>
          <a:p>
            <a:pPr lvl="0" rtl="0">
              <a:spcBef>
                <a:spcPts val="0"/>
              </a:spcBef>
              <a:buNone/>
            </a:pPr>
            <a:r>
              <a:rPr lang="en"/>
              <a:t>Choose the desired product from a list of provided options in the select drop down menu</a:t>
            </a:r>
          </a:p>
        </p:txBody>
      </p:sp>
      <p:sp>
        <p:nvSpPr>
          <p:cNvPr id="230" name="Shape 230"/>
          <p:cNvSpPr/>
          <p:nvPr/>
        </p:nvSpPr>
        <p:spPr>
          <a:xfrm>
            <a:off x="2653750" y="4954830"/>
            <a:ext cx="5574300" cy="586800"/>
          </a:xfrm>
          <a:prstGeom prst="rect">
            <a:avLst/>
          </a:prstGeom>
          <a:solidFill>
            <a:srgbClr val="DAEEF3"/>
          </a:solidFill>
          <a:ln>
            <a:noFill/>
          </a:ln>
        </p:spPr>
        <p:txBody>
          <a:bodyPr anchorCtr="0" anchor="ctr" bIns="91425" lIns="91425" rIns="91425" tIns="91425">
            <a:noAutofit/>
          </a:bodyPr>
          <a:lstStyle/>
          <a:p>
            <a:pPr lvl="0" rtl="0">
              <a:spcBef>
                <a:spcPts val="0"/>
              </a:spcBef>
              <a:buNone/>
            </a:pPr>
            <a:r>
              <a:rPr lang="en"/>
              <a:t>Hit “Submit” to add the carbon footprint of the chosen option to the running “Tiny House Carbon Footprint” total </a:t>
            </a:r>
          </a:p>
        </p:txBody>
      </p:sp>
      <p:sp>
        <p:nvSpPr>
          <p:cNvPr id="231" name="Shape 231"/>
          <p:cNvSpPr txBox="1"/>
          <p:nvPr/>
        </p:nvSpPr>
        <p:spPr>
          <a:xfrm>
            <a:off x="978900" y="1779975"/>
            <a:ext cx="1406700" cy="661200"/>
          </a:xfrm>
          <a:prstGeom prst="rect">
            <a:avLst/>
          </a:prstGeom>
          <a:noFill/>
          <a:ln>
            <a:noFill/>
          </a:ln>
        </p:spPr>
        <p:txBody>
          <a:bodyPr anchorCtr="0" anchor="ctr" bIns="91425" lIns="91425" rIns="91425" tIns="91425">
            <a:noAutofit/>
          </a:bodyPr>
          <a:lstStyle/>
          <a:p>
            <a:pPr lvl="0" algn="ctr">
              <a:spcBef>
                <a:spcPts val="0"/>
              </a:spcBef>
              <a:buNone/>
            </a:pPr>
            <a:r>
              <a:rPr b="1" lang="en" sz="2400">
                <a:solidFill>
                  <a:srgbClr val="FFFFFF"/>
                </a:solidFill>
              </a:rPr>
              <a:t>1</a:t>
            </a:r>
          </a:p>
        </p:txBody>
      </p:sp>
      <p:sp>
        <p:nvSpPr>
          <p:cNvPr id="232" name="Shape 232"/>
          <p:cNvSpPr txBox="1"/>
          <p:nvPr/>
        </p:nvSpPr>
        <p:spPr>
          <a:xfrm>
            <a:off x="978750" y="2531975"/>
            <a:ext cx="1406700" cy="586800"/>
          </a:xfrm>
          <a:prstGeom prst="rect">
            <a:avLst/>
          </a:prstGeom>
          <a:noFill/>
          <a:ln>
            <a:noFill/>
          </a:ln>
        </p:spPr>
        <p:txBody>
          <a:bodyPr anchorCtr="0" anchor="ctr" bIns="91425" lIns="91425" rIns="91425" tIns="91425">
            <a:noAutofit/>
          </a:bodyPr>
          <a:lstStyle/>
          <a:p>
            <a:pPr lvl="0" rtl="0" algn="ctr">
              <a:spcBef>
                <a:spcPts val="0"/>
              </a:spcBef>
              <a:buNone/>
            </a:pPr>
            <a:r>
              <a:rPr b="1" lang="en" sz="2400">
                <a:solidFill>
                  <a:srgbClr val="FFFFFF"/>
                </a:solidFill>
              </a:rPr>
              <a:t>2</a:t>
            </a:r>
          </a:p>
        </p:txBody>
      </p:sp>
      <p:sp>
        <p:nvSpPr>
          <p:cNvPr id="233" name="Shape 233"/>
          <p:cNvSpPr txBox="1"/>
          <p:nvPr/>
        </p:nvSpPr>
        <p:spPr>
          <a:xfrm>
            <a:off x="978900" y="3317062"/>
            <a:ext cx="1406700" cy="586800"/>
          </a:xfrm>
          <a:prstGeom prst="rect">
            <a:avLst/>
          </a:prstGeom>
          <a:noFill/>
          <a:ln>
            <a:noFill/>
          </a:ln>
        </p:spPr>
        <p:txBody>
          <a:bodyPr anchorCtr="0" anchor="ctr" bIns="91425" lIns="91425" rIns="91425" tIns="91425">
            <a:noAutofit/>
          </a:bodyPr>
          <a:lstStyle/>
          <a:p>
            <a:pPr lvl="0" rtl="0" algn="ctr">
              <a:spcBef>
                <a:spcPts val="0"/>
              </a:spcBef>
              <a:buNone/>
            </a:pPr>
            <a:r>
              <a:rPr b="1" lang="en" sz="2400">
                <a:solidFill>
                  <a:srgbClr val="FFFFFF"/>
                </a:solidFill>
              </a:rPr>
              <a:t>3</a:t>
            </a:r>
          </a:p>
        </p:txBody>
      </p:sp>
      <p:sp>
        <p:nvSpPr>
          <p:cNvPr id="234" name="Shape 234"/>
          <p:cNvSpPr txBox="1"/>
          <p:nvPr/>
        </p:nvSpPr>
        <p:spPr>
          <a:xfrm>
            <a:off x="978900" y="4102150"/>
            <a:ext cx="1406700" cy="586800"/>
          </a:xfrm>
          <a:prstGeom prst="rect">
            <a:avLst/>
          </a:prstGeom>
          <a:noFill/>
          <a:ln>
            <a:noFill/>
          </a:ln>
        </p:spPr>
        <p:txBody>
          <a:bodyPr anchorCtr="0" anchor="ctr" bIns="91425" lIns="91425" rIns="91425" tIns="91425">
            <a:noAutofit/>
          </a:bodyPr>
          <a:lstStyle/>
          <a:p>
            <a:pPr lvl="0" rtl="0" algn="ctr">
              <a:spcBef>
                <a:spcPts val="0"/>
              </a:spcBef>
              <a:buNone/>
            </a:pPr>
            <a:r>
              <a:rPr b="1" lang="en" sz="2400">
                <a:solidFill>
                  <a:srgbClr val="FFFFFF"/>
                </a:solidFill>
              </a:rPr>
              <a:t>4</a:t>
            </a:r>
          </a:p>
        </p:txBody>
      </p:sp>
      <p:sp>
        <p:nvSpPr>
          <p:cNvPr id="235" name="Shape 235"/>
          <p:cNvSpPr txBox="1"/>
          <p:nvPr/>
        </p:nvSpPr>
        <p:spPr>
          <a:xfrm>
            <a:off x="983975" y="1237425"/>
            <a:ext cx="1436400" cy="324000"/>
          </a:xfrm>
          <a:prstGeom prst="rect">
            <a:avLst/>
          </a:prstGeom>
          <a:noFill/>
          <a:ln>
            <a:noFill/>
          </a:ln>
        </p:spPr>
        <p:txBody>
          <a:bodyPr anchorCtr="0" anchor="t" bIns="91425" lIns="91425" rIns="91425" tIns="91425">
            <a:noAutofit/>
          </a:bodyPr>
          <a:lstStyle/>
          <a:p>
            <a:pPr lvl="0" rtl="0" algn="ctr">
              <a:spcBef>
                <a:spcPts val="0"/>
              </a:spcBef>
              <a:buClr>
                <a:schemeClr val="dk1"/>
              </a:buClr>
              <a:buSzPct val="45833"/>
              <a:buFont typeface="Arial"/>
              <a:buNone/>
            </a:pPr>
            <a:r>
              <a:rPr b="1" lang="en" sz="2400">
                <a:solidFill>
                  <a:srgbClr val="FFFFFF"/>
                </a:solidFill>
              </a:rPr>
              <a:t>Steps</a:t>
            </a:r>
          </a:p>
          <a:p>
            <a:pPr lvl="0">
              <a:spcBef>
                <a:spcPts val="0"/>
              </a:spcBef>
              <a:buNone/>
            </a:pPr>
            <a:r>
              <a:t/>
            </a:r>
            <a:endParaRPr/>
          </a:p>
        </p:txBody>
      </p:sp>
      <p:sp>
        <p:nvSpPr>
          <p:cNvPr id="236" name="Shape 236"/>
          <p:cNvSpPr/>
          <p:nvPr/>
        </p:nvSpPr>
        <p:spPr>
          <a:xfrm>
            <a:off x="2653750" y="5651275"/>
            <a:ext cx="5574300" cy="521100"/>
          </a:xfrm>
          <a:prstGeom prst="rect">
            <a:avLst/>
          </a:prstGeom>
          <a:solidFill>
            <a:srgbClr val="DAEEF3"/>
          </a:solidFill>
          <a:ln>
            <a:noFill/>
          </a:ln>
        </p:spPr>
        <p:txBody>
          <a:bodyPr anchorCtr="0" anchor="ctr" bIns="91425" lIns="91425" rIns="91425" tIns="91425">
            <a:noAutofit/>
          </a:bodyPr>
          <a:lstStyle/>
          <a:p>
            <a:pPr lvl="0" rtl="0">
              <a:spcBef>
                <a:spcPts val="0"/>
              </a:spcBef>
              <a:buNone/>
            </a:pPr>
            <a:r>
              <a:rPr lang="en"/>
              <a:t>Repeat for all other materials</a:t>
            </a:r>
          </a:p>
        </p:txBody>
      </p:sp>
      <p:sp>
        <p:nvSpPr>
          <p:cNvPr id="237" name="Shape 237"/>
          <p:cNvSpPr/>
          <p:nvPr/>
        </p:nvSpPr>
        <p:spPr>
          <a:xfrm>
            <a:off x="2653750" y="1222425"/>
            <a:ext cx="5574300" cy="661200"/>
          </a:xfrm>
          <a:prstGeom prst="rect">
            <a:avLst/>
          </a:prstGeom>
          <a:solidFill>
            <a:srgbClr val="DAEEF3"/>
          </a:solidFill>
          <a:ln>
            <a:noFill/>
          </a:ln>
        </p:spPr>
        <p:txBody>
          <a:bodyPr anchorCtr="0" anchor="ctr" bIns="91425" lIns="91425" rIns="91425" tIns="91425">
            <a:noAutofit/>
          </a:bodyPr>
          <a:lstStyle/>
          <a:p>
            <a:pPr lvl="0" rtl="0">
              <a:spcBef>
                <a:spcPts val="0"/>
              </a:spcBef>
              <a:buNone/>
            </a:pPr>
            <a:r>
              <a:rPr lang="en"/>
              <a:t>Choose desired aspect of house from tabs at top of page (Electrical, Plumbing, Interior, Exterior, Structure</a:t>
            </a:r>
          </a:p>
        </p:txBody>
      </p:sp>
      <p:sp>
        <p:nvSpPr>
          <p:cNvPr id="238" name="Shape 238"/>
          <p:cNvSpPr/>
          <p:nvPr/>
        </p:nvSpPr>
        <p:spPr>
          <a:xfrm rot="5400000">
            <a:off x="1075200" y="4862010"/>
            <a:ext cx="1213800" cy="1406700"/>
          </a:xfrm>
          <a:prstGeom prst="chevron">
            <a:avLst>
              <a:gd fmla="val 50000" name="adj"/>
            </a:avLst>
          </a:prstGeom>
          <a:solidFill>
            <a:srgbClr val="0077B3"/>
          </a:solidFill>
          <a:ln>
            <a:noFill/>
          </a:ln>
        </p:spPr>
        <p:txBody>
          <a:bodyPr anchorCtr="0" anchor="ctr" bIns="91425" lIns="91425" rIns="91425" tIns="91425">
            <a:noAutofit/>
          </a:bodyPr>
          <a:lstStyle/>
          <a:p>
            <a:pPr lvl="0">
              <a:spcBef>
                <a:spcPts val="0"/>
              </a:spcBef>
              <a:buNone/>
            </a:pPr>
            <a:r>
              <a:t/>
            </a:r>
            <a:endParaRPr/>
          </a:p>
        </p:txBody>
      </p:sp>
      <p:sp>
        <p:nvSpPr>
          <p:cNvPr id="239" name="Shape 239"/>
          <p:cNvSpPr txBox="1"/>
          <p:nvPr/>
        </p:nvSpPr>
        <p:spPr>
          <a:xfrm>
            <a:off x="978900" y="5591950"/>
            <a:ext cx="1406700" cy="586800"/>
          </a:xfrm>
          <a:prstGeom prst="rect">
            <a:avLst/>
          </a:prstGeom>
          <a:noFill/>
          <a:ln>
            <a:noFill/>
          </a:ln>
        </p:spPr>
        <p:txBody>
          <a:bodyPr anchorCtr="0" anchor="ctr" bIns="91425" lIns="91425" rIns="91425" tIns="91425">
            <a:noAutofit/>
          </a:bodyPr>
          <a:lstStyle/>
          <a:p>
            <a:pPr lvl="0" rtl="0" algn="ctr">
              <a:spcBef>
                <a:spcPts val="0"/>
              </a:spcBef>
              <a:buNone/>
            </a:pPr>
            <a:r>
              <a:rPr b="1" lang="en" sz="2400">
                <a:solidFill>
                  <a:srgbClr val="FFFFFF"/>
                </a:solidFill>
              </a:rPr>
              <a:t>6</a:t>
            </a:r>
          </a:p>
        </p:txBody>
      </p:sp>
      <p:sp>
        <p:nvSpPr>
          <p:cNvPr id="240" name="Shape 240"/>
          <p:cNvSpPr/>
          <p:nvPr/>
        </p:nvSpPr>
        <p:spPr>
          <a:xfrm rot="5400000">
            <a:off x="1075200" y="4136716"/>
            <a:ext cx="1213800" cy="1406700"/>
          </a:xfrm>
          <a:prstGeom prst="chevron">
            <a:avLst>
              <a:gd fmla="val 50000" name="adj"/>
            </a:avLst>
          </a:prstGeom>
          <a:solidFill>
            <a:srgbClr val="0077B3"/>
          </a:solidFill>
          <a:ln>
            <a:noFill/>
          </a:ln>
        </p:spPr>
        <p:txBody>
          <a:bodyPr anchorCtr="0" anchor="ctr" bIns="91425" lIns="91425" rIns="91425" tIns="91425">
            <a:noAutofit/>
          </a:bodyPr>
          <a:lstStyle/>
          <a:p>
            <a:pPr lvl="0">
              <a:spcBef>
                <a:spcPts val="0"/>
              </a:spcBef>
              <a:buNone/>
            </a:pPr>
            <a:r>
              <a:t/>
            </a:r>
            <a:endParaRPr/>
          </a:p>
        </p:txBody>
      </p:sp>
      <p:sp>
        <p:nvSpPr>
          <p:cNvPr id="241" name="Shape 241"/>
          <p:cNvSpPr txBox="1"/>
          <p:nvPr/>
        </p:nvSpPr>
        <p:spPr>
          <a:xfrm>
            <a:off x="978750" y="4847050"/>
            <a:ext cx="1406700" cy="586800"/>
          </a:xfrm>
          <a:prstGeom prst="rect">
            <a:avLst/>
          </a:prstGeom>
          <a:noFill/>
          <a:ln>
            <a:noFill/>
          </a:ln>
        </p:spPr>
        <p:txBody>
          <a:bodyPr anchorCtr="0" anchor="ctr" bIns="91425" lIns="91425" rIns="91425" tIns="91425">
            <a:noAutofit/>
          </a:bodyPr>
          <a:lstStyle/>
          <a:p>
            <a:pPr lvl="0" rtl="0" algn="ctr">
              <a:spcBef>
                <a:spcPts val="0"/>
              </a:spcBef>
              <a:buNone/>
            </a:pPr>
            <a:r>
              <a:rPr b="1" lang="en" sz="2400">
                <a:solidFill>
                  <a:srgbClr val="FFFFFF"/>
                </a:solidFill>
              </a:rPr>
              <a:t>5</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0" y="-8"/>
            <a:ext cx="8520599" cy="7635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b="1" lang="en" sz="3000" cap="small">
                <a:solidFill>
                  <a:srgbClr val="17365D"/>
                </a:solidFill>
                <a:latin typeface="Helvetica Neue"/>
                <a:ea typeface="Helvetica Neue"/>
                <a:cs typeface="Helvetica Neue"/>
                <a:sym typeface="Helvetica Neue"/>
              </a:rPr>
              <a:t>Calculator</a:t>
            </a:r>
          </a:p>
        </p:txBody>
      </p:sp>
      <p:sp>
        <p:nvSpPr>
          <p:cNvPr id="247" name="Shape 247"/>
          <p:cNvSpPr txBox="1"/>
          <p:nvPr/>
        </p:nvSpPr>
        <p:spPr>
          <a:xfrm>
            <a:off x="0" y="445125"/>
            <a:ext cx="6676800" cy="247200"/>
          </a:xfrm>
          <a:prstGeom prst="rect">
            <a:avLst/>
          </a:prstGeom>
          <a:noFill/>
          <a:ln>
            <a:noFill/>
          </a:ln>
        </p:spPr>
        <p:txBody>
          <a:bodyPr anchorCtr="0" anchor="t" bIns="91425" lIns="91425" rIns="91425" tIns="91425">
            <a:noAutofit/>
          </a:bodyPr>
          <a:lstStyle/>
          <a:p>
            <a:pPr lvl="0" rtl="0">
              <a:spcBef>
                <a:spcPts val="0"/>
              </a:spcBef>
              <a:buNone/>
            </a:pPr>
            <a:r>
              <a:rPr i="1" lang="en" sz="1800">
                <a:latin typeface="Helvetica Neue"/>
                <a:ea typeface="Helvetica Neue"/>
                <a:cs typeface="Helvetica Neue"/>
                <a:sym typeface="Helvetica Neue"/>
              </a:rPr>
              <a:t>Demonstration</a:t>
            </a:r>
          </a:p>
        </p:txBody>
      </p:sp>
      <p:pic>
        <p:nvPicPr>
          <p:cNvPr descr="image.png" id="248" name="Shape 248"/>
          <p:cNvPicPr preferRelativeResize="0"/>
          <p:nvPr/>
        </p:nvPicPr>
        <p:blipFill>
          <a:blip r:embed="rId3">
            <a:alphaModFix/>
          </a:blip>
          <a:stretch>
            <a:fillRect/>
          </a:stretch>
        </p:blipFill>
        <p:spPr>
          <a:xfrm>
            <a:off x="0" y="1171936"/>
            <a:ext cx="9144001" cy="45141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0" y="-8"/>
            <a:ext cx="8520599" cy="7635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b="1" lang="en" sz="3000" cap="small">
                <a:solidFill>
                  <a:srgbClr val="17365D"/>
                </a:solidFill>
                <a:latin typeface="Helvetica Neue"/>
                <a:ea typeface="Helvetica Neue"/>
                <a:cs typeface="Helvetica Neue"/>
                <a:sym typeface="Helvetica Neue"/>
              </a:rPr>
              <a:t>Conclusion</a:t>
            </a:r>
          </a:p>
        </p:txBody>
      </p:sp>
      <p:sp>
        <p:nvSpPr>
          <p:cNvPr id="254" name="Shape 254"/>
          <p:cNvSpPr/>
          <p:nvPr/>
        </p:nvSpPr>
        <p:spPr>
          <a:xfrm>
            <a:off x="6003847" y="1294350"/>
            <a:ext cx="2071200" cy="4269299"/>
          </a:xfrm>
          <a:prstGeom prst="rect">
            <a:avLst/>
          </a:prstGeom>
          <a:solidFill>
            <a:srgbClr val="C9DAF8"/>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t/>
            </a:r>
            <a:endParaRPr b="1" sz="1600">
              <a:solidFill>
                <a:schemeClr val="dk1"/>
              </a:solidFill>
            </a:endParaRPr>
          </a:p>
          <a:p>
            <a:pPr lvl="0" rtl="0" algn="ctr">
              <a:spcBef>
                <a:spcPts val="0"/>
              </a:spcBef>
              <a:buNone/>
            </a:pPr>
            <a:r>
              <a:t/>
            </a:r>
            <a:endParaRPr b="1" sz="1600">
              <a:solidFill>
                <a:schemeClr val="dk1"/>
              </a:solidFill>
            </a:endParaRPr>
          </a:p>
          <a:p>
            <a:pPr lvl="0" rtl="0" algn="ctr">
              <a:spcBef>
                <a:spcPts val="0"/>
              </a:spcBef>
              <a:buNone/>
            </a:pPr>
            <a:r>
              <a:rPr b="1" lang="en" sz="1600">
                <a:solidFill>
                  <a:schemeClr val="dk1"/>
                </a:solidFill>
              </a:rPr>
              <a:t>Solution</a:t>
            </a:r>
          </a:p>
          <a:p>
            <a:pPr lvl="0" rtl="0" algn="ctr">
              <a:spcBef>
                <a:spcPts val="0"/>
              </a:spcBef>
              <a:buNone/>
            </a:pPr>
            <a:r>
              <a:t/>
            </a:r>
            <a:endParaRPr>
              <a:solidFill>
                <a:schemeClr val="dk1"/>
              </a:solidFill>
            </a:endParaRPr>
          </a:p>
          <a:p>
            <a:pPr lvl="0" rtl="0" algn="ctr">
              <a:spcBef>
                <a:spcPts val="0"/>
              </a:spcBef>
              <a:buNone/>
            </a:pPr>
            <a:r>
              <a:rPr lang="en">
                <a:solidFill>
                  <a:schemeClr val="dk1"/>
                </a:solidFill>
              </a:rPr>
              <a:t>The calculator and database are </a:t>
            </a:r>
            <a:r>
              <a:rPr b="1" lang="en">
                <a:solidFill>
                  <a:schemeClr val="dk1"/>
                </a:solidFill>
              </a:rPr>
              <a:t>dynamic.</a:t>
            </a:r>
          </a:p>
          <a:p>
            <a:pPr lvl="0" rtl="0" algn="ctr">
              <a:spcBef>
                <a:spcPts val="0"/>
              </a:spcBef>
              <a:buNone/>
            </a:pPr>
            <a:r>
              <a:t/>
            </a:r>
            <a:endParaRPr>
              <a:solidFill>
                <a:schemeClr val="dk1"/>
              </a:solidFill>
            </a:endParaRPr>
          </a:p>
          <a:p>
            <a:pPr lvl="0" rtl="0" algn="ctr">
              <a:spcBef>
                <a:spcPts val="0"/>
              </a:spcBef>
              <a:buNone/>
            </a:pPr>
            <a:r>
              <a:t/>
            </a:r>
            <a:endParaRPr>
              <a:solidFill>
                <a:schemeClr val="dk1"/>
              </a:solidFill>
            </a:endParaRPr>
          </a:p>
          <a:p>
            <a:pPr lvl="0" rtl="0" algn="ctr">
              <a:spcBef>
                <a:spcPts val="0"/>
              </a:spcBef>
              <a:buClr>
                <a:schemeClr val="dk1"/>
              </a:buClr>
              <a:buFont typeface="Arial"/>
              <a:buNone/>
            </a:pPr>
            <a:r>
              <a:rPr lang="en">
                <a:solidFill>
                  <a:schemeClr val="dk1"/>
                </a:solidFill>
              </a:rPr>
              <a:t>New material and/or new data values may be added.</a:t>
            </a:r>
          </a:p>
        </p:txBody>
      </p:sp>
      <p:sp>
        <p:nvSpPr>
          <p:cNvPr id="255" name="Shape 255"/>
          <p:cNvSpPr/>
          <p:nvPr/>
        </p:nvSpPr>
        <p:spPr>
          <a:xfrm>
            <a:off x="4032650" y="1785400"/>
            <a:ext cx="1929000" cy="7541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4032700" y="4318500"/>
            <a:ext cx="1929000" cy="7541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1068950" y="1294350"/>
            <a:ext cx="2881800" cy="2081699"/>
          </a:xfrm>
          <a:prstGeom prst="rect">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solidFill>
                  <a:schemeClr val="dk1"/>
                </a:solidFill>
              </a:rPr>
              <a:t>Materials Uncertainty</a:t>
            </a:r>
          </a:p>
          <a:p>
            <a:pPr lvl="0" rtl="0" algn="ctr">
              <a:spcBef>
                <a:spcPts val="0"/>
              </a:spcBef>
              <a:buNone/>
            </a:pPr>
            <a:r>
              <a:t/>
            </a:r>
            <a:endParaRPr>
              <a:solidFill>
                <a:schemeClr val="dk1"/>
              </a:solidFill>
            </a:endParaRPr>
          </a:p>
          <a:p>
            <a:pPr lvl="0" rtl="0" algn="ctr">
              <a:spcBef>
                <a:spcPts val="0"/>
              </a:spcBef>
              <a:buNone/>
            </a:pPr>
            <a:r>
              <a:rPr lang="en">
                <a:solidFill>
                  <a:schemeClr val="dk1"/>
                </a:solidFill>
              </a:rPr>
              <a:t>Cannot account for all possible materials used in all aspects of the home.</a:t>
            </a:r>
          </a:p>
        </p:txBody>
      </p:sp>
      <p:sp>
        <p:nvSpPr>
          <p:cNvPr id="258" name="Shape 258"/>
          <p:cNvSpPr/>
          <p:nvPr/>
        </p:nvSpPr>
        <p:spPr>
          <a:xfrm>
            <a:off x="1068950" y="3619529"/>
            <a:ext cx="2881800" cy="1944000"/>
          </a:xfrm>
          <a:prstGeom prst="rect">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Number Quality</a:t>
            </a:r>
          </a:p>
          <a:p>
            <a:pPr lvl="0" rtl="0" algn="ctr">
              <a:spcBef>
                <a:spcPts val="0"/>
              </a:spcBef>
              <a:buNone/>
            </a:pPr>
            <a:r>
              <a:t/>
            </a:r>
            <a:endParaRPr/>
          </a:p>
          <a:p>
            <a:pPr lvl="0" algn="ctr">
              <a:spcBef>
                <a:spcPts val="0"/>
              </a:spcBef>
              <a:buNone/>
            </a:pPr>
            <a:r>
              <a:rPr lang="en"/>
              <a:t>Values determined using the component approach have a fairly high degree of </a:t>
            </a:r>
            <a:r>
              <a:rPr b="1" lang="en"/>
              <a:t>uncertainty.</a:t>
            </a:r>
          </a:p>
        </p:txBody>
      </p:sp>
      <p:sp>
        <p:nvSpPr>
          <p:cNvPr id="259" name="Shape 259"/>
          <p:cNvSpPr txBox="1"/>
          <p:nvPr/>
        </p:nvSpPr>
        <p:spPr>
          <a:xfrm>
            <a:off x="0" y="445125"/>
            <a:ext cx="6676800" cy="247200"/>
          </a:xfrm>
          <a:prstGeom prst="rect">
            <a:avLst/>
          </a:prstGeom>
          <a:noFill/>
          <a:ln>
            <a:noFill/>
          </a:ln>
        </p:spPr>
        <p:txBody>
          <a:bodyPr anchorCtr="0" anchor="t" bIns="91425" lIns="91425" rIns="91425" tIns="91425">
            <a:noAutofit/>
          </a:bodyPr>
          <a:lstStyle/>
          <a:p>
            <a:pPr lvl="0" rtl="0">
              <a:spcBef>
                <a:spcPts val="0"/>
              </a:spcBef>
              <a:buNone/>
            </a:pPr>
            <a:r>
              <a:rPr i="1" lang="en" sz="1800">
                <a:latin typeface="Helvetica Neue"/>
                <a:ea typeface="Helvetica Neue"/>
                <a:cs typeface="Helvetica Neue"/>
                <a:sym typeface="Helvetica Neue"/>
              </a:rPr>
              <a:t>Limitations and Improvements</a:t>
            </a:r>
          </a:p>
        </p:txBody>
      </p:sp>
      <p:pic>
        <p:nvPicPr>
          <p:cNvPr descr="nounproject2.png" id="260" name="Shape 260"/>
          <p:cNvPicPr preferRelativeResize="0"/>
          <p:nvPr/>
        </p:nvPicPr>
        <p:blipFill>
          <a:blip r:embed="rId3">
            <a:alphaModFix/>
          </a:blip>
          <a:stretch>
            <a:fillRect/>
          </a:stretch>
        </p:blipFill>
        <p:spPr>
          <a:xfrm>
            <a:off x="6432291" y="4096407"/>
            <a:ext cx="1214325" cy="11983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graphicFrame>
        <p:nvGraphicFramePr>
          <p:cNvPr id="265" name="Shape 265"/>
          <p:cNvGraphicFramePr/>
          <p:nvPr/>
        </p:nvGraphicFramePr>
        <p:xfrm>
          <a:off x="937187" y="1956500"/>
          <a:ext cx="3000000" cy="3000000"/>
        </p:xfrm>
        <a:graphic>
          <a:graphicData uri="http://schemas.openxmlformats.org/drawingml/2006/table">
            <a:tbl>
              <a:tblPr>
                <a:noFill/>
                <a:tableStyleId>{988DE84F-571D-4489-B1E4-089C58901EBD}</a:tableStyleId>
              </a:tblPr>
              <a:tblGrid>
                <a:gridCol w="445550"/>
                <a:gridCol w="1480700"/>
                <a:gridCol w="921100"/>
                <a:gridCol w="4422250"/>
              </a:tblGrid>
              <a:tr h="433475">
                <a:tc>
                  <a:txBody>
                    <a:bodyPr>
                      <a:noAutofit/>
                    </a:bodyPr>
                    <a:lstStyle/>
                    <a:p>
                      <a:pPr lvl="0" rtl="0">
                        <a:spcBef>
                          <a:spcPts val="0"/>
                        </a:spcBef>
                        <a:buNone/>
                      </a:pPr>
                      <a:r>
                        <a:t/>
                      </a:r>
                      <a:endParaRPr/>
                    </a:p>
                  </a:txBody>
                  <a:tcPr marT="91425" marB="91425" marR="91425" marL="91425">
                    <a:solidFill>
                      <a:srgbClr val="A4C2F4"/>
                    </a:solidFill>
                  </a:tcPr>
                </a:tc>
                <a:tc>
                  <a:txBody>
                    <a:bodyPr>
                      <a:noAutofit/>
                    </a:bodyPr>
                    <a:lstStyle/>
                    <a:p>
                      <a:pPr lvl="0">
                        <a:spcBef>
                          <a:spcPts val="0"/>
                        </a:spcBef>
                        <a:buNone/>
                      </a:pPr>
                      <a:r>
                        <a:rPr b="1" lang="en" sz="1500"/>
                        <a:t>Category</a:t>
                      </a:r>
                    </a:p>
                  </a:txBody>
                  <a:tcPr marT="91425" marB="91425" marR="91425" marL="91425">
                    <a:solidFill>
                      <a:srgbClr val="A4C2F4"/>
                    </a:solidFill>
                  </a:tcPr>
                </a:tc>
                <a:tc>
                  <a:txBody>
                    <a:bodyPr>
                      <a:noAutofit/>
                    </a:bodyPr>
                    <a:lstStyle/>
                    <a:p>
                      <a:pPr lvl="0">
                        <a:spcBef>
                          <a:spcPts val="0"/>
                        </a:spcBef>
                        <a:buNone/>
                      </a:pPr>
                      <a:r>
                        <a:rPr b="1" lang="en" sz="1500"/>
                        <a:t>Points</a:t>
                      </a:r>
                    </a:p>
                  </a:txBody>
                  <a:tcPr marT="91425" marB="91425" marR="91425" marL="91425">
                    <a:solidFill>
                      <a:srgbClr val="A4C2F4"/>
                    </a:solidFill>
                  </a:tcPr>
                </a:tc>
                <a:tc>
                  <a:txBody>
                    <a:bodyPr>
                      <a:noAutofit/>
                    </a:bodyPr>
                    <a:lstStyle/>
                    <a:p>
                      <a:pPr lvl="0">
                        <a:spcBef>
                          <a:spcPts val="0"/>
                        </a:spcBef>
                        <a:buNone/>
                      </a:pPr>
                      <a:r>
                        <a:rPr b="1" lang="en" sz="1500"/>
                        <a:t>Comments</a:t>
                      </a:r>
                    </a:p>
                  </a:txBody>
                  <a:tcPr marT="91425" marB="91425" marR="91425" marL="91425">
                    <a:solidFill>
                      <a:srgbClr val="A4C2F4"/>
                    </a:solidFill>
                  </a:tcPr>
                </a:tc>
              </a:tr>
              <a:tr h="1480700">
                <a:tc>
                  <a:txBody>
                    <a:bodyPr>
                      <a:noAutofit/>
                    </a:bodyPr>
                    <a:lstStyle/>
                    <a:p>
                      <a:pPr lvl="0">
                        <a:spcBef>
                          <a:spcPts val="0"/>
                        </a:spcBef>
                        <a:buNone/>
                      </a:pPr>
                      <a:r>
                        <a:rPr lang="en"/>
                        <a:t>3</a:t>
                      </a:r>
                    </a:p>
                  </a:txBody>
                  <a:tcPr marT="91425" marB="91425" marR="91425" marL="91425"/>
                </a:tc>
                <a:tc>
                  <a:txBody>
                    <a:bodyPr>
                      <a:noAutofit/>
                    </a:bodyPr>
                    <a:lstStyle/>
                    <a:p>
                      <a:pPr lvl="0">
                        <a:spcBef>
                          <a:spcPts val="0"/>
                        </a:spcBef>
                        <a:buNone/>
                      </a:pPr>
                      <a:r>
                        <a:rPr lang="en"/>
                        <a:t>Home Life</a:t>
                      </a:r>
                    </a:p>
                  </a:txBody>
                  <a:tcPr marT="91425" marB="91425" marR="91425" marL="91425"/>
                </a:tc>
                <a:tc>
                  <a:txBody>
                    <a:bodyPr>
                      <a:noAutofit/>
                    </a:bodyPr>
                    <a:lstStyle/>
                    <a:p>
                      <a:pPr lvl="0" algn="ctr">
                        <a:spcBef>
                          <a:spcPts val="0"/>
                        </a:spcBef>
                        <a:buNone/>
                      </a:pPr>
                      <a:r>
                        <a:rPr lang="en"/>
                        <a:t>200</a:t>
                      </a:r>
                    </a:p>
                  </a:txBody>
                  <a:tcPr marT="91425" marB="91425" marR="91425" marL="91425"/>
                </a:tc>
                <a:tc>
                  <a:txBody>
                    <a:bodyPr>
                      <a:noAutofit/>
                    </a:bodyPr>
                    <a:lstStyle/>
                    <a:p>
                      <a:pPr lvl="0" rtl="0">
                        <a:spcBef>
                          <a:spcPts val="0"/>
                        </a:spcBef>
                        <a:buClr>
                          <a:schemeClr val="dk1"/>
                        </a:buClr>
                        <a:buSzPct val="84615"/>
                        <a:buFont typeface="Arial"/>
                        <a:buNone/>
                      </a:pPr>
                      <a:r>
                        <a:rPr lang="en" sz="1300"/>
                        <a:t>Provide a safe and functional home, meeting the</a:t>
                      </a:r>
                    </a:p>
                    <a:p>
                      <a:pPr lvl="0" rtl="0">
                        <a:spcBef>
                          <a:spcPts val="0"/>
                        </a:spcBef>
                        <a:buClr>
                          <a:schemeClr val="dk1"/>
                        </a:buClr>
                        <a:buSzPct val="84615"/>
                        <a:buFont typeface="Arial"/>
                        <a:buNone/>
                      </a:pPr>
                      <a:r>
                        <a:rPr lang="en" sz="1300"/>
                        <a:t>needs of the targeted client and the final environment</a:t>
                      </a:r>
                    </a:p>
                    <a:p>
                      <a:pPr lvl="0" rtl="0">
                        <a:spcBef>
                          <a:spcPts val="0"/>
                        </a:spcBef>
                        <a:buClr>
                          <a:schemeClr val="dk1"/>
                        </a:buClr>
                        <a:buSzPct val="84615"/>
                        <a:buFont typeface="Arial"/>
                        <a:buNone/>
                      </a:pPr>
                      <a:r>
                        <a:rPr lang="en" sz="1300"/>
                        <a:t>of the house. </a:t>
                      </a:r>
                      <a:r>
                        <a:rPr b="1" lang="en"/>
                        <a:t>Efficient use of recycled and repurposed materials in construction. Sustainable management of </a:t>
                      </a:r>
                      <a:r>
                        <a:rPr lang="en" sz="1300"/>
                        <a:t>water,</a:t>
                      </a:r>
                      <a:r>
                        <a:rPr lang="en"/>
                        <a:t> </a:t>
                      </a:r>
                      <a:r>
                        <a:rPr b="1" lang="en" sz="1500"/>
                        <a:t>waste</a:t>
                      </a:r>
                    </a:p>
                    <a:p>
                      <a:pPr lvl="0">
                        <a:spcBef>
                          <a:spcPts val="0"/>
                        </a:spcBef>
                        <a:buNone/>
                      </a:pPr>
                      <a:r>
                        <a:t/>
                      </a:r>
                      <a:endParaRPr/>
                    </a:p>
                  </a:txBody>
                  <a:tcPr marT="91425" marB="91425" marR="91425" marL="91425"/>
                </a:tc>
              </a:tr>
              <a:tr h="1487150">
                <a:tc>
                  <a:txBody>
                    <a:bodyPr>
                      <a:noAutofit/>
                    </a:bodyPr>
                    <a:lstStyle/>
                    <a:p>
                      <a:pPr lvl="0">
                        <a:spcBef>
                          <a:spcPts val="0"/>
                        </a:spcBef>
                        <a:buNone/>
                      </a:pPr>
                      <a:r>
                        <a:rPr lang="en"/>
                        <a:t>4</a:t>
                      </a:r>
                    </a:p>
                  </a:txBody>
                  <a:tcPr marT="91425" marB="91425" marR="91425" marL="91425"/>
                </a:tc>
                <a:tc>
                  <a:txBody>
                    <a:bodyPr>
                      <a:noAutofit/>
                    </a:bodyPr>
                    <a:lstStyle/>
                    <a:p>
                      <a:pPr lvl="0">
                        <a:spcBef>
                          <a:spcPts val="0"/>
                        </a:spcBef>
                        <a:buNone/>
                      </a:pPr>
                      <a:r>
                        <a:rPr lang="en"/>
                        <a:t>Communication</a:t>
                      </a:r>
                    </a:p>
                  </a:txBody>
                  <a:tcPr marT="91425" marB="91425" marR="91425" marL="91425"/>
                </a:tc>
                <a:tc>
                  <a:txBody>
                    <a:bodyPr>
                      <a:noAutofit/>
                    </a:bodyPr>
                    <a:lstStyle/>
                    <a:p>
                      <a:pPr lvl="0" algn="ctr">
                        <a:spcBef>
                          <a:spcPts val="0"/>
                        </a:spcBef>
                        <a:buNone/>
                      </a:pPr>
                      <a:r>
                        <a:rPr lang="en"/>
                        <a:t>200</a:t>
                      </a:r>
                    </a:p>
                  </a:txBody>
                  <a:tcPr marT="91425" marB="91425" marR="91425" marL="91425"/>
                </a:tc>
                <a:tc>
                  <a:txBody>
                    <a:bodyPr>
                      <a:noAutofit/>
                    </a:bodyPr>
                    <a:lstStyle/>
                    <a:p>
                      <a:pPr lvl="0" rtl="0">
                        <a:spcBef>
                          <a:spcPts val="0"/>
                        </a:spcBef>
                        <a:buClr>
                          <a:schemeClr val="dk1"/>
                        </a:buClr>
                        <a:buSzPct val="78571"/>
                        <a:buFont typeface="Arial"/>
                        <a:buNone/>
                      </a:pPr>
                      <a:r>
                        <a:rPr b="1" lang="en"/>
                        <a:t>Printed and digital documentation of the complete</a:t>
                      </a:r>
                    </a:p>
                    <a:p>
                      <a:pPr lvl="0" rtl="0">
                        <a:spcBef>
                          <a:spcPts val="0"/>
                        </a:spcBef>
                        <a:buClr>
                          <a:schemeClr val="dk1"/>
                        </a:buClr>
                        <a:buSzPct val="84615"/>
                        <a:buFont typeface="Arial"/>
                        <a:buNone/>
                      </a:pPr>
                      <a:r>
                        <a:rPr b="1" lang="en"/>
                        <a:t>process of building the house</a:t>
                      </a:r>
                      <a:r>
                        <a:rPr lang="en"/>
                        <a:t>: </a:t>
                      </a:r>
                      <a:r>
                        <a:rPr lang="en" sz="1300"/>
                        <a:t>photos, receipts,</a:t>
                      </a:r>
                    </a:p>
                    <a:p>
                      <a:pPr lvl="0" rtl="0">
                        <a:spcBef>
                          <a:spcPts val="0"/>
                        </a:spcBef>
                        <a:buClr>
                          <a:schemeClr val="dk1"/>
                        </a:buClr>
                        <a:buSzPct val="84615"/>
                        <a:buFont typeface="Arial"/>
                        <a:buNone/>
                      </a:pPr>
                      <a:r>
                        <a:rPr lang="en" sz="1300"/>
                        <a:t>schematics, budgets, letters of support and the</a:t>
                      </a:r>
                    </a:p>
                    <a:p>
                      <a:pPr lvl="0" rtl="0">
                        <a:spcBef>
                          <a:spcPts val="0"/>
                        </a:spcBef>
                        <a:buClr>
                          <a:schemeClr val="dk1"/>
                        </a:buClr>
                        <a:buSzPct val="84615"/>
                        <a:buFont typeface="Arial"/>
                        <a:buNone/>
                      </a:pPr>
                      <a:r>
                        <a:rPr lang="en" sz="1300"/>
                        <a:t>energy balance documentation. Documents will</a:t>
                      </a:r>
                    </a:p>
                    <a:p>
                      <a:pPr lvl="0" rtl="0">
                        <a:spcBef>
                          <a:spcPts val="0"/>
                        </a:spcBef>
                        <a:buClr>
                          <a:schemeClr val="dk1"/>
                        </a:buClr>
                        <a:buSzPct val="84615"/>
                        <a:buFont typeface="Arial"/>
                        <a:buNone/>
                      </a:pPr>
                      <a:r>
                        <a:rPr lang="en" sz="1300"/>
                        <a:t>reflect the final destination environment while</a:t>
                      </a:r>
                    </a:p>
                    <a:p>
                      <a:pPr lvl="0">
                        <a:spcBef>
                          <a:spcPts val="0"/>
                        </a:spcBef>
                        <a:buNone/>
                      </a:pPr>
                      <a:r>
                        <a:rPr b="1" lang="en"/>
                        <a:t>providing a cohesive thematic approach.</a:t>
                      </a:r>
                    </a:p>
                  </a:txBody>
                  <a:tcPr marT="91425" marB="91425" marR="91425" marL="91425"/>
                </a:tc>
              </a:tr>
            </a:tbl>
          </a:graphicData>
        </a:graphic>
      </p:graphicFrame>
      <p:sp>
        <p:nvSpPr>
          <p:cNvPr id="266" name="Shape 266"/>
          <p:cNvSpPr txBox="1"/>
          <p:nvPr>
            <p:ph type="title"/>
          </p:nvPr>
        </p:nvSpPr>
        <p:spPr>
          <a:xfrm>
            <a:off x="0" y="-8"/>
            <a:ext cx="8520599" cy="7635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b="1" lang="en" sz="3000" cap="small">
                <a:solidFill>
                  <a:srgbClr val="17365D"/>
                </a:solidFill>
                <a:latin typeface="Helvetica Neue"/>
                <a:ea typeface="Helvetica Neue"/>
                <a:cs typeface="Helvetica Neue"/>
                <a:sym typeface="Helvetica Neue"/>
              </a:rPr>
              <a:t>Conclusion</a:t>
            </a:r>
          </a:p>
        </p:txBody>
      </p:sp>
      <p:sp>
        <p:nvSpPr>
          <p:cNvPr id="267" name="Shape 267"/>
          <p:cNvSpPr txBox="1"/>
          <p:nvPr/>
        </p:nvSpPr>
        <p:spPr>
          <a:xfrm>
            <a:off x="0" y="445125"/>
            <a:ext cx="6676800" cy="247200"/>
          </a:xfrm>
          <a:prstGeom prst="rect">
            <a:avLst/>
          </a:prstGeom>
          <a:noFill/>
          <a:ln>
            <a:noFill/>
          </a:ln>
        </p:spPr>
        <p:txBody>
          <a:bodyPr anchorCtr="0" anchor="t" bIns="91425" lIns="91425" rIns="91425" tIns="91425">
            <a:noAutofit/>
          </a:bodyPr>
          <a:lstStyle/>
          <a:p>
            <a:pPr lvl="0" rtl="0">
              <a:spcBef>
                <a:spcPts val="0"/>
              </a:spcBef>
              <a:buNone/>
            </a:pPr>
            <a:r>
              <a:rPr i="1" lang="en" sz="1800">
                <a:latin typeface="Helvetica Neue"/>
                <a:ea typeface="Helvetica Neue"/>
                <a:cs typeface="Helvetica Neue"/>
                <a:sym typeface="Helvetica Neue"/>
              </a:rPr>
              <a:t>SMUD Criteria</a:t>
            </a:r>
          </a:p>
        </p:txBody>
      </p:sp>
      <p:pic>
        <p:nvPicPr>
          <p:cNvPr descr="SMUD.png" id="268" name="Shape 268"/>
          <p:cNvPicPr preferRelativeResize="0"/>
          <p:nvPr/>
        </p:nvPicPr>
        <p:blipFill>
          <a:blip r:embed="rId3">
            <a:alphaModFix/>
          </a:blip>
          <a:stretch>
            <a:fillRect/>
          </a:stretch>
        </p:blipFill>
        <p:spPr>
          <a:xfrm>
            <a:off x="5208874" y="1029824"/>
            <a:ext cx="3311726" cy="861049"/>
          </a:xfrm>
          <a:prstGeom prst="rect">
            <a:avLst/>
          </a:prstGeom>
          <a:noFill/>
          <a:ln>
            <a:noFill/>
          </a:ln>
        </p:spPr>
      </p:pic>
      <p:sp>
        <p:nvSpPr>
          <p:cNvPr id="269" name="Shape 269"/>
          <p:cNvSpPr txBox="1"/>
          <p:nvPr/>
        </p:nvSpPr>
        <p:spPr>
          <a:xfrm>
            <a:off x="933900" y="5680800"/>
            <a:ext cx="7276200" cy="5540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BEACN’s work contributes to both the environmental and competitive goals of THIMBY.  This project helps THIMBY to stand out from the competition due to its carbon accounting.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ctrTitle"/>
          </p:nvPr>
        </p:nvSpPr>
        <p:spPr>
          <a:xfrm>
            <a:off x="311708" y="992766"/>
            <a:ext cx="8520599" cy="2736899"/>
          </a:xfrm>
          <a:prstGeom prst="rect">
            <a:avLst/>
          </a:prstGeom>
        </p:spPr>
        <p:txBody>
          <a:bodyPr anchorCtr="0" anchor="b" bIns="91425" lIns="91425" rIns="91425" tIns="91425">
            <a:noAutofit/>
          </a:bodyPr>
          <a:lstStyle/>
          <a:p>
            <a:pPr lvl="0" rtl="0">
              <a:spcBef>
                <a:spcPts val="0"/>
              </a:spcBef>
              <a:buClr>
                <a:schemeClr val="dk1"/>
              </a:buClr>
              <a:buSzPct val="25000"/>
              <a:buFont typeface="Arial"/>
              <a:buNone/>
            </a:pPr>
            <a:r>
              <a:rPr b="1" lang="en" cap="small">
                <a:solidFill>
                  <a:srgbClr val="17365D"/>
                </a:solidFill>
                <a:latin typeface="Helvetica Neue"/>
                <a:ea typeface="Helvetica Neue"/>
                <a:cs typeface="Helvetica Neue"/>
                <a:sym typeface="Helvetica Neue"/>
              </a:rPr>
              <a:t>Q&amp;A</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nvSpPr>
        <p:spPr>
          <a:xfrm>
            <a:off x="0" y="0"/>
            <a:ext cx="3356100" cy="5540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 sz="3000" u="none" cap="small" strike="noStrike">
                <a:solidFill>
                  <a:srgbClr val="17365D"/>
                </a:solidFill>
                <a:latin typeface="Helvetica Neue"/>
                <a:ea typeface="Helvetica Neue"/>
                <a:cs typeface="Helvetica Neue"/>
                <a:sym typeface="Helvetica Neue"/>
              </a:rPr>
              <a:t>Content</a:t>
            </a:r>
          </a:p>
        </p:txBody>
      </p:sp>
      <p:sp>
        <p:nvSpPr>
          <p:cNvPr id="89" name="Shape 89"/>
          <p:cNvSpPr/>
          <p:nvPr/>
        </p:nvSpPr>
        <p:spPr>
          <a:xfrm>
            <a:off x="1260475" y="1206500"/>
            <a:ext cx="7337400" cy="482699"/>
          </a:xfrm>
          <a:prstGeom prst="rect">
            <a:avLst/>
          </a:prstGeom>
          <a:solidFill>
            <a:srgbClr val="DAE5F1"/>
          </a:solidFill>
          <a:ln>
            <a:noFill/>
          </a:ln>
        </p:spPr>
        <p:txBody>
          <a:bodyPr anchorCtr="0" anchor="ctr" bIns="45700" lIns="91425" rIns="91425" tIns="45700">
            <a:noAutofit/>
          </a:bodyPr>
          <a:lstStyle/>
          <a:p>
            <a:pPr indent="0" lvl="0" marL="0" marR="0" rtl="0" algn="l">
              <a:spcBef>
                <a:spcPts val="0"/>
              </a:spcBef>
              <a:spcAft>
                <a:spcPts val="0"/>
              </a:spcAft>
              <a:buSzPct val="25000"/>
              <a:buNone/>
            </a:pPr>
            <a:r>
              <a:rPr b="1" lang="en" sz="2400">
                <a:latin typeface="Helvetica Neue"/>
                <a:ea typeface="Helvetica Neue"/>
                <a:cs typeface="Helvetica Neue"/>
                <a:sym typeface="Helvetica Neue"/>
              </a:rPr>
              <a:t>Executive Summary</a:t>
            </a:r>
          </a:p>
        </p:txBody>
      </p:sp>
      <p:sp>
        <p:nvSpPr>
          <p:cNvPr id="90" name="Shape 90"/>
          <p:cNvSpPr/>
          <p:nvPr/>
        </p:nvSpPr>
        <p:spPr>
          <a:xfrm>
            <a:off x="365125" y="1935163"/>
            <a:ext cx="696899" cy="695400"/>
          </a:xfrm>
          <a:prstGeom prst="ellipse">
            <a:avLst/>
          </a:prstGeom>
          <a:solidFill>
            <a:srgbClr val="92CCDC">
              <a:alpha val="67840"/>
            </a:srgbClr>
          </a:solidFill>
          <a:ln cap="flat" cmpd="sng" w="38100">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 sz="2800" u="none" cap="none" strike="noStrike">
                <a:solidFill>
                  <a:srgbClr val="000000"/>
                </a:solidFill>
                <a:latin typeface="Helvetica Neue"/>
                <a:ea typeface="Helvetica Neue"/>
                <a:cs typeface="Helvetica Neue"/>
                <a:sym typeface="Helvetica Neue"/>
              </a:rPr>
              <a:t>2</a:t>
            </a:r>
          </a:p>
        </p:txBody>
      </p:sp>
      <p:sp>
        <p:nvSpPr>
          <p:cNvPr id="91" name="Shape 91"/>
          <p:cNvSpPr/>
          <p:nvPr/>
        </p:nvSpPr>
        <p:spPr>
          <a:xfrm>
            <a:off x="365125" y="2798763"/>
            <a:ext cx="696899" cy="695400"/>
          </a:xfrm>
          <a:prstGeom prst="ellipse">
            <a:avLst/>
          </a:prstGeom>
          <a:solidFill>
            <a:srgbClr val="92CCDC">
              <a:alpha val="67840"/>
            </a:srgbClr>
          </a:solidFill>
          <a:ln cap="flat" cmpd="sng" w="38100">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 sz="2800" u="none" cap="none" strike="noStrike">
                <a:solidFill>
                  <a:srgbClr val="000000"/>
                </a:solidFill>
                <a:latin typeface="Helvetica Neue"/>
                <a:ea typeface="Helvetica Neue"/>
                <a:cs typeface="Helvetica Neue"/>
                <a:sym typeface="Helvetica Neue"/>
              </a:rPr>
              <a:t>3</a:t>
            </a:r>
          </a:p>
        </p:txBody>
      </p:sp>
      <p:sp>
        <p:nvSpPr>
          <p:cNvPr id="92" name="Shape 92"/>
          <p:cNvSpPr/>
          <p:nvPr/>
        </p:nvSpPr>
        <p:spPr>
          <a:xfrm>
            <a:off x="365125" y="3624262"/>
            <a:ext cx="696899" cy="695400"/>
          </a:xfrm>
          <a:prstGeom prst="ellipse">
            <a:avLst/>
          </a:prstGeom>
          <a:solidFill>
            <a:srgbClr val="92CCDC">
              <a:alpha val="67840"/>
            </a:srgbClr>
          </a:solidFill>
          <a:ln cap="flat" cmpd="sng" w="38100">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 sz="2800" u="none" cap="none" strike="noStrike">
                <a:solidFill>
                  <a:srgbClr val="000000"/>
                </a:solidFill>
                <a:latin typeface="Helvetica Neue"/>
                <a:ea typeface="Helvetica Neue"/>
                <a:cs typeface="Helvetica Neue"/>
                <a:sym typeface="Helvetica Neue"/>
              </a:rPr>
              <a:t>4</a:t>
            </a:r>
          </a:p>
        </p:txBody>
      </p:sp>
      <p:sp>
        <p:nvSpPr>
          <p:cNvPr id="93" name="Shape 93"/>
          <p:cNvSpPr/>
          <p:nvPr/>
        </p:nvSpPr>
        <p:spPr>
          <a:xfrm>
            <a:off x="365125" y="4500562"/>
            <a:ext cx="696899" cy="695400"/>
          </a:xfrm>
          <a:prstGeom prst="ellipse">
            <a:avLst/>
          </a:prstGeom>
          <a:solidFill>
            <a:srgbClr val="92CCDC">
              <a:alpha val="67840"/>
            </a:srgbClr>
          </a:solidFill>
          <a:ln cap="flat" cmpd="sng" w="38100">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 sz="2800" u="none" cap="none" strike="noStrike">
                <a:solidFill>
                  <a:srgbClr val="000000"/>
                </a:solidFill>
                <a:latin typeface="Helvetica Neue"/>
                <a:ea typeface="Helvetica Neue"/>
                <a:cs typeface="Helvetica Neue"/>
                <a:sym typeface="Helvetica Neue"/>
              </a:rPr>
              <a:t>5</a:t>
            </a:r>
          </a:p>
        </p:txBody>
      </p:sp>
      <p:sp>
        <p:nvSpPr>
          <p:cNvPr id="94" name="Shape 94"/>
          <p:cNvSpPr/>
          <p:nvPr/>
        </p:nvSpPr>
        <p:spPr>
          <a:xfrm>
            <a:off x="390525" y="5376862"/>
            <a:ext cx="696899" cy="695400"/>
          </a:xfrm>
          <a:prstGeom prst="ellipse">
            <a:avLst/>
          </a:prstGeom>
          <a:solidFill>
            <a:srgbClr val="92CCDC">
              <a:alpha val="67840"/>
            </a:srgbClr>
          </a:solidFill>
          <a:ln cap="flat" cmpd="sng" w="38100">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 sz="2800" u="none" cap="none" strike="noStrike">
                <a:solidFill>
                  <a:srgbClr val="000000"/>
                </a:solidFill>
                <a:latin typeface="Helvetica Neue"/>
                <a:ea typeface="Helvetica Neue"/>
                <a:cs typeface="Helvetica Neue"/>
                <a:sym typeface="Helvetica Neue"/>
              </a:rPr>
              <a:t>6</a:t>
            </a:r>
          </a:p>
        </p:txBody>
      </p:sp>
      <p:sp>
        <p:nvSpPr>
          <p:cNvPr id="95" name="Shape 95"/>
          <p:cNvSpPr/>
          <p:nvPr/>
        </p:nvSpPr>
        <p:spPr>
          <a:xfrm>
            <a:off x="1260475" y="2082800"/>
            <a:ext cx="7337400" cy="482699"/>
          </a:xfrm>
          <a:prstGeom prst="rect">
            <a:avLst/>
          </a:prstGeom>
          <a:solidFill>
            <a:srgbClr val="DAE5F1"/>
          </a:solidFill>
          <a:ln>
            <a:noFill/>
          </a:ln>
        </p:spPr>
        <p:txBody>
          <a:bodyPr anchorCtr="0" anchor="ctr" bIns="45700" lIns="91425" rIns="91425" tIns="45700">
            <a:noAutofit/>
          </a:bodyPr>
          <a:lstStyle/>
          <a:p>
            <a:pPr indent="0" lvl="0" marL="0" marR="0" rtl="0" algn="l">
              <a:spcBef>
                <a:spcPts val="0"/>
              </a:spcBef>
              <a:spcAft>
                <a:spcPts val="0"/>
              </a:spcAft>
              <a:buSzPct val="25000"/>
              <a:buNone/>
            </a:pPr>
            <a:r>
              <a:rPr b="1" lang="en" sz="2400">
                <a:latin typeface="Helvetica Neue"/>
                <a:ea typeface="Helvetica Neue"/>
                <a:cs typeface="Helvetica Neue"/>
                <a:sym typeface="Helvetica Neue"/>
              </a:rPr>
              <a:t>Process</a:t>
            </a:r>
          </a:p>
        </p:txBody>
      </p:sp>
      <p:sp>
        <p:nvSpPr>
          <p:cNvPr id="96" name="Shape 96"/>
          <p:cNvSpPr/>
          <p:nvPr/>
        </p:nvSpPr>
        <p:spPr>
          <a:xfrm>
            <a:off x="1260475" y="2946400"/>
            <a:ext cx="7337400" cy="482699"/>
          </a:xfrm>
          <a:prstGeom prst="rect">
            <a:avLst/>
          </a:prstGeom>
          <a:solidFill>
            <a:srgbClr val="DAE5F1"/>
          </a:solidFill>
          <a:ln>
            <a:noFill/>
          </a:ln>
        </p:spPr>
        <p:txBody>
          <a:bodyPr anchorCtr="0" anchor="ctr" bIns="45700" lIns="91425" rIns="91425" tIns="45700">
            <a:noAutofit/>
          </a:bodyPr>
          <a:lstStyle/>
          <a:p>
            <a:pPr indent="0" lvl="0" marL="0" marR="0" rtl="0" algn="l">
              <a:spcBef>
                <a:spcPts val="0"/>
              </a:spcBef>
              <a:spcAft>
                <a:spcPts val="0"/>
              </a:spcAft>
              <a:buSzPct val="25000"/>
              <a:buNone/>
            </a:pPr>
            <a:r>
              <a:rPr b="1" lang="en" sz="2400">
                <a:solidFill>
                  <a:srgbClr val="000000"/>
                </a:solidFill>
                <a:latin typeface="Helvetica Neue"/>
                <a:ea typeface="Helvetica Neue"/>
                <a:cs typeface="Helvetica Neue"/>
                <a:sym typeface="Helvetica Neue"/>
              </a:rPr>
              <a:t>Research </a:t>
            </a:r>
            <a:r>
              <a:rPr b="1" lang="en" sz="2400">
                <a:latin typeface="Helvetica Neue"/>
                <a:ea typeface="Helvetica Neue"/>
                <a:cs typeface="Helvetica Neue"/>
                <a:sym typeface="Helvetica Neue"/>
              </a:rPr>
              <a:t>Methodologies</a:t>
            </a:r>
            <a:r>
              <a:rPr b="1" lang="en" sz="2400">
                <a:solidFill>
                  <a:srgbClr val="000000"/>
                </a:solidFill>
                <a:latin typeface="Helvetica Neue"/>
                <a:ea typeface="Helvetica Neue"/>
                <a:cs typeface="Helvetica Neue"/>
                <a:sym typeface="Helvetica Neue"/>
              </a:rPr>
              <a:t> + </a:t>
            </a:r>
            <a:r>
              <a:rPr b="1" lang="en" sz="2400">
                <a:latin typeface="Helvetica Neue"/>
                <a:ea typeface="Helvetica Neue"/>
                <a:cs typeface="Helvetica Neue"/>
                <a:sym typeface="Helvetica Neue"/>
              </a:rPr>
              <a:t>Data</a:t>
            </a:r>
          </a:p>
        </p:txBody>
      </p:sp>
      <p:sp>
        <p:nvSpPr>
          <p:cNvPr id="97" name="Shape 97"/>
          <p:cNvSpPr/>
          <p:nvPr/>
        </p:nvSpPr>
        <p:spPr>
          <a:xfrm>
            <a:off x="1260475" y="3746500"/>
            <a:ext cx="7337400" cy="482699"/>
          </a:xfrm>
          <a:prstGeom prst="rect">
            <a:avLst/>
          </a:prstGeom>
          <a:solidFill>
            <a:srgbClr val="DAE5F1"/>
          </a:solidFill>
          <a:ln>
            <a:noFill/>
          </a:ln>
        </p:spPr>
        <p:txBody>
          <a:bodyPr anchorCtr="0" anchor="ctr" bIns="45700" lIns="91425" rIns="91425" tIns="45700">
            <a:noAutofit/>
          </a:bodyPr>
          <a:lstStyle/>
          <a:p>
            <a:pPr indent="0" lvl="0" marL="0" marR="0" rtl="0" algn="l">
              <a:spcBef>
                <a:spcPts val="0"/>
              </a:spcBef>
              <a:spcAft>
                <a:spcPts val="0"/>
              </a:spcAft>
              <a:buSzPct val="25000"/>
              <a:buNone/>
            </a:pPr>
            <a:r>
              <a:rPr b="1" lang="en" sz="2400">
                <a:latin typeface="Helvetica Neue"/>
                <a:ea typeface="Helvetica Neue"/>
                <a:cs typeface="Helvetica Neue"/>
                <a:sym typeface="Helvetica Neue"/>
              </a:rPr>
              <a:t>Calculator</a:t>
            </a:r>
          </a:p>
        </p:txBody>
      </p:sp>
      <p:sp>
        <p:nvSpPr>
          <p:cNvPr id="98" name="Shape 98"/>
          <p:cNvSpPr/>
          <p:nvPr/>
        </p:nvSpPr>
        <p:spPr>
          <a:xfrm>
            <a:off x="1260475" y="4610100"/>
            <a:ext cx="7337400" cy="482699"/>
          </a:xfrm>
          <a:prstGeom prst="rect">
            <a:avLst/>
          </a:prstGeom>
          <a:solidFill>
            <a:srgbClr val="DAE5F1"/>
          </a:solidFill>
          <a:ln>
            <a:noFill/>
          </a:ln>
        </p:spPr>
        <p:txBody>
          <a:bodyPr anchorCtr="0" anchor="ctr" bIns="45700" lIns="91425" rIns="91425" tIns="45700">
            <a:noAutofit/>
          </a:bodyPr>
          <a:lstStyle/>
          <a:p>
            <a:pPr indent="0" lvl="0" marL="0" marR="0" rtl="0" algn="l">
              <a:spcBef>
                <a:spcPts val="0"/>
              </a:spcBef>
              <a:spcAft>
                <a:spcPts val="0"/>
              </a:spcAft>
              <a:buSzPct val="25000"/>
              <a:buNone/>
            </a:pPr>
            <a:r>
              <a:rPr b="1" lang="en" sz="2400">
                <a:latin typeface="Helvetica Neue"/>
                <a:ea typeface="Helvetica Neue"/>
                <a:cs typeface="Helvetica Neue"/>
                <a:sym typeface="Helvetica Neue"/>
              </a:rPr>
              <a:t>Conclusion</a:t>
            </a:r>
          </a:p>
        </p:txBody>
      </p:sp>
      <p:sp>
        <p:nvSpPr>
          <p:cNvPr id="99" name="Shape 99"/>
          <p:cNvSpPr/>
          <p:nvPr/>
        </p:nvSpPr>
        <p:spPr>
          <a:xfrm>
            <a:off x="1260475" y="5461000"/>
            <a:ext cx="7324800" cy="482699"/>
          </a:xfrm>
          <a:prstGeom prst="rect">
            <a:avLst/>
          </a:prstGeom>
          <a:solidFill>
            <a:srgbClr val="DAE5F1"/>
          </a:solidFill>
          <a:ln>
            <a:noFill/>
          </a:ln>
        </p:spPr>
        <p:txBody>
          <a:bodyPr anchorCtr="0" anchor="ctr" bIns="45700" lIns="91425" rIns="91425" tIns="45700">
            <a:noAutofit/>
          </a:bodyPr>
          <a:lstStyle/>
          <a:p>
            <a:pPr indent="0" lvl="0" marL="0" marR="0" rtl="0" algn="l">
              <a:spcBef>
                <a:spcPts val="0"/>
              </a:spcBef>
              <a:spcAft>
                <a:spcPts val="0"/>
              </a:spcAft>
              <a:buSzPct val="25000"/>
              <a:buNone/>
            </a:pPr>
            <a:r>
              <a:rPr b="1" i="0" lang="en" sz="2400" u="none" cap="none" strike="noStrike">
                <a:solidFill>
                  <a:srgbClr val="000000"/>
                </a:solidFill>
                <a:latin typeface="Helvetica Neue"/>
                <a:ea typeface="Helvetica Neue"/>
                <a:cs typeface="Helvetica Neue"/>
                <a:sym typeface="Helvetica Neue"/>
              </a:rPr>
              <a:t>Questions</a:t>
            </a:r>
          </a:p>
        </p:txBody>
      </p:sp>
      <p:sp>
        <p:nvSpPr>
          <p:cNvPr id="100" name="Shape 100"/>
          <p:cNvSpPr/>
          <p:nvPr/>
        </p:nvSpPr>
        <p:spPr>
          <a:xfrm>
            <a:off x="365125" y="1122362"/>
            <a:ext cx="696899" cy="695400"/>
          </a:xfrm>
          <a:prstGeom prst="ellipse">
            <a:avLst/>
          </a:prstGeom>
          <a:solidFill>
            <a:srgbClr val="92CCDC">
              <a:alpha val="67840"/>
            </a:srgbClr>
          </a:solidFill>
          <a:ln cap="flat" cmpd="sng" w="38100">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 sz="2800" u="none" cap="none" strike="noStrike">
                <a:solidFill>
                  <a:srgbClr val="000000"/>
                </a:solidFill>
                <a:latin typeface="Helvetica Neue"/>
                <a:ea typeface="Helvetica Neue"/>
                <a:cs typeface="Helvetica Neue"/>
                <a:sym typeface="Helvetica Neue"/>
              </a:rPr>
              <a:t>1</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nvSpPr>
        <p:spPr>
          <a:xfrm>
            <a:off x="0" y="0"/>
            <a:ext cx="5664000" cy="5540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 sz="3000" u="none" cap="small" strike="noStrike">
                <a:solidFill>
                  <a:srgbClr val="17365D"/>
                </a:solidFill>
                <a:latin typeface="Helvetica Neue"/>
                <a:ea typeface="Helvetica Neue"/>
                <a:cs typeface="Helvetica Neue"/>
                <a:sym typeface="Helvetica Neue"/>
              </a:rPr>
              <a:t>Executive Summary</a:t>
            </a:r>
          </a:p>
        </p:txBody>
      </p:sp>
      <p:sp>
        <p:nvSpPr>
          <p:cNvPr id="106" name="Shape 106"/>
          <p:cNvSpPr/>
          <p:nvPr/>
        </p:nvSpPr>
        <p:spPr>
          <a:xfrm>
            <a:off x="963625" y="1125425"/>
            <a:ext cx="7264499" cy="554099"/>
          </a:xfrm>
          <a:prstGeom prst="roundRect">
            <a:avLst>
              <a:gd fmla="val 16667" name="adj"/>
            </a:avLst>
          </a:prstGeom>
          <a:solidFill>
            <a:srgbClr val="0077B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solidFill>
                  <a:srgbClr val="FFFFFF"/>
                </a:solidFill>
              </a:rPr>
              <a:t>Problem</a:t>
            </a:r>
          </a:p>
        </p:txBody>
      </p:sp>
      <p:sp>
        <p:nvSpPr>
          <p:cNvPr id="107" name="Shape 107"/>
          <p:cNvSpPr/>
          <p:nvPr/>
        </p:nvSpPr>
        <p:spPr>
          <a:xfrm>
            <a:off x="963625" y="1623900"/>
            <a:ext cx="7264499" cy="1607399"/>
          </a:xfrm>
          <a:prstGeom prst="rect">
            <a:avLst/>
          </a:prstGeom>
          <a:solidFill>
            <a:srgbClr val="DAEEF3"/>
          </a:solidFill>
          <a:ln>
            <a:noFill/>
          </a:ln>
        </p:spPr>
        <p:txBody>
          <a:bodyPr anchorCtr="0" anchor="ctr" bIns="45700" lIns="91425" rIns="91425" tIns="45700">
            <a:noAutofit/>
          </a:bodyPr>
          <a:lstStyle/>
          <a:p>
            <a:pPr indent="457200" lvl="0" marL="0" rtl="0">
              <a:spcBef>
                <a:spcPts val="0"/>
              </a:spcBef>
              <a:buClr>
                <a:srgbClr val="000000"/>
              </a:buClr>
              <a:buFont typeface="Helvetica Neue"/>
              <a:buNone/>
            </a:pPr>
            <a:r>
              <a:t/>
            </a:r>
            <a:endParaRPr b="1" sz="1600" u="sng">
              <a:latin typeface="Helvetica Neue"/>
              <a:ea typeface="Helvetica Neue"/>
              <a:cs typeface="Helvetica Neue"/>
              <a:sym typeface="Helvetica Neue"/>
            </a:endParaRPr>
          </a:p>
          <a:p>
            <a:pPr indent="457200" lvl="0" marL="0" rtl="0">
              <a:spcBef>
                <a:spcPts val="0"/>
              </a:spcBef>
              <a:buClr>
                <a:srgbClr val="000000"/>
              </a:buClr>
              <a:buFont typeface="Helvetica Neue"/>
              <a:buNone/>
            </a:pPr>
            <a:r>
              <a:t/>
            </a:r>
            <a:endParaRPr b="1" sz="1600" u="sng">
              <a:latin typeface="Helvetica Neue"/>
              <a:ea typeface="Helvetica Neue"/>
              <a:cs typeface="Helvetica Neue"/>
              <a:sym typeface="Helvetica Neue"/>
            </a:endParaRPr>
          </a:p>
          <a:p>
            <a:pPr indent="457200" lvl="0" marL="0" rtl="0">
              <a:spcBef>
                <a:spcPts val="0"/>
              </a:spcBef>
              <a:buClr>
                <a:srgbClr val="000000"/>
              </a:buClr>
              <a:buSzPct val="25000"/>
              <a:buFont typeface="Helvetica Neue"/>
              <a:buNone/>
            </a:pPr>
            <a:r>
              <a:rPr b="1" lang="en" sz="1600" u="sng">
                <a:solidFill>
                  <a:srgbClr val="000000"/>
                </a:solidFill>
                <a:latin typeface="Helvetica Neue"/>
                <a:ea typeface="Helvetica Neue"/>
                <a:cs typeface="Helvetica Neue"/>
                <a:sym typeface="Helvetica Neue"/>
              </a:rPr>
              <a:t>Key questions:</a:t>
            </a:r>
          </a:p>
          <a:p>
            <a:pPr lvl="0" rtl="0">
              <a:spcBef>
                <a:spcPts val="0"/>
              </a:spcBef>
              <a:buClr>
                <a:srgbClr val="000000"/>
              </a:buClr>
              <a:buFont typeface="Helvetica Neue"/>
              <a:buNone/>
            </a:pPr>
            <a:r>
              <a:t/>
            </a:r>
            <a:endParaRPr sz="900">
              <a:solidFill>
                <a:srgbClr val="000000"/>
              </a:solidFill>
              <a:latin typeface="Helvetica Neue"/>
              <a:ea typeface="Helvetica Neue"/>
              <a:cs typeface="Helvetica Neue"/>
              <a:sym typeface="Helvetica Neue"/>
            </a:endParaRPr>
          </a:p>
          <a:p>
            <a:pPr indent="-330200" lvl="0" marL="457200" rtl="0">
              <a:spcBef>
                <a:spcPts val="0"/>
              </a:spcBef>
              <a:buSzPct val="100000"/>
              <a:buFont typeface="Helvetica Neue"/>
              <a:buAutoNum type="arabicPeriod"/>
            </a:pPr>
            <a:r>
              <a:rPr b="1" lang="en" sz="1600">
                <a:solidFill>
                  <a:srgbClr val="000000"/>
                </a:solidFill>
                <a:latin typeface="Helvetica Neue"/>
                <a:ea typeface="Helvetica Neue"/>
                <a:cs typeface="Helvetica Neue"/>
                <a:sym typeface="Helvetica Neue"/>
              </a:rPr>
              <a:t>How m</a:t>
            </a:r>
            <a:r>
              <a:rPr b="1" lang="en" sz="1600">
                <a:latin typeface="Helvetica Neue"/>
                <a:ea typeface="Helvetica Neue"/>
                <a:cs typeface="Helvetica Neue"/>
                <a:sym typeface="Helvetica Neue"/>
              </a:rPr>
              <a:t>uch carbon</a:t>
            </a:r>
            <a:r>
              <a:rPr lang="en" sz="1600">
                <a:latin typeface="Helvetica Neue"/>
                <a:ea typeface="Helvetica Neue"/>
                <a:cs typeface="Helvetica Neue"/>
                <a:sym typeface="Helvetica Neue"/>
              </a:rPr>
              <a:t> will be embodied in THIMBY’s tiny house?</a:t>
            </a:r>
          </a:p>
          <a:p>
            <a:pPr indent="-330200" lvl="0" marL="457200" rtl="0">
              <a:spcBef>
                <a:spcPts val="0"/>
              </a:spcBef>
              <a:buSzPct val="100000"/>
              <a:buFont typeface="Helvetica Neue"/>
              <a:buAutoNum type="arabicPeriod"/>
            </a:pPr>
            <a:r>
              <a:rPr lang="en" sz="1600">
                <a:latin typeface="Helvetica Neue"/>
                <a:ea typeface="Helvetica Neue"/>
                <a:cs typeface="Helvetica Neue"/>
                <a:sym typeface="Helvetica Neue"/>
              </a:rPr>
              <a:t>What </a:t>
            </a:r>
            <a:r>
              <a:rPr b="1" lang="en" sz="1600">
                <a:latin typeface="Helvetica Neue"/>
                <a:ea typeface="Helvetica Neue"/>
                <a:cs typeface="Helvetica Neue"/>
                <a:sym typeface="Helvetica Neue"/>
              </a:rPr>
              <a:t>decisions</a:t>
            </a:r>
            <a:r>
              <a:rPr lang="en" sz="1600">
                <a:latin typeface="Helvetica Neue"/>
                <a:ea typeface="Helvetica Neue"/>
                <a:cs typeface="Helvetica Neue"/>
                <a:sym typeface="Helvetica Neue"/>
              </a:rPr>
              <a:t> can be made to </a:t>
            </a:r>
            <a:r>
              <a:rPr b="1" lang="en" sz="1600">
                <a:latin typeface="Helvetica Neue"/>
                <a:ea typeface="Helvetica Neue"/>
                <a:cs typeface="Helvetica Neue"/>
                <a:sym typeface="Helvetica Neue"/>
              </a:rPr>
              <a:t>reduce the embodied carbon</a:t>
            </a:r>
            <a:r>
              <a:rPr lang="en" sz="1600">
                <a:latin typeface="Helvetica Neue"/>
                <a:ea typeface="Helvetica Neue"/>
                <a:cs typeface="Helvetica Neue"/>
                <a:sym typeface="Helvetica Neue"/>
              </a:rPr>
              <a:t> in the tiny house?</a:t>
            </a:r>
          </a:p>
          <a:p>
            <a:pPr lvl="0" rtl="0">
              <a:spcBef>
                <a:spcPts val="0"/>
              </a:spcBef>
              <a:buNone/>
            </a:pPr>
            <a:r>
              <a:t/>
            </a:r>
            <a:endParaRPr sz="1600">
              <a:latin typeface="Helvetica Neue"/>
              <a:ea typeface="Helvetica Neue"/>
              <a:cs typeface="Helvetica Neue"/>
              <a:sym typeface="Helvetica Neue"/>
            </a:endParaRPr>
          </a:p>
          <a:p>
            <a:pPr indent="0" lvl="0" marL="0" marR="0" rtl="0" algn="ctr">
              <a:spcBef>
                <a:spcPts val="0"/>
              </a:spcBef>
              <a:buNone/>
            </a:pPr>
            <a:r>
              <a:t/>
            </a:r>
            <a:endParaRPr sz="1600">
              <a:solidFill>
                <a:srgbClr val="FFFFFF"/>
              </a:solidFill>
              <a:latin typeface="Helvetica Neue"/>
              <a:ea typeface="Helvetica Neue"/>
              <a:cs typeface="Helvetica Neue"/>
              <a:sym typeface="Helvetica Neue"/>
            </a:endParaRPr>
          </a:p>
        </p:txBody>
      </p:sp>
      <p:sp>
        <p:nvSpPr>
          <p:cNvPr id="108" name="Shape 108"/>
          <p:cNvSpPr/>
          <p:nvPr/>
        </p:nvSpPr>
        <p:spPr>
          <a:xfrm>
            <a:off x="939750" y="3542575"/>
            <a:ext cx="7264499" cy="701399"/>
          </a:xfrm>
          <a:prstGeom prst="roundRect">
            <a:avLst>
              <a:gd fmla="val 16667" name="adj"/>
            </a:avLst>
          </a:prstGeom>
          <a:solidFill>
            <a:srgbClr val="0077B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solidFill>
                  <a:srgbClr val="FFFFFF"/>
                </a:solidFill>
              </a:rPr>
              <a:t>Project Overview</a:t>
            </a:r>
          </a:p>
        </p:txBody>
      </p:sp>
      <p:sp>
        <p:nvSpPr>
          <p:cNvPr id="109" name="Shape 109"/>
          <p:cNvSpPr/>
          <p:nvPr/>
        </p:nvSpPr>
        <p:spPr>
          <a:xfrm>
            <a:off x="939750" y="4173575"/>
            <a:ext cx="7264499" cy="1695300"/>
          </a:xfrm>
          <a:prstGeom prst="rect">
            <a:avLst/>
          </a:prstGeom>
          <a:solidFill>
            <a:srgbClr val="DAEEF3"/>
          </a:solidFill>
          <a:ln>
            <a:noFill/>
          </a:ln>
        </p:spPr>
        <p:txBody>
          <a:bodyPr anchorCtr="0" anchor="ctr" bIns="45700" lIns="91425" rIns="91425" tIns="45700">
            <a:noAutofit/>
          </a:bodyPr>
          <a:lstStyle/>
          <a:p>
            <a:pPr lvl="0" rtl="0">
              <a:spcBef>
                <a:spcPts val="0"/>
              </a:spcBef>
              <a:buClr>
                <a:srgbClr val="000000"/>
              </a:buClr>
              <a:buFont typeface="Helvetica Neue"/>
              <a:buNone/>
            </a:pPr>
            <a:r>
              <a:t/>
            </a:r>
            <a:endParaRPr sz="900">
              <a:solidFill>
                <a:srgbClr val="000000"/>
              </a:solidFill>
              <a:latin typeface="Helvetica Neue"/>
              <a:ea typeface="Helvetica Neue"/>
              <a:cs typeface="Helvetica Neue"/>
              <a:sym typeface="Helvetica Neue"/>
            </a:endParaRPr>
          </a:p>
          <a:p>
            <a:pPr indent="-342900" lvl="0" marL="457200" rtl="0">
              <a:spcBef>
                <a:spcPts val="0"/>
              </a:spcBef>
              <a:buSzPct val="100000"/>
              <a:buFont typeface="Helvetica Neue"/>
              <a:buAutoNum type="arabicPeriod"/>
            </a:pPr>
            <a:r>
              <a:rPr lang="en" sz="1600">
                <a:latin typeface="Helvetica Neue"/>
                <a:ea typeface="Helvetica Neue"/>
                <a:cs typeface="Helvetica Neue"/>
                <a:sym typeface="Helvetica Neue"/>
              </a:rPr>
              <a:t>Developed embodied carbon calculator using HTML/JS/CSS</a:t>
            </a:r>
          </a:p>
          <a:p>
            <a:pPr indent="-342900" lvl="0" marL="457200" rtl="0">
              <a:spcBef>
                <a:spcPts val="0"/>
              </a:spcBef>
              <a:buSzPct val="100000"/>
              <a:buFont typeface="Helvetica Neue"/>
              <a:buAutoNum type="arabicPeriod"/>
            </a:pPr>
            <a:r>
              <a:rPr lang="en" sz="1600">
                <a:latin typeface="Helvetica Neue"/>
                <a:ea typeface="Helvetica Neue"/>
                <a:cs typeface="Helvetica Neue"/>
                <a:sym typeface="Helvetica Neue"/>
              </a:rPr>
              <a:t>Incorporated </a:t>
            </a:r>
            <a:r>
              <a:rPr b="1" lang="en" sz="1600">
                <a:latin typeface="Helvetica Neue"/>
                <a:ea typeface="Helvetica Neue"/>
                <a:cs typeface="Helvetica Neue"/>
                <a:sym typeface="Helvetica Neue"/>
              </a:rPr>
              <a:t>73 categories</a:t>
            </a:r>
            <a:r>
              <a:rPr lang="en" sz="1600">
                <a:latin typeface="Helvetica Neue"/>
                <a:ea typeface="Helvetica Neue"/>
                <a:cs typeface="Helvetica Neue"/>
                <a:sym typeface="Helvetica Neue"/>
              </a:rPr>
              <a:t> and </a:t>
            </a:r>
            <a:r>
              <a:rPr b="1" lang="en" sz="1600">
                <a:latin typeface="Helvetica Neue"/>
                <a:ea typeface="Helvetica Neue"/>
                <a:cs typeface="Helvetica Neue"/>
                <a:sym typeface="Helvetica Neue"/>
              </a:rPr>
              <a:t>229 products </a:t>
            </a:r>
            <a:r>
              <a:rPr lang="en" sz="1600">
                <a:latin typeface="Helvetica Neue"/>
                <a:ea typeface="Helvetica Neue"/>
                <a:cs typeface="Helvetica Neue"/>
                <a:sym typeface="Helvetica Neue"/>
              </a:rPr>
              <a:t>into database</a:t>
            </a:r>
          </a:p>
          <a:p>
            <a:pPr indent="-342900" lvl="0" marL="457200" rtl="0">
              <a:spcBef>
                <a:spcPts val="0"/>
              </a:spcBef>
              <a:buSzPct val="100000"/>
              <a:buFont typeface="Helvetica Neue"/>
              <a:buAutoNum type="arabicPeriod"/>
            </a:pPr>
            <a:r>
              <a:rPr lang="en" sz="1600">
                <a:latin typeface="Helvetica Neue"/>
                <a:ea typeface="Helvetica Neue"/>
                <a:cs typeface="Helvetica Neue"/>
                <a:sym typeface="Helvetica Neue"/>
              </a:rPr>
              <a:t>Created a </a:t>
            </a:r>
            <a:r>
              <a:rPr b="1" lang="en" sz="1600">
                <a:latin typeface="Helvetica Neue"/>
                <a:ea typeface="Helvetica Neue"/>
                <a:cs typeface="Helvetica Neue"/>
                <a:sym typeface="Helvetica Neue"/>
              </a:rPr>
              <a:t>cheat sheet</a:t>
            </a:r>
            <a:r>
              <a:rPr lang="en" sz="1600">
                <a:latin typeface="Helvetica Neue"/>
                <a:ea typeface="Helvetica Neue"/>
                <a:cs typeface="Helvetica Neue"/>
                <a:sym typeface="Helvetica Neue"/>
              </a:rPr>
              <a:t> to consolidate qualitative recommendations</a:t>
            </a:r>
          </a:p>
          <a:p>
            <a:pPr lvl="0" rtl="0">
              <a:spcBef>
                <a:spcPts val="0"/>
              </a:spcBef>
              <a:buNone/>
            </a:pPr>
            <a:r>
              <a:rPr lang="en" sz="1600">
                <a:latin typeface="Helvetica Neue"/>
                <a:ea typeface="Helvetica Neue"/>
                <a:cs typeface="Helvetica Neue"/>
                <a:sym typeface="Helvetica Neue"/>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idx="4294967295" type="title"/>
          </p:nvPr>
        </p:nvSpPr>
        <p:spPr>
          <a:xfrm>
            <a:off x="0" y="0"/>
            <a:ext cx="7151699" cy="767099"/>
          </a:xfrm>
          <a:prstGeom prst="rect">
            <a:avLst/>
          </a:prstGeom>
        </p:spPr>
        <p:txBody>
          <a:bodyPr anchorCtr="0" anchor="t" bIns="91425" lIns="91425" rIns="91425" tIns="91425">
            <a:noAutofit/>
          </a:bodyPr>
          <a:lstStyle/>
          <a:p>
            <a:pPr lvl="0" rtl="0">
              <a:spcBef>
                <a:spcPts val="0"/>
              </a:spcBef>
              <a:buClr>
                <a:schemeClr val="dk1"/>
              </a:buClr>
              <a:buSzPct val="25000"/>
              <a:buFont typeface="Arial"/>
              <a:buNone/>
            </a:pPr>
            <a:r>
              <a:rPr b="1" lang="en" sz="3000" cap="small">
                <a:solidFill>
                  <a:srgbClr val="17365D"/>
                </a:solidFill>
                <a:latin typeface="Helvetica Neue"/>
                <a:ea typeface="Helvetica Neue"/>
                <a:cs typeface="Helvetica Neue"/>
                <a:sym typeface="Helvetica Neue"/>
              </a:rPr>
              <a:t>Process </a:t>
            </a:r>
          </a:p>
          <a:p>
            <a:pPr lvl="0" rtl="0">
              <a:spcBef>
                <a:spcPts val="0"/>
              </a:spcBef>
              <a:buNone/>
            </a:pPr>
            <a:r>
              <a:t/>
            </a:r>
            <a:endParaRPr/>
          </a:p>
        </p:txBody>
      </p:sp>
      <p:sp>
        <p:nvSpPr>
          <p:cNvPr id="115" name="Shape 115"/>
          <p:cNvSpPr/>
          <p:nvPr/>
        </p:nvSpPr>
        <p:spPr>
          <a:xfrm>
            <a:off x="799200" y="1125425"/>
            <a:ext cx="2101800" cy="4743600"/>
          </a:xfrm>
          <a:prstGeom prst="rect">
            <a:avLst/>
          </a:prstGeom>
          <a:solidFill>
            <a:srgbClr val="6D9EEB"/>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t/>
            </a:r>
            <a:endParaRPr b="1" sz="1600"/>
          </a:p>
          <a:p>
            <a:pPr lvl="0" rtl="0" algn="ctr">
              <a:spcBef>
                <a:spcPts val="0"/>
              </a:spcBef>
              <a:buNone/>
            </a:pPr>
            <a:r>
              <a:t/>
            </a:r>
            <a:endParaRPr b="1" sz="1600"/>
          </a:p>
          <a:p>
            <a:pPr lvl="0" rtl="0" algn="ctr">
              <a:spcBef>
                <a:spcPts val="0"/>
              </a:spcBef>
              <a:buNone/>
            </a:pPr>
            <a:r>
              <a:t/>
            </a:r>
            <a:endParaRPr b="1" sz="1600"/>
          </a:p>
          <a:p>
            <a:pPr lvl="0" rtl="0" algn="ctr">
              <a:spcBef>
                <a:spcPts val="0"/>
              </a:spcBef>
              <a:buNone/>
            </a:pPr>
            <a:r>
              <a:t/>
            </a:r>
            <a:endParaRPr b="1" sz="1600"/>
          </a:p>
          <a:p>
            <a:pPr lvl="0" rtl="0" algn="ctr">
              <a:spcBef>
                <a:spcPts val="0"/>
              </a:spcBef>
              <a:buNone/>
            </a:pPr>
            <a:r>
              <a:t/>
            </a:r>
            <a:endParaRPr b="1" sz="1600"/>
          </a:p>
          <a:p>
            <a:pPr lvl="0" rtl="0" algn="ctr">
              <a:spcBef>
                <a:spcPts val="0"/>
              </a:spcBef>
              <a:buNone/>
            </a:pPr>
            <a:r>
              <a:rPr b="1" lang="en" sz="1600"/>
              <a:t>Problem</a:t>
            </a:r>
            <a:r>
              <a:rPr lang="en" sz="1600"/>
              <a:t>:</a:t>
            </a:r>
          </a:p>
          <a:p>
            <a:pPr lvl="0" algn="ctr">
              <a:spcBef>
                <a:spcPts val="0"/>
              </a:spcBef>
              <a:buNone/>
            </a:pPr>
            <a:r>
              <a:rPr lang="en"/>
              <a:t>Consider embodied carbon in building materials of tiny house</a:t>
            </a:r>
          </a:p>
        </p:txBody>
      </p:sp>
      <p:sp>
        <p:nvSpPr>
          <p:cNvPr id="116" name="Shape 116"/>
          <p:cNvSpPr/>
          <p:nvPr/>
        </p:nvSpPr>
        <p:spPr>
          <a:xfrm>
            <a:off x="6114175" y="1159325"/>
            <a:ext cx="2230499" cy="2504999"/>
          </a:xfrm>
          <a:prstGeom prst="rect">
            <a:avLst/>
          </a:prstGeom>
          <a:solidFill>
            <a:srgbClr val="DAEE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Dynamic Carbon Footprint Calculator</a:t>
            </a:r>
          </a:p>
          <a:p>
            <a:pPr lvl="0" rtl="0" algn="ctr">
              <a:spcBef>
                <a:spcPts val="0"/>
              </a:spcBef>
              <a:buNone/>
            </a:pPr>
            <a:r>
              <a:rPr lang="en" sz="1600"/>
              <a:t>Performs quantitative analysis of embedded carbon as well as decision support for procurement</a:t>
            </a:r>
          </a:p>
        </p:txBody>
      </p:sp>
      <p:sp>
        <p:nvSpPr>
          <p:cNvPr id="117" name="Shape 117"/>
          <p:cNvSpPr/>
          <p:nvPr/>
        </p:nvSpPr>
        <p:spPr>
          <a:xfrm>
            <a:off x="3103500" y="1125475"/>
            <a:ext cx="2753099" cy="2504999"/>
          </a:xfrm>
          <a:prstGeom prst="rect">
            <a:avLst/>
          </a:prstGeom>
          <a:solidFill>
            <a:srgbClr val="A4C2F4"/>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t/>
            </a:r>
            <a:endParaRPr b="1" sz="1600"/>
          </a:p>
          <a:p>
            <a:pPr lvl="0" rtl="0" algn="ctr">
              <a:spcBef>
                <a:spcPts val="0"/>
              </a:spcBef>
              <a:buNone/>
            </a:pPr>
            <a:r>
              <a:rPr b="1" lang="en" sz="1600"/>
              <a:t>Development</a:t>
            </a:r>
            <a:r>
              <a:rPr lang="en" sz="1600"/>
              <a:t>:</a:t>
            </a:r>
          </a:p>
          <a:p>
            <a:pPr lvl="0" rtl="0" algn="ctr">
              <a:spcBef>
                <a:spcPts val="0"/>
              </a:spcBef>
              <a:buNone/>
            </a:pPr>
            <a:r>
              <a:rPr lang="en"/>
              <a:t>Learn HTML/CSS, JS, set up framework for incorporation of embodied carbon data</a:t>
            </a:r>
          </a:p>
        </p:txBody>
      </p:sp>
      <p:sp>
        <p:nvSpPr>
          <p:cNvPr id="118" name="Shape 118"/>
          <p:cNvSpPr/>
          <p:nvPr/>
        </p:nvSpPr>
        <p:spPr>
          <a:xfrm>
            <a:off x="6114300" y="3838100"/>
            <a:ext cx="2230499" cy="2030700"/>
          </a:xfrm>
          <a:prstGeom prst="rect">
            <a:avLst/>
          </a:prstGeom>
          <a:solidFill>
            <a:srgbClr val="DAEE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Cheat Sheet</a:t>
            </a:r>
          </a:p>
          <a:p>
            <a:pPr lvl="0" rtl="0" algn="ctr">
              <a:spcBef>
                <a:spcPts val="0"/>
              </a:spcBef>
              <a:buNone/>
            </a:pPr>
            <a:r>
              <a:rPr lang="en" sz="1600"/>
              <a:t>Decision support based on qualitative information obtained during research</a:t>
            </a:r>
          </a:p>
        </p:txBody>
      </p:sp>
      <p:sp>
        <p:nvSpPr>
          <p:cNvPr id="119" name="Shape 119"/>
          <p:cNvSpPr/>
          <p:nvPr/>
        </p:nvSpPr>
        <p:spPr>
          <a:xfrm>
            <a:off x="3103625" y="3838100"/>
            <a:ext cx="2753099" cy="2030999"/>
          </a:xfrm>
          <a:prstGeom prst="rect">
            <a:avLst/>
          </a:prstGeom>
          <a:solidFill>
            <a:srgbClr val="A4C2F4"/>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t/>
            </a:r>
            <a:endParaRPr b="1" sz="1600"/>
          </a:p>
          <a:p>
            <a:pPr lvl="0" rtl="0" algn="ctr">
              <a:spcBef>
                <a:spcPts val="0"/>
              </a:spcBef>
              <a:buNone/>
            </a:pPr>
            <a:r>
              <a:rPr b="1" lang="en" sz="1600"/>
              <a:t>Research</a:t>
            </a:r>
            <a:r>
              <a:rPr lang="en" sz="1600"/>
              <a:t>:</a:t>
            </a:r>
          </a:p>
          <a:p>
            <a:pPr lvl="0" rtl="0" algn="ctr">
              <a:spcBef>
                <a:spcPts val="0"/>
              </a:spcBef>
              <a:buNone/>
            </a:pPr>
            <a:r>
              <a:rPr lang="en"/>
              <a:t>Compilation and calculation of embodied carbon of various building materials and products</a:t>
            </a:r>
          </a:p>
        </p:txBody>
      </p:sp>
      <p:pic>
        <p:nvPicPr>
          <p:cNvPr descr="bootstraplogo.png" id="120" name="Shape 120"/>
          <p:cNvPicPr preferRelativeResize="0"/>
          <p:nvPr/>
        </p:nvPicPr>
        <p:blipFill>
          <a:blip r:embed="rId3">
            <a:alphaModFix/>
          </a:blip>
          <a:stretch>
            <a:fillRect/>
          </a:stretch>
        </p:blipFill>
        <p:spPr>
          <a:xfrm>
            <a:off x="2586000" y="2605173"/>
            <a:ext cx="2526499" cy="909549"/>
          </a:xfrm>
          <a:prstGeom prst="rect">
            <a:avLst/>
          </a:prstGeom>
          <a:noFill/>
          <a:ln>
            <a:noFill/>
          </a:ln>
        </p:spPr>
      </p:pic>
      <p:pic>
        <p:nvPicPr>
          <p:cNvPr descr="nounproject.png" id="121" name="Shape 121"/>
          <p:cNvPicPr preferRelativeResize="0"/>
          <p:nvPr/>
        </p:nvPicPr>
        <p:blipFill>
          <a:blip r:embed="rId4">
            <a:alphaModFix/>
          </a:blip>
          <a:stretch>
            <a:fillRect/>
          </a:stretch>
        </p:blipFill>
        <p:spPr>
          <a:xfrm>
            <a:off x="1319975" y="3630475"/>
            <a:ext cx="1060258" cy="909549"/>
          </a:xfrm>
          <a:prstGeom prst="rect">
            <a:avLst/>
          </a:prstGeom>
          <a:noFill/>
          <a:ln>
            <a:noFill/>
          </a:ln>
        </p:spPr>
      </p:pic>
      <p:pic>
        <p:nvPicPr>
          <p:cNvPr descr="javascript.png" id="122" name="Shape 122"/>
          <p:cNvPicPr preferRelativeResize="0"/>
          <p:nvPr/>
        </p:nvPicPr>
        <p:blipFill>
          <a:blip r:embed="rId5">
            <a:alphaModFix/>
          </a:blip>
          <a:stretch>
            <a:fillRect/>
          </a:stretch>
        </p:blipFill>
        <p:spPr>
          <a:xfrm>
            <a:off x="4358525" y="2605175"/>
            <a:ext cx="1364323" cy="909549"/>
          </a:xfrm>
          <a:prstGeom prst="rect">
            <a:avLst/>
          </a:prstGeom>
          <a:noFill/>
          <a:ln>
            <a:noFill/>
          </a:ln>
        </p:spPr>
      </p:pic>
      <p:pic>
        <p:nvPicPr>
          <p:cNvPr descr="uob-logo-blue-transparent.png" id="123" name="Shape 123"/>
          <p:cNvPicPr preferRelativeResize="0"/>
          <p:nvPr/>
        </p:nvPicPr>
        <p:blipFill>
          <a:blip r:embed="rId6">
            <a:alphaModFix/>
          </a:blip>
          <a:stretch>
            <a:fillRect/>
          </a:stretch>
        </p:blipFill>
        <p:spPr>
          <a:xfrm>
            <a:off x="3377275" y="5238469"/>
            <a:ext cx="1364324" cy="558430"/>
          </a:xfrm>
          <a:prstGeom prst="rect">
            <a:avLst/>
          </a:prstGeom>
          <a:noFill/>
          <a:ln>
            <a:noFill/>
          </a:ln>
        </p:spPr>
      </p:pic>
      <p:pic>
        <p:nvPicPr>
          <p:cNvPr id="124" name="Shape 124"/>
          <p:cNvPicPr preferRelativeResize="0"/>
          <p:nvPr/>
        </p:nvPicPr>
        <p:blipFill>
          <a:blip r:embed="rId7">
            <a:alphaModFix/>
          </a:blip>
          <a:stretch>
            <a:fillRect/>
          </a:stretch>
        </p:blipFill>
        <p:spPr>
          <a:xfrm>
            <a:off x="5000787" y="5243487"/>
            <a:ext cx="548400" cy="548400"/>
          </a:xfrm>
          <a:prstGeom prst="rect">
            <a:avLst/>
          </a:prstGeom>
          <a:noFill/>
          <a:ln>
            <a:noFill/>
          </a:ln>
        </p:spPr>
      </p:pic>
      <p:sp>
        <p:nvSpPr>
          <p:cNvPr id="125" name="Shape 125"/>
          <p:cNvSpPr/>
          <p:nvPr/>
        </p:nvSpPr>
        <p:spPr>
          <a:xfrm>
            <a:off x="2662350" y="4634150"/>
            <a:ext cx="548399" cy="438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flipH="1">
            <a:off x="5722999" y="2452525"/>
            <a:ext cx="315600" cy="2331300"/>
          </a:xfrm>
          <a:prstGeom prst="corner">
            <a:avLst>
              <a:gd fmla="val 47056" name="adj1"/>
              <a:gd fmla="val 3373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5932150" y="2275625"/>
            <a:ext cx="315600" cy="272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5723000" y="4540025"/>
            <a:ext cx="548399" cy="3497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9" name="Shape 129"/>
          <p:cNvCxnSpPr/>
          <p:nvPr/>
        </p:nvCxnSpPr>
        <p:spPr>
          <a:xfrm flipH="1" rot="10800000">
            <a:off x="5937650" y="2483050"/>
            <a:ext cx="96600" cy="1199"/>
          </a:xfrm>
          <a:prstGeom prst="straightConnector1">
            <a:avLst/>
          </a:prstGeom>
          <a:noFill/>
          <a:ln cap="flat" cmpd="sng" w="19050">
            <a:solidFill>
              <a:schemeClr val="lt2"/>
            </a:solidFill>
            <a:prstDash val="solid"/>
            <a:round/>
            <a:headEnd len="lg" w="lg" type="none"/>
            <a:tailEnd len="lg" w="lg" type="none"/>
          </a:ln>
        </p:spPr>
      </p:cxnSp>
      <p:cxnSp>
        <p:nvCxnSpPr>
          <p:cNvPr id="130" name="Shape 130"/>
          <p:cNvCxnSpPr/>
          <p:nvPr/>
        </p:nvCxnSpPr>
        <p:spPr>
          <a:xfrm flipH="1" rot="10800000">
            <a:off x="5937212" y="4623375"/>
            <a:ext cx="96600" cy="1199"/>
          </a:xfrm>
          <a:prstGeom prst="straightConnector1">
            <a:avLst/>
          </a:prstGeom>
          <a:noFill/>
          <a:ln cap="flat" cmpd="sng" w="19050">
            <a:solidFill>
              <a:schemeClr val="lt2"/>
            </a:solidFill>
            <a:prstDash val="solid"/>
            <a:round/>
            <a:headEnd len="lg" w="lg" type="none"/>
            <a:tailEnd len="lg" w="lg" type="none"/>
          </a:ln>
        </p:spPr>
      </p:cxnSp>
      <p:sp>
        <p:nvSpPr>
          <p:cNvPr id="131" name="Shape 131"/>
          <p:cNvSpPr/>
          <p:nvPr/>
        </p:nvSpPr>
        <p:spPr>
          <a:xfrm>
            <a:off x="5723000" y="1808725"/>
            <a:ext cx="468600" cy="3497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0" y="-8"/>
            <a:ext cx="8520599" cy="763500"/>
          </a:xfrm>
          <a:prstGeom prst="rect">
            <a:avLst/>
          </a:prstGeom>
        </p:spPr>
        <p:txBody>
          <a:bodyPr anchorCtr="0" anchor="t" bIns="91425" lIns="91425" rIns="91425" tIns="91425">
            <a:noAutofit/>
          </a:bodyPr>
          <a:lstStyle/>
          <a:p>
            <a:pPr lvl="0" rtl="0">
              <a:spcBef>
                <a:spcPts val="0"/>
              </a:spcBef>
              <a:buClr>
                <a:schemeClr val="dk1"/>
              </a:buClr>
              <a:buSzPct val="25000"/>
              <a:buFont typeface="Arial"/>
              <a:buNone/>
            </a:pPr>
            <a:r>
              <a:rPr b="1" lang="en" sz="3000" cap="small">
                <a:solidFill>
                  <a:srgbClr val="17365D"/>
                </a:solidFill>
                <a:latin typeface="Helvetica Neue"/>
                <a:ea typeface="Helvetica Neue"/>
                <a:cs typeface="Helvetica Neue"/>
                <a:sym typeface="Helvetica Neue"/>
              </a:rPr>
              <a:t>Research: Database</a:t>
            </a:r>
          </a:p>
          <a:p>
            <a:pPr lvl="0" rtl="0">
              <a:spcBef>
                <a:spcPts val="0"/>
              </a:spcBef>
              <a:buNone/>
            </a:pPr>
            <a:r>
              <a:t/>
            </a:r>
            <a:endParaRPr sz="1400">
              <a:solidFill>
                <a:srgbClr val="000000"/>
              </a:solidFill>
            </a:endParaRPr>
          </a:p>
          <a:p>
            <a:pPr lvl="0">
              <a:spcBef>
                <a:spcPts val="0"/>
              </a:spcBef>
              <a:buNone/>
            </a:pPr>
            <a:r>
              <a:t/>
            </a:r>
            <a:endParaRPr/>
          </a:p>
        </p:txBody>
      </p:sp>
      <p:sp>
        <p:nvSpPr>
          <p:cNvPr id="137" name="Shape 137"/>
          <p:cNvSpPr txBox="1"/>
          <p:nvPr/>
        </p:nvSpPr>
        <p:spPr>
          <a:xfrm>
            <a:off x="0" y="445125"/>
            <a:ext cx="6676800" cy="247200"/>
          </a:xfrm>
          <a:prstGeom prst="rect">
            <a:avLst/>
          </a:prstGeom>
          <a:noFill/>
          <a:ln>
            <a:noFill/>
          </a:ln>
        </p:spPr>
        <p:txBody>
          <a:bodyPr anchorCtr="0" anchor="t" bIns="91425" lIns="91425" rIns="91425" tIns="91425">
            <a:noAutofit/>
          </a:bodyPr>
          <a:lstStyle/>
          <a:p>
            <a:pPr lvl="0" rtl="0">
              <a:spcBef>
                <a:spcPts val="0"/>
              </a:spcBef>
              <a:buNone/>
            </a:pPr>
            <a:r>
              <a:rPr i="1" lang="en" sz="1800">
                <a:latin typeface="Helvetica Neue"/>
                <a:ea typeface="Helvetica Neue"/>
                <a:cs typeface="Helvetica Neue"/>
                <a:sym typeface="Helvetica Neue"/>
              </a:rPr>
              <a:t>Methodologies</a:t>
            </a:r>
          </a:p>
        </p:txBody>
      </p:sp>
      <p:sp>
        <p:nvSpPr>
          <p:cNvPr id="138" name="Shape 138"/>
          <p:cNvSpPr txBox="1"/>
          <p:nvPr/>
        </p:nvSpPr>
        <p:spPr>
          <a:xfrm>
            <a:off x="939250" y="1173200"/>
            <a:ext cx="2596799" cy="631800"/>
          </a:xfrm>
          <a:prstGeom prst="rect">
            <a:avLst/>
          </a:prstGeom>
          <a:solidFill>
            <a:srgbClr val="04274B"/>
          </a:solidFill>
          <a:ln cap="flat" cmpd="sng" w="9525">
            <a:solidFill>
              <a:srgbClr val="FFFFFF">
                <a:alpha val="0"/>
              </a:srgbClr>
            </a:solidFill>
            <a:prstDash val="solid"/>
            <a:round/>
            <a:headEnd len="med" w="med" type="none"/>
            <a:tailEnd len="med" w="med" type="none"/>
          </a:ln>
        </p:spPr>
        <p:txBody>
          <a:bodyPr anchorCtr="0" anchor="ctr" bIns="91425" lIns="91425" rIns="91425" tIns="91425">
            <a:noAutofit/>
          </a:bodyPr>
          <a:lstStyle/>
          <a:p>
            <a:pPr lvl="0" marR="0" rtl="0" algn="ctr">
              <a:spcBef>
                <a:spcPts val="0"/>
              </a:spcBef>
              <a:buNone/>
            </a:pPr>
            <a:r>
              <a:rPr b="1" lang="en" sz="1800">
                <a:solidFill>
                  <a:srgbClr val="FFFFFF"/>
                </a:solidFill>
                <a:latin typeface="Helvetica Neue"/>
                <a:ea typeface="Helvetica Neue"/>
                <a:cs typeface="Helvetica Neue"/>
                <a:sym typeface="Helvetica Neue"/>
              </a:rPr>
              <a:t>Data Collection Steps</a:t>
            </a:r>
          </a:p>
        </p:txBody>
      </p:sp>
      <p:sp>
        <p:nvSpPr>
          <p:cNvPr id="139" name="Shape 139"/>
          <p:cNvSpPr txBox="1"/>
          <p:nvPr/>
        </p:nvSpPr>
        <p:spPr>
          <a:xfrm>
            <a:off x="939250" y="1953087"/>
            <a:ext cx="2596799" cy="975599"/>
          </a:xfrm>
          <a:prstGeom prst="rect">
            <a:avLst/>
          </a:prstGeom>
          <a:solidFill>
            <a:srgbClr val="DAEEF3"/>
          </a:solidFill>
          <a:ln>
            <a:noFill/>
          </a:ln>
        </p:spPr>
        <p:txBody>
          <a:bodyPr anchorCtr="0" anchor="ctr" bIns="91425" lIns="91425" rIns="91425" tIns="91425">
            <a:noAutofit/>
          </a:bodyPr>
          <a:lstStyle/>
          <a:p>
            <a:pPr lvl="0" marR="0" rtl="0" algn="ctr">
              <a:spcBef>
                <a:spcPts val="0"/>
              </a:spcBef>
              <a:buNone/>
            </a:pPr>
            <a:r>
              <a:rPr lang="en" sz="1800">
                <a:latin typeface="Helvetica Neue"/>
                <a:ea typeface="Helvetica Neue"/>
                <a:cs typeface="Helvetica Neue"/>
                <a:sym typeface="Helvetica Neue"/>
              </a:rPr>
              <a:t>Academic Papers</a:t>
            </a:r>
          </a:p>
        </p:txBody>
      </p:sp>
      <p:sp>
        <p:nvSpPr>
          <p:cNvPr id="140" name="Shape 140"/>
          <p:cNvSpPr txBox="1"/>
          <p:nvPr/>
        </p:nvSpPr>
        <p:spPr>
          <a:xfrm>
            <a:off x="939250" y="3037082"/>
            <a:ext cx="2596799" cy="1036200"/>
          </a:xfrm>
          <a:prstGeom prst="rect">
            <a:avLst/>
          </a:prstGeom>
          <a:solidFill>
            <a:srgbClr val="DAEEF3"/>
          </a:solidFill>
          <a:ln>
            <a:noFill/>
          </a:ln>
        </p:spPr>
        <p:txBody>
          <a:bodyPr anchorCtr="0" anchor="ctr" bIns="91425" lIns="91425" rIns="91425" tIns="91425">
            <a:noAutofit/>
          </a:bodyPr>
          <a:lstStyle/>
          <a:p>
            <a:pPr lvl="0" marR="0" rtl="0" algn="ctr">
              <a:spcBef>
                <a:spcPts val="0"/>
              </a:spcBef>
              <a:buNone/>
            </a:pPr>
            <a:r>
              <a:rPr lang="en" sz="1800">
                <a:latin typeface="Helvetica Neue"/>
                <a:ea typeface="Helvetica Neue"/>
                <a:cs typeface="Helvetica Neue"/>
                <a:sym typeface="Helvetica Neue"/>
              </a:rPr>
              <a:t>Databases</a:t>
            </a:r>
          </a:p>
        </p:txBody>
      </p:sp>
      <p:sp>
        <p:nvSpPr>
          <p:cNvPr id="141" name="Shape 141"/>
          <p:cNvSpPr txBox="1"/>
          <p:nvPr/>
        </p:nvSpPr>
        <p:spPr>
          <a:xfrm>
            <a:off x="939250" y="4209199"/>
            <a:ext cx="2596799" cy="1411499"/>
          </a:xfrm>
          <a:prstGeom prst="rect">
            <a:avLst/>
          </a:prstGeom>
          <a:solidFill>
            <a:srgbClr val="DAEEF3"/>
          </a:solidFill>
          <a:ln>
            <a:noFill/>
          </a:ln>
        </p:spPr>
        <p:txBody>
          <a:bodyPr anchorCtr="0" anchor="ctr" bIns="91425" lIns="91425" rIns="91425" tIns="91425">
            <a:noAutofit/>
          </a:bodyPr>
          <a:lstStyle/>
          <a:p>
            <a:pPr lvl="0" marR="0" rtl="0" algn="ctr">
              <a:spcBef>
                <a:spcPts val="0"/>
              </a:spcBef>
              <a:buNone/>
            </a:pPr>
            <a:r>
              <a:rPr lang="en" sz="1800">
                <a:latin typeface="Helvetica Neue"/>
                <a:ea typeface="Helvetica Neue"/>
                <a:cs typeface="Helvetica Neue"/>
                <a:sym typeface="Helvetica Neue"/>
              </a:rPr>
              <a:t>  Component Approach</a:t>
            </a:r>
          </a:p>
        </p:txBody>
      </p:sp>
      <p:sp>
        <p:nvSpPr>
          <p:cNvPr id="142" name="Shape 142"/>
          <p:cNvSpPr/>
          <p:nvPr/>
        </p:nvSpPr>
        <p:spPr>
          <a:xfrm>
            <a:off x="584300" y="1745050"/>
            <a:ext cx="552900" cy="534300"/>
          </a:xfrm>
          <a:prstGeom prst="ellipse">
            <a:avLst/>
          </a:prstGeom>
          <a:solidFill>
            <a:srgbClr val="F6B26B"/>
          </a:solidFill>
          <a:ln>
            <a:noFill/>
          </a:ln>
        </p:spPr>
        <p:txBody>
          <a:bodyPr anchorCtr="0" anchor="ctr" bIns="91425" lIns="91425" rIns="91425" tIns="91425">
            <a:noAutofit/>
          </a:bodyPr>
          <a:lstStyle/>
          <a:p>
            <a:pPr lvl="0" rtl="0" algn="ctr">
              <a:spcBef>
                <a:spcPts val="0"/>
              </a:spcBef>
              <a:buNone/>
            </a:pPr>
            <a:r>
              <a:rPr lang="en"/>
              <a:t>1.</a:t>
            </a:r>
          </a:p>
        </p:txBody>
      </p:sp>
      <p:sp>
        <p:nvSpPr>
          <p:cNvPr id="143" name="Shape 143"/>
          <p:cNvSpPr/>
          <p:nvPr/>
        </p:nvSpPr>
        <p:spPr>
          <a:xfrm>
            <a:off x="584300" y="2896587"/>
            <a:ext cx="552900" cy="534300"/>
          </a:xfrm>
          <a:prstGeom prst="ellipse">
            <a:avLst/>
          </a:prstGeom>
          <a:solidFill>
            <a:srgbClr val="F6B26B"/>
          </a:solidFill>
          <a:ln>
            <a:noFill/>
          </a:ln>
        </p:spPr>
        <p:txBody>
          <a:bodyPr anchorCtr="0" anchor="ctr" bIns="91425" lIns="91425" rIns="91425" tIns="91425">
            <a:noAutofit/>
          </a:bodyPr>
          <a:lstStyle/>
          <a:p>
            <a:pPr lvl="0" rtl="0" algn="ctr">
              <a:spcBef>
                <a:spcPts val="0"/>
              </a:spcBef>
              <a:buNone/>
            </a:pPr>
            <a:r>
              <a:rPr lang="en"/>
              <a:t>2.</a:t>
            </a:r>
          </a:p>
        </p:txBody>
      </p:sp>
      <p:sp>
        <p:nvSpPr>
          <p:cNvPr id="144" name="Shape 144"/>
          <p:cNvSpPr/>
          <p:nvPr/>
        </p:nvSpPr>
        <p:spPr>
          <a:xfrm>
            <a:off x="584300" y="4048150"/>
            <a:ext cx="552900" cy="534300"/>
          </a:xfrm>
          <a:prstGeom prst="ellipse">
            <a:avLst/>
          </a:prstGeom>
          <a:solidFill>
            <a:srgbClr val="F6B26B"/>
          </a:solidFill>
          <a:ln>
            <a:noFill/>
          </a:ln>
        </p:spPr>
        <p:txBody>
          <a:bodyPr anchorCtr="0" anchor="ctr" bIns="91425" lIns="91425" rIns="91425" tIns="91425">
            <a:noAutofit/>
          </a:bodyPr>
          <a:lstStyle/>
          <a:p>
            <a:pPr lvl="0" rtl="0" algn="ctr">
              <a:spcBef>
                <a:spcPts val="0"/>
              </a:spcBef>
              <a:buNone/>
            </a:pPr>
            <a:r>
              <a:rPr lang="en"/>
              <a:t>3.</a:t>
            </a:r>
          </a:p>
        </p:txBody>
      </p:sp>
      <p:sp>
        <p:nvSpPr>
          <p:cNvPr id="145" name="Shape 145"/>
          <p:cNvSpPr txBox="1"/>
          <p:nvPr/>
        </p:nvSpPr>
        <p:spPr>
          <a:xfrm>
            <a:off x="3652625" y="4209200"/>
            <a:ext cx="4575600" cy="1411499"/>
          </a:xfrm>
          <a:prstGeom prst="rect">
            <a:avLst/>
          </a:prstGeom>
          <a:solidFill>
            <a:srgbClr val="DAEEF3"/>
          </a:solidFill>
          <a:ln>
            <a:noFill/>
          </a:ln>
        </p:spPr>
        <p:txBody>
          <a:bodyPr anchorCtr="0" anchor="t" bIns="91425" lIns="91425" rIns="91425" tIns="91425">
            <a:noAutofit/>
          </a:bodyPr>
          <a:lstStyle/>
          <a:p>
            <a:pPr indent="-330200" lvl="0" marL="457200" marR="0" rtl="0">
              <a:spcBef>
                <a:spcPts val="0"/>
              </a:spcBef>
              <a:buSzPct val="100000"/>
              <a:buFont typeface="Helvetica Neue"/>
              <a:buAutoNum type="arabicPeriod"/>
            </a:pPr>
            <a:r>
              <a:rPr lang="en" sz="1600">
                <a:latin typeface="Helvetica Neue"/>
                <a:ea typeface="Helvetica Neue"/>
                <a:cs typeface="Helvetica Neue"/>
                <a:sym typeface="Helvetica Neue"/>
              </a:rPr>
              <a:t>Determine materials within product.</a:t>
            </a:r>
          </a:p>
          <a:p>
            <a:pPr indent="-330200" lvl="0" marL="457200" marR="0" rtl="0">
              <a:spcBef>
                <a:spcPts val="0"/>
              </a:spcBef>
              <a:buSzPct val="100000"/>
              <a:buFont typeface="Helvetica Neue"/>
              <a:buAutoNum type="arabicPeriod"/>
            </a:pPr>
            <a:r>
              <a:rPr lang="en" sz="1600">
                <a:latin typeface="Helvetica Neue"/>
                <a:ea typeface="Helvetica Neue"/>
                <a:cs typeface="Helvetica Neue"/>
                <a:sym typeface="Helvetica Neue"/>
              </a:rPr>
              <a:t>Compile embodied carbon for each respective material using database or online source.</a:t>
            </a:r>
          </a:p>
          <a:p>
            <a:pPr indent="-330200" lvl="0" marL="457200" marR="0" rtl="0">
              <a:spcBef>
                <a:spcPts val="0"/>
              </a:spcBef>
              <a:buSzPct val="100000"/>
              <a:buFont typeface="Helvetica Neue"/>
              <a:buAutoNum type="arabicPeriod"/>
            </a:pPr>
            <a:r>
              <a:rPr lang="en" sz="1600">
                <a:latin typeface="Helvetica Neue"/>
                <a:ea typeface="Helvetica Neue"/>
                <a:cs typeface="Helvetica Neue"/>
                <a:sym typeface="Helvetica Neue"/>
              </a:rPr>
              <a:t>Perform necessary calculations.</a:t>
            </a:r>
          </a:p>
        </p:txBody>
      </p:sp>
      <p:sp>
        <p:nvSpPr>
          <p:cNvPr id="146" name="Shape 146"/>
          <p:cNvSpPr txBox="1"/>
          <p:nvPr/>
        </p:nvSpPr>
        <p:spPr>
          <a:xfrm>
            <a:off x="3652625" y="3037077"/>
            <a:ext cx="4575600" cy="1036200"/>
          </a:xfrm>
          <a:prstGeom prst="rect">
            <a:avLst/>
          </a:prstGeom>
          <a:solidFill>
            <a:srgbClr val="DAEEF3"/>
          </a:solidFill>
          <a:ln>
            <a:noFill/>
          </a:ln>
        </p:spPr>
        <p:txBody>
          <a:bodyPr anchorCtr="0" anchor="t" bIns="91425" lIns="91425" rIns="91425" tIns="91425">
            <a:noAutofit/>
          </a:bodyPr>
          <a:lstStyle/>
          <a:p>
            <a:pPr lvl="0" marR="0" rtl="0">
              <a:spcBef>
                <a:spcPts val="0"/>
              </a:spcBef>
              <a:buNone/>
            </a:pPr>
            <a:r>
              <a:rPr lang="en" sz="1600">
                <a:latin typeface="Helvetica Neue"/>
                <a:ea typeface="Helvetica Neue"/>
                <a:cs typeface="Helvetica Neue"/>
                <a:sym typeface="Helvetica Neue"/>
              </a:rPr>
              <a:t>Methodology for particular numbers not fully transparent but assumed to be consistent with boundaries as defined by the database. </a:t>
            </a:r>
          </a:p>
        </p:txBody>
      </p:sp>
      <p:sp>
        <p:nvSpPr>
          <p:cNvPr id="147" name="Shape 147"/>
          <p:cNvSpPr txBox="1"/>
          <p:nvPr/>
        </p:nvSpPr>
        <p:spPr>
          <a:xfrm>
            <a:off x="3652625" y="1943517"/>
            <a:ext cx="4575600" cy="975599"/>
          </a:xfrm>
          <a:prstGeom prst="rect">
            <a:avLst/>
          </a:prstGeom>
          <a:solidFill>
            <a:srgbClr val="DAEEF3"/>
          </a:solidFill>
          <a:ln>
            <a:noFill/>
          </a:ln>
        </p:spPr>
        <p:txBody>
          <a:bodyPr anchorCtr="0" anchor="t" bIns="91425" lIns="91425" rIns="91425" tIns="91425">
            <a:noAutofit/>
          </a:bodyPr>
          <a:lstStyle/>
          <a:p>
            <a:pPr lvl="0" marR="0" rtl="0">
              <a:spcBef>
                <a:spcPts val="0"/>
              </a:spcBef>
              <a:buNone/>
            </a:pPr>
            <a:r>
              <a:rPr lang="en" sz="1600">
                <a:latin typeface="Helvetica Neue"/>
                <a:ea typeface="Helvetica Neue"/>
                <a:cs typeface="Helvetica Neue"/>
                <a:sym typeface="Helvetica Neue"/>
              </a:rPr>
              <a:t>Numbers obtained from research papers, conferences, etc. Methodology is clear and traceable.</a:t>
            </a:r>
          </a:p>
        </p:txBody>
      </p:sp>
      <p:sp>
        <p:nvSpPr>
          <p:cNvPr id="148" name="Shape 148"/>
          <p:cNvSpPr txBox="1"/>
          <p:nvPr/>
        </p:nvSpPr>
        <p:spPr>
          <a:xfrm>
            <a:off x="3652625" y="1193650"/>
            <a:ext cx="4575600" cy="631800"/>
          </a:xfrm>
          <a:prstGeom prst="rect">
            <a:avLst/>
          </a:prstGeom>
          <a:solidFill>
            <a:srgbClr val="04274B"/>
          </a:solidFill>
          <a:ln cap="flat" cmpd="sng" w="9525">
            <a:solidFill>
              <a:srgbClr val="FFFFFF">
                <a:alpha val="0"/>
              </a:srgbClr>
            </a:solidFill>
            <a:prstDash val="solid"/>
            <a:round/>
            <a:headEnd len="med" w="med" type="none"/>
            <a:tailEnd len="med" w="med" type="none"/>
          </a:ln>
        </p:spPr>
        <p:txBody>
          <a:bodyPr anchorCtr="0" anchor="ctr" bIns="91425" lIns="91425" rIns="91425" tIns="91425">
            <a:noAutofit/>
          </a:bodyPr>
          <a:lstStyle/>
          <a:p>
            <a:pPr lvl="0" marR="0" rtl="0" algn="ctr">
              <a:spcBef>
                <a:spcPts val="0"/>
              </a:spcBef>
              <a:buNone/>
            </a:pPr>
            <a:r>
              <a:rPr b="1" lang="en" sz="1800">
                <a:solidFill>
                  <a:srgbClr val="FFFFFF"/>
                </a:solidFill>
                <a:latin typeface="Helvetica Neue"/>
                <a:ea typeface="Helvetica Neue"/>
                <a:cs typeface="Helvetica Neue"/>
                <a:sym typeface="Helvetica Neue"/>
              </a:rPr>
              <a:t>Description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0" y="-8"/>
            <a:ext cx="8520599" cy="763500"/>
          </a:xfrm>
          <a:prstGeom prst="rect">
            <a:avLst/>
          </a:prstGeom>
        </p:spPr>
        <p:txBody>
          <a:bodyPr anchorCtr="0" anchor="t" bIns="91425" lIns="91425" rIns="91425" tIns="91425">
            <a:noAutofit/>
          </a:bodyPr>
          <a:lstStyle/>
          <a:p>
            <a:pPr lvl="0" rtl="0">
              <a:spcBef>
                <a:spcPts val="0"/>
              </a:spcBef>
              <a:buNone/>
            </a:pPr>
            <a:r>
              <a:rPr b="1" lang="en" sz="3000" cap="small">
                <a:solidFill>
                  <a:srgbClr val="17365D"/>
                </a:solidFill>
                <a:latin typeface="Helvetica Neue"/>
                <a:ea typeface="Helvetica Neue"/>
                <a:cs typeface="Helvetica Neue"/>
                <a:sym typeface="Helvetica Neue"/>
              </a:rPr>
              <a:t>Research: Database</a:t>
            </a:r>
          </a:p>
          <a:p>
            <a:pPr lvl="0" rtl="0">
              <a:spcBef>
                <a:spcPts val="0"/>
              </a:spcBef>
              <a:buNone/>
            </a:pPr>
            <a:r>
              <a:t/>
            </a:r>
            <a:endParaRPr sz="1400">
              <a:solidFill>
                <a:srgbClr val="000000"/>
              </a:solidFill>
            </a:endParaRPr>
          </a:p>
          <a:p>
            <a:pPr lvl="0" rtl="0">
              <a:spcBef>
                <a:spcPts val="0"/>
              </a:spcBef>
              <a:buNone/>
            </a:pPr>
            <a:r>
              <a:t/>
            </a:r>
            <a:endParaRPr/>
          </a:p>
        </p:txBody>
      </p:sp>
      <p:sp>
        <p:nvSpPr>
          <p:cNvPr id="154" name="Shape 154"/>
          <p:cNvSpPr txBox="1"/>
          <p:nvPr/>
        </p:nvSpPr>
        <p:spPr>
          <a:xfrm>
            <a:off x="0" y="445125"/>
            <a:ext cx="6676800" cy="247200"/>
          </a:xfrm>
          <a:prstGeom prst="rect">
            <a:avLst/>
          </a:prstGeom>
          <a:noFill/>
          <a:ln>
            <a:noFill/>
          </a:ln>
        </p:spPr>
        <p:txBody>
          <a:bodyPr anchorCtr="0" anchor="t" bIns="91425" lIns="91425" rIns="91425" tIns="91425">
            <a:noAutofit/>
          </a:bodyPr>
          <a:lstStyle/>
          <a:p>
            <a:pPr lvl="0" rtl="0">
              <a:spcBef>
                <a:spcPts val="0"/>
              </a:spcBef>
              <a:buNone/>
            </a:pPr>
            <a:r>
              <a:rPr i="1" lang="en" sz="1800">
                <a:latin typeface="Helvetica Neue"/>
                <a:ea typeface="Helvetica Neue"/>
                <a:cs typeface="Helvetica Neue"/>
                <a:sym typeface="Helvetica Neue"/>
              </a:rPr>
              <a:t>Validity of Sources</a:t>
            </a:r>
          </a:p>
        </p:txBody>
      </p:sp>
      <p:sp>
        <p:nvSpPr>
          <p:cNvPr id="155" name="Shape 155"/>
          <p:cNvSpPr/>
          <p:nvPr/>
        </p:nvSpPr>
        <p:spPr>
          <a:xfrm>
            <a:off x="3956550" y="1156049"/>
            <a:ext cx="4271700" cy="461699"/>
          </a:xfrm>
          <a:prstGeom prst="roundRect">
            <a:avLst>
              <a:gd fmla="val 16667" name="adj"/>
            </a:avLst>
          </a:prstGeom>
          <a:solidFill>
            <a:srgbClr val="0077B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rgbClr val="FFFFFF"/>
                </a:solidFill>
              </a:rPr>
              <a:t>Ranking Validity of Numbers</a:t>
            </a:r>
          </a:p>
        </p:txBody>
      </p:sp>
      <p:sp>
        <p:nvSpPr>
          <p:cNvPr id="156" name="Shape 156"/>
          <p:cNvSpPr/>
          <p:nvPr/>
        </p:nvSpPr>
        <p:spPr>
          <a:xfrm>
            <a:off x="3956550" y="1837250"/>
            <a:ext cx="4271700" cy="1128599"/>
          </a:xfrm>
          <a:prstGeom prst="rect">
            <a:avLst/>
          </a:prstGeom>
          <a:solidFill>
            <a:srgbClr val="DAEEF3"/>
          </a:solidFill>
          <a:ln>
            <a:noFill/>
          </a:ln>
        </p:spPr>
        <p:txBody>
          <a:bodyPr anchorCtr="0" anchor="ctr" bIns="91425" lIns="91425" rIns="91425" tIns="91425">
            <a:noAutofit/>
          </a:bodyPr>
          <a:lstStyle/>
          <a:p>
            <a:pPr indent="-228600" lvl="0" marL="457200">
              <a:spcBef>
                <a:spcPts val="0"/>
              </a:spcBef>
              <a:buChar char="●"/>
            </a:pPr>
            <a:r>
              <a:rPr lang="en"/>
              <a:t>s</a:t>
            </a:r>
          </a:p>
        </p:txBody>
      </p:sp>
      <p:sp>
        <p:nvSpPr>
          <p:cNvPr id="157" name="Shape 157"/>
          <p:cNvSpPr/>
          <p:nvPr/>
        </p:nvSpPr>
        <p:spPr>
          <a:xfrm>
            <a:off x="791300" y="5704000"/>
            <a:ext cx="7437000" cy="461699"/>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47% of data rated “accurate”, 38% of data rated “fair”, 14% of data rated “poor”</a:t>
            </a:r>
          </a:p>
        </p:txBody>
      </p:sp>
      <p:sp>
        <p:nvSpPr>
          <p:cNvPr id="158" name="Shape 158"/>
          <p:cNvSpPr/>
          <p:nvPr/>
        </p:nvSpPr>
        <p:spPr>
          <a:xfrm>
            <a:off x="4254350" y="1837250"/>
            <a:ext cx="510900" cy="1128599"/>
          </a:xfrm>
          <a:prstGeom prst="chevron">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3956550" y="1849000"/>
            <a:ext cx="543899" cy="1128599"/>
          </a:xfrm>
          <a:prstGeom prst="homePlate">
            <a:avLst>
              <a:gd fmla="val 50000" name="adj"/>
            </a:avLst>
          </a:prstGeom>
          <a:solidFill>
            <a:srgbClr val="2F508A"/>
          </a:solidFill>
          <a:ln>
            <a:noFill/>
          </a:ln>
        </p:spPr>
        <p:txBody>
          <a:bodyPr anchorCtr="0" anchor="ctr" bIns="91425" lIns="91425" rIns="91425" tIns="91425">
            <a:noAutofit/>
          </a:bodyPr>
          <a:lstStyle/>
          <a:p>
            <a:pPr lvl="0" algn="ctr">
              <a:spcBef>
                <a:spcPts val="0"/>
              </a:spcBef>
              <a:buNone/>
            </a:pPr>
            <a:r>
              <a:rPr b="1" lang="en" sz="1800">
                <a:solidFill>
                  <a:srgbClr val="FFFFFF"/>
                </a:solidFill>
              </a:rPr>
              <a:t>A</a:t>
            </a:r>
          </a:p>
        </p:txBody>
      </p:sp>
      <p:sp>
        <p:nvSpPr>
          <p:cNvPr id="160" name="Shape 160"/>
          <p:cNvSpPr/>
          <p:nvPr/>
        </p:nvSpPr>
        <p:spPr>
          <a:xfrm>
            <a:off x="3956550" y="3094450"/>
            <a:ext cx="4271700" cy="1128599"/>
          </a:xfrm>
          <a:prstGeom prst="rect">
            <a:avLst/>
          </a:prstGeom>
          <a:solidFill>
            <a:srgbClr val="DAEEF3"/>
          </a:solidFill>
          <a:ln>
            <a:noFill/>
          </a:ln>
        </p:spPr>
        <p:txBody>
          <a:bodyPr anchorCtr="0" anchor="ctr" bIns="91425" lIns="91425" rIns="91425" tIns="91425">
            <a:noAutofit/>
          </a:bodyPr>
          <a:lstStyle/>
          <a:p>
            <a:pPr lvl="0" rtl="0">
              <a:spcBef>
                <a:spcPts val="0"/>
              </a:spcBef>
              <a:buNone/>
            </a:pPr>
            <a:r>
              <a:t/>
            </a:r>
            <a:endParaRPr/>
          </a:p>
        </p:txBody>
      </p:sp>
      <p:sp>
        <p:nvSpPr>
          <p:cNvPr id="161" name="Shape 161"/>
          <p:cNvSpPr/>
          <p:nvPr/>
        </p:nvSpPr>
        <p:spPr>
          <a:xfrm>
            <a:off x="4254350" y="3094450"/>
            <a:ext cx="510900" cy="1128599"/>
          </a:xfrm>
          <a:prstGeom prst="chevron">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3956500" y="3106200"/>
            <a:ext cx="543899" cy="1128599"/>
          </a:xfrm>
          <a:prstGeom prst="homePlate">
            <a:avLst>
              <a:gd fmla="val 50000" name="adj"/>
            </a:avLst>
          </a:prstGeom>
          <a:solidFill>
            <a:srgbClr val="4A72B8"/>
          </a:solidFill>
          <a:ln>
            <a:noFill/>
          </a:ln>
        </p:spPr>
        <p:txBody>
          <a:bodyPr anchorCtr="0" anchor="ctr" bIns="91425" lIns="91425" rIns="91425" tIns="91425">
            <a:noAutofit/>
          </a:bodyPr>
          <a:lstStyle/>
          <a:p>
            <a:pPr lvl="0" rtl="0" algn="ctr">
              <a:spcBef>
                <a:spcPts val="0"/>
              </a:spcBef>
              <a:buNone/>
            </a:pPr>
            <a:r>
              <a:rPr b="1" lang="en" sz="1800">
                <a:solidFill>
                  <a:srgbClr val="FFFFFF"/>
                </a:solidFill>
              </a:rPr>
              <a:t>B</a:t>
            </a:r>
          </a:p>
        </p:txBody>
      </p:sp>
      <p:sp>
        <p:nvSpPr>
          <p:cNvPr id="163" name="Shape 163"/>
          <p:cNvSpPr/>
          <p:nvPr/>
        </p:nvSpPr>
        <p:spPr>
          <a:xfrm>
            <a:off x="3989500" y="4363400"/>
            <a:ext cx="4271700" cy="1128599"/>
          </a:xfrm>
          <a:prstGeom prst="rect">
            <a:avLst/>
          </a:prstGeom>
          <a:solidFill>
            <a:srgbClr val="DAEEF3"/>
          </a:solidFill>
          <a:ln>
            <a:noFill/>
          </a:ln>
        </p:spPr>
        <p:txBody>
          <a:bodyPr anchorCtr="0" anchor="ctr" bIns="91425" lIns="91425" rIns="91425" tIns="91425">
            <a:noAutofit/>
          </a:bodyPr>
          <a:lstStyle/>
          <a:p>
            <a:pPr lvl="0" rtl="0">
              <a:spcBef>
                <a:spcPts val="0"/>
              </a:spcBef>
              <a:buNone/>
            </a:pPr>
            <a:r>
              <a:t/>
            </a:r>
            <a:endParaRPr/>
          </a:p>
        </p:txBody>
      </p:sp>
      <p:sp>
        <p:nvSpPr>
          <p:cNvPr id="164" name="Shape 164"/>
          <p:cNvSpPr/>
          <p:nvPr/>
        </p:nvSpPr>
        <p:spPr>
          <a:xfrm>
            <a:off x="4287300" y="4363400"/>
            <a:ext cx="510900" cy="1128599"/>
          </a:xfrm>
          <a:prstGeom prst="chevron">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3989450" y="4375150"/>
            <a:ext cx="543899" cy="1128599"/>
          </a:xfrm>
          <a:prstGeom prst="homePlate">
            <a:avLst>
              <a:gd fmla="val 50000" name="adj"/>
            </a:avLst>
          </a:prstGeom>
          <a:solidFill>
            <a:srgbClr val="B9C9E8"/>
          </a:solidFill>
          <a:ln>
            <a:noFill/>
          </a:ln>
        </p:spPr>
        <p:txBody>
          <a:bodyPr anchorCtr="0" anchor="ctr" bIns="91425" lIns="91425" rIns="91425" tIns="91425">
            <a:noAutofit/>
          </a:bodyPr>
          <a:lstStyle/>
          <a:p>
            <a:pPr lvl="0" rtl="0" algn="ctr">
              <a:spcBef>
                <a:spcPts val="0"/>
              </a:spcBef>
              <a:buNone/>
            </a:pPr>
            <a:r>
              <a:rPr b="1" lang="en" sz="1800">
                <a:solidFill>
                  <a:srgbClr val="FFFFFF"/>
                </a:solidFill>
              </a:rPr>
              <a:t>C</a:t>
            </a:r>
          </a:p>
        </p:txBody>
      </p:sp>
      <p:pic>
        <p:nvPicPr>
          <p:cNvPr id="166" name="Shape 166"/>
          <p:cNvPicPr preferRelativeResize="0"/>
          <p:nvPr/>
        </p:nvPicPr>
        <p:blipFill rotWithShape="1">
          <a:blip r:embed="rId3">
            <a:alphaModFix/>
          </a:blip>
          <a:srcRect b="5072" l="27289" r="53975" t="4829"/>
          <a:stretch/>
        </p:blipFill>
        <p:spPr>
          <a:xfrm>
            <a:off x="1324575" y="1829750"/>
            <a:ext cx="1884250" cy="3662250"/>
          </a:xfrm>
          <a:prstGeom prst="rect">
            <a:avLst/>
          </a:prstGeom>
          <a:noFill/>
          <a:ln>
            <a:noFill/>
          </a:ln>
        </p:spPr>
      </p:pic>
      <p:sp>
        <p:nvSpPr>
          <p:cNvPr id="167" name="Shape 167"/>
          <p:cNvSpPr txBox="1"/>
          <p:nvPr/>
        </p:nvSpPr>
        <p:spPr>
          <a:xfrm>
            <a:off x="1918250" y="4956589"/>
            <a:ext cx="696899" cy="461699"/>
          </a:xfrm>
          <a:prstGeom prst="rect">
            <a:avLst/>
          </a:prstGeom>
          <a:noFill/>
          <a:ln>
            <a:noFill/>
          </a:ln>
        </p:spPr>
        <p:txBody>
          <a:bodyPr anchorCtr="0" anchor="ctr" bIns="91425" lIns="91425" rIns="91425" tIns="91425">
            <a:noAutofit/>
          </a:bodyPr>
          <a:lstStyle/>
          <a:p>
            <a:pPr lvl="0" algn="ctr">
              <a:spcBef>
                <a:spcPts val="0"/>
              </a:spcBef>
              <a:buNone/>
            </a:pPr>
            <a:r>
              <a:rPr b="1" lang="en">
                <a:solidFill>
                  <a:srgbClr val="FFFFFF"/>
                </a:solidFill>
              </a:rPr>
              <a:t>32</a:t>
            </a:r>
          </a:p>
        </p:txBody>
      </p:sp>
      <p:sp>
        <p:nvSpPr>
          <p:cNvPr id="168" name="Shape 168"/>
          <p:cNvSpPr txBox="1"/>
          <p:nvPr/>
        </p:nvSpPr>
        <p:spPr>
          <a:xfrm>
            <a:off x="1918250" y="3558003"/>
            <a:ext cx="696899" cy="1398599"/>
          </a:xfrm>
          <a:prstGeom prst="rect">
            <a:avLst/>
          </a:prstGeom>
          <a:noFill/>
          <a:ln>
            <a:noFill/>
          </a:ln>
        </p:spPr>
        <p:txBody>
          <a:bodyPr anchorCtr="0" anchor="ctr" bIns="91425" lIns="91425" rIns="91425" tIns="91425">
            <a:noAutofit/>
          </a:bodyPr>
          <a:lstStyle/>
          <a:p>
            <a:pPr lvl="0" rtl="0" algn="ctr">
              <a:spcBef>
                <a:spcPts val="0"/>
              </a:spcBef>
              <a:buNone/>
            </a:pPr>
            <a:r>
              <a:rPr b="1" lang="en">
                <a:solidFill>
                  <a:srgbClr val="FFFFFF"/>
                </a:solidFill>
              </a:rPr>
              <a:t>88</a:t>
            </a:r>
          </a:p>
        </p:txBody>
      </p:sp>
      <p:sp>
        <p:nvSpPr>
          <p:cNvPr id="169" name="Shape 169"/>
          <p:cNvSpPr txBox="1"/>
          <p:nvPr/>
        </p:nvSpPr>
        <p:spPr>
          <a:xfrm>
            <a:off x="1821950" y="1848991"/>
            <a:ext cx="889499" cy="1709100"/>
          </a:xfrm>
          <a:prstGeom prst="rect">
            <a:avLst/>
          </a:prstGeom>
          <a:noFill/>
          <a:ln>
            <a:noFill/>
          </a:ln>
        </p:spPr>
        <p:txBody>
          <a:bodyPr anchorCtr="0" anchor="ctr" bIns="91425" lIns="91425" rIns="91425" tIns="91425">
            <a:noAutofit/>
          </a:bodyPr>
          <a:lstStyle/>
          <a:p>
            <a:pPr lvl="0" rtl="0" algn="ctr">
              <a:spcBef>
                <a:spcPts val="0"/>
              </a:spcBef>
              <a:buNone/>
            </a:pPr>
            <a:r>
              <a:rPr b="1" lang="en">
                <a:solidFill>
                  <a:srgbClr val="FFFFFF"/>
                </a:solidFill>
              </a:rPr>
              <a:t>109</a:t>
            </a:r>
          </a:p>
        </p:txBody>
      </p:sp>
      <p:sp>
        <p:nvSpPr>
          <p:cNvPr id="170" name="Shape 170"/>
          <p:cNvSpPr txBox="1"/>
          <p:nvPr/>
        </p:nvSpPr>
        <p:spPr>
          <a:xfrm>
            <a:off x="4533350" y="3096575"/>
            <a:ext cx="3694800" cy="1143599"/>
          </a:xfrm>
          <a:prstGeom prst="rect">
            <a:avLst/>
          </a:prstGeom>
          <a:noFill/>
          <a:ln>
            <a:noFill/>
          </a:ln>
        </p:spPr>
        <p:txBody>
          <a:bodyPr anchorCtr="0" anchor="ctr" bIns="91425" lIns="91425" rIns="91425" tIns="91425">
            <a:noAutofit/>
          </a:bodyPr>
          <a:lstStyle/>
          <a:p>
            <a:pPr indent="-228600" lvl="0" marL="457200" rtl="0">
              <a:spcBef>
                <a:spcPts val="0"/>
              </a:spcBef>
              <a:buClr>
                <a:schemeClr val="dk1"/>
              </a:buClr>
              <a:buChar char="●"/>
            </a:pPr>
            <a:r>
              <a:rPr lang="en">
                <a:solidFill>
                  <a:schemeClr val="dk1"/>
                </a:solidFill>
              </a:rPr>
              <a:t>Number excludes or substitutes minor processes and/or materials</a:t>
            </a:r>
          </a:p>
          <a:p>
            <a:pPr indent="-228600" lvl="1" marL="914400" rtl="0">
              <a:spcBef>
                <a:spcPts val="0"/>
              </a:spcBef>
              <a:buClr>
                <a:schemeClr val="dk1"/>
              </a:buClr>
              <a:buChar char="○"/>
            </a:pPr>
            <a:r>
              <a:rPr i="1" lang="en">
                <a:solidFill>
                  <a:schemeClr val="dk1"/>
                </a:solidFill>
              </a:rPr>
              <a:t>Manufactured materials extrapolated from  ICE</a:t>
            </a:r>
          </a:p>
        </p:txBody>
      </p:sp>
      <p:sp>
        <p:nvSpPr>
          <p:cNvPr id="171" name="Shape 171"/>
          <p:cNvSpPr txBox="1"/>
          <p:nvPr/>
        </p:nvSpPr>
        <p:spPr>
          <a:xfrm>
            <a:off x="4533300" y="4391725"/>
            <a:ext cx="3694800" cy="1143599"/>
          </a:xfrm>
          <a:prstGeom prst="rect">
            <a:avLst/>
          </a:prstGeom>
          <a:noFill/>
          <a:ln>
            <a:noFill/>
          </a:ln>
        </p:spPr>
        <p:txBody>
          <a:bodyPr anchorCtr="0" anchor="ctr" bIns="91425" lIns="91425" rIns="91425" tIns="91425">
            <a:noAutofit/>
          </a:bodyPr>
          <a:lstStyle/>
          <a:p>
            <a:pPr indent="-228600" lvl="0" marL="457200" rtl="0">
              <a:spcBef>
                <a:spcPts val="0"/>
              </a:spcBef>
              <a:buClr>
                <a:schemeClr val="dk1"/>
              </a:buClr>
              <a:buChar char="●"/>
            </a:pPr>
            <a:r>
              <a:rPr lang="en">
                <a:solidFill>
                  <a:schemeClr val="dk1"/>
                </a:solidFill>
              </a:rPr>
              <a:t>Number excludes or substitutes major processes and/or materials</a:t>
            </a:r>
          </a:p>
          <a:p>
            <a:pPr indent="-228600" lvl="1" marL="914400" rtl="0">
              <a:spcBef>
                <a:spcPts val="0"/>
              </a:spcBef>
              <a:buClr>
                <a:schemeClr val="dk1"/>
              </a:buClr>
              <a:buChar char="○"/>
            </a:pPr>
            <a:r>
              <a:rPr i="1" lang="en">
                <a:solidFill>
                  <a:schemeClr val="dk1"/>
                </a:solidFill>
              </a:rPr>
              <a:t>Materials extrapolated from  ICE</a:t>
            </a:r>
          </a:p>
          <a:p>
            <a:pPr indent="-228600" lvl="1" marL="914400" rtl="0">
              <a:spcBef>
                <a:spcPts val="0"/>
              </a:spcBef>
              <a:buClr>
                <a:schemeClr val="dk1"/>
              </a:buClr>
              <a:buChar char="○"/>
            </a:pPr>
            <a:r>
              <a:rPr i="1" lang="en">
                <a:solidFill>
                  <a:schemeClr val="dk1"/>
                </a:solidFill>
              </a:rPr>
              <a:t>Component Method</a:t>
            </a:r>
          </a:p>
        </p:txBody>
      </p:sp>
      <p:sp>
        <p:nvSpPr>
          <p:cNvPr id="172" name="Shape 172"/>
          <p:cNvSpPr/>
          <p:nvPr/>
        </p:nvSpPr>
        <p:spPr>
          <a:xfrm>
            <a:off x="791300" y="1156050"/>
            <a:ext cx="2918099" cy="461699"/>
          </a:xfrm>
          <a:prstGeom prst="roundRect">
            <a:avLst>
              <a:gd fmla="val 16667" name="adj"/>
            </a:avLst>
          </a:prstGeom>
          <a:solidFill>
            <a:srgbClr val="0077B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rgbClr val="FFFFFF"/>
                </a:solidFill>
              </a:rPr>
              <a:t>Number of Products</a:t>
            </a:r>
          </a:p>
        </p:txBody>
      </p:sp>
      <p:cxnSp>
        <p:nvCxnSpPr>
          <p:cNvPr id="173" name="Shape 173"/>
          <p:cNvCxnSpPr/>
          <p:nvPr/>
        </p:nvCxnSpPr>
        <p:spPr>
          <a:xfrm flipH="1">
            <a:off x="807650" y="5489700"/>
            <a:ext cx="2918099" cy="16499"/>
          </a:xfrm>
          <a:prstGeom prst="straightConnector1">
            <a:avLst/>
          </a:prstGeom>
          <a:noFill/>
          <a:ln cap="flat" cmpd="sng" w="38100">
            <a:solidFill>
              <a:schemeClr val="dk2"/>
            </a:solidFill>
            <a:prstDash val="solid"/>
            <a:round/>
            <a:headEnd len="lg" w="lg" type="none"/>
            <a:tailEnd len="lg" w="lg" type="none"/>
          </a:ln>
        </p:spPr>
      </p:cxnSp>
      <p:sp>
        <p:nvSpPr>
          <p:cNvPr id="174" name="Shape 174"/>
          <p:cNvSpPr txBox="1"/>
          <p:nvPr/>
        </p:nvSpPr>
        <p:spPr>
          <a:xfrm>
            <a:off x="428550" y="1761025"/>
            <a:ext cx="774900" cy="247200"/>
          </a:xfrm>
          <a:prstGeom prst="rect">
            <a:avLst/>
          </a:prstGeom>
          <a:noFill/>
          <a:ln>
            <a:noFill/>
          </a:ln>
        </p:spPr>
        <p:txBody>
          <a:bodyPr anchorCtr="0" anchor="t" bIns="91425" lIns="91425" rIns="91425" tIns="91425">
            <a:noAutofit/>
          </a:bodyPr>
          <a:lstStyle/>
          <a:p>
            <a:pPr lvl="0" algn="r">
              <a:spcBef>
                <a:spcPts val="0"/>
              </a:spcBef>
              <a:buNone/>
            </a:pPr>
            <a:r>
              <a:rPr lang="en"/>
              <a:t>100%</a:t>
            </a:r>
          </a:p>
        </p:txBody>
      </p:sp>
      <p:sp>
        <p:nvSpPr>
          <p:cNvPr id="175" name="Shape 175"/>
          <p:cNvSpPr txBox="1"/>
          <p:nvPr/>
        </p:nvSpPr>
        <p:spPr>
          <a:xfrm>
            <a:off x="4500400" y="1829750"/>
            <a:ext cx="3760800" cy="1143599"/>
          </a:xfrm>
          <a:prstGeom prst="rect">
            <a:avLst/>
          </a:prstGeom>
          <a:solidFill>
            <a:srgbClr val="DAEEF3"/>
          </a:solidFill>
          <a:ln>
            <a:noFill/>
          </a:ln>
        </p:spPr>
        <p:txBody>
          <a:bodyPr anchorCtr="0" anchor="ctr" bIns="91425" lIns="91425" rIns="91425" tIns="91425">
            <a:noAutofit/>
          </a:bodyPr>
          <a:lstStyle/>
          <a:p>
            <a:pPr indent="-228600" lvl="0" marL="457200" rtl="0">
              <a:spcBef>
                <a:spcPts val="0"/>
              </a:spcBef>
              <a:buClr>
                <a:schemeClr val="dk1"/>
              </a:buClr>
              <a:buChar char="●"/>
            </a:pPr>
            <a:r>
              <a:rPr lang="en">
                <a:solidFill>
                  <a:schemeClr val="dk1"/>
                </a:solidFill>
              </a:rPr>
              <a:t>Number accounts for materials and process</a:t>
            </a:r>
          </a:p>
          <a:p>
            <a:pPr indent="-228600" lvl="1" marL="914400" rtl="0">
              <a:spcBef>
                <a:spcPts val="0"/>
              </a:spcBef>
              <a:buClr>
                <a:schemeClr val="dk1"/>
              </a:buClr>
              <a:buChar char="○"/>
            </a:pPr>
            <a:r>
              <a:rPr i="1" lang="en">
                <a:solidFill>
                  <a:schemeClr val="dk1"/>
                </a:solidFill>
              </a:rPr>
              <a:t>Academic Articles</a:t>
            </a:r>
          </a:p>
          <a:p>
            <a:pPr indent="-228600" lvl="1" marL="914400" rtl="0">
              <a:spcBef>
                <a:spcPts val="0"/>
              </a:spcBef>
              <a:buClr>
                <a:schemeClr val="dk1"/>
              </a:buClr>
              <a:buChar char="○"/>
            </a:pPr>
            <a:r>
              <a:rPr i="1" lang="en">
                <a:solidFill>
                  <a:schemeClr val="dk1"/>
                </a:solidFill>
              </a:rPr>
              <a:t>Raw Materials from Inventory of Carbon and Energy (ICE)</a:t>
            </a:r>
          </a:p>
        </p:txBody>
      </p:sp>
      <p:sp>
        <p:nvSpPr>
          <p:cNvPr id="176" name="Shape 176"/>
          <p:cNvSpPr/>
          <p:nvPr/>
        </p:nvSpPr>
        <p:spPr>
          <a:xfrm>
            <a:off x="4254350" y="1837250"/>
            <a:ext cx="510900" cy="1128599"/>
          </a:xfrm>
          <a:prstGeom prst="chevron">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77" name="Shape 177"/>
          <p:cNvSpPr txBox="1"/>
          <p:nvPr/>
        </p:nvSpPr>
        <p:spPr>
          <a:xfrm>
            <a:off x="428550" y="4839925"/>
            <a:ext cx="774900" cy="247200"/>
          </a:xfrm>
          <a:prstGeom prst="rect">
            <a:avLst/>
          </a:prstGeom>
          <a:noFill/>
          <a:ln>
            <a:noFill/>
          </a:ln>
        </p:spPr>
        <p:txBody>
          <a:bodyPr anchorCtr="0" anchor="t" bIns="91425" lIns="91425" rIns="91425" tIns="91425">
            <a:noAutofit/>
          </a:bodyPr>
          <a:lstStyle/>
          <a:p>
            <a:pPr lvl="0" rtl="0" algn="r">
              <a:spcBef>
                <a:spcPts val="0"/>
              </a:spcBef>
              <a:buNone/>
            </a:pPr>
            <a:r>
              <a:rPr lang="en"/>
              <a:t>14%</a:t>
            </a:r>
          </a:p>
        </p:txBody>
      </p:sp>
      <p:sp>
        <p:nvSpPr>
          <p:cNvPr id="178" name="Shape 178"/>
          <p:cNvSpPr txBox="1"/>
          <p:nvPr/>
        </p:nvSpPr>
        <p:spPr>
          <a:xfrm>
            <a:off x="356650" y="3430125"/>
            <a:ext cx="774900" cy="247200"/>
          </a:xfrm>
          <a:prstGeom prst="rect">
            <a:avLst/>
          </a:prstGeom>
          <a:noFill/>
          <a:ln>
            <a:noFill/>
          </a:ln>
        </p:spPr>
        <p:txBody>
          <a:bodyPr anchorCtr="0" anchor="t" bIns="91425" lIns="91425" rIns="91425" tIns="91425">
            <a:noAutofit/>
          </a:bodyPr>
          <a:lstStyle/>
          <a:p>
            <a:pPr lvl="0" rtl="0" algn="r">
              <a:spcBef>
                <a:spcPts val="0"/>
              </a:spcBef>
              <a:buNone/>
            </a:pPr>
            <a:r>
              <a:rPr lang="en"/>
              <a:t>52%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0" y="-8"/>
            <a:ext cx="8520599" cy="7635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b="1" lang="en" sz="3000" cap="small">
                <a:solidFill>
                  <a:srgbClr val="17365D"/>
                </a:solidFill>
                <a:latin typeface="Helvetica Neue"/>
                <a:ea typeface="Helvetica Neue"/>
                <a:cs typeface="Helvetica Neue"/>
                <a:sym typeface="Helvetica Neue"/>
              </a:rPr>
              <a:t>Research: Battery Comparison</a:t>
            </a:r>
          </a:p>
        </p:txBody>
      </p:sp>
      <p:sp>
        <p:nvSpPr>
          <p:cNvPr id="184" name="Shape 184"/>
          <p:cNvSpPr txBox="1"/>
          <p:nvPr/>
        </p:nvSpPr>
        <p:spPr>
          <a:xfrm>
            <a:off x="0" y="445125"/>
            <a:ext cx="6676800" cy="247200"/>
          </a:xfrm>
          <a:prstGeom prst="rect">
            <a:avLst/>
          </a:prstGeom>
          <a:noFill/>
          <a:ln>
            <a:noFill/>
          </a:ln>
        </p:spPr>
        <p:txBody>
          <a:bodyPr anchorCtr="0" anchor="t" bIns="91425" lIns="91425" rIns="91425" tIns="91425">
            <a:noAutofit/>
          </a:bodyPr>
          <a:lstStyle/>
          <a:p>
            <a:pPr lvl="0" rtl="0">
              <a:spcBef>
                <a:spcPts val="0"/>
              </a:spcBef>
              <a:buNone/>
            </a:pPr>
            <a:r>
              <a:rPr i="1" lang="en" sz="1800">
                <a:latin typeface="Helvetica Neue"/>
                <a:ea typeface="Helvetica Neue"/>
                <a:cs typeface="Helvetica Neue"/>
                <a:sym typeface="Helvetica Neue"/>
              </a:rPr>
              <a:t>Fuel For NPV Analysis</a:t>
            </a:r>
          </a:p>
        </p:txBody>
      </p:sp>
      <p:graphicFrame>
        <p:nvGraphicFramePr>
          <p:cNvPr id="185" name="Shape 185"/>
          <p:cNvGraphicFramePr/>
          <p:nvPr/>
        </p:nvGraphicFramePr>
        <p:xfrm>
          <a:off x="621225" y="1170450"/>
          <a:ext cx="3000000" cy="3000000"/>
        </p:xfrm>
        <a:graphic>
          <a:graphicData uri="http://schemas.openxmlformats.org/drawingml/2006/table">
            <a:tbl>
              <a:tblPr>
                <a:noFill/>
                <a:tableStyleId>{988DE84F-571D-4489-B1E4-089C58901EBD}</a:tableStyleId>
              </a:tblPr>
              <a:tblGrid>
                <a:gridCol w="1316925"/>
                <a:gridCol w="923550"/>
                <a:gridCol w="989075"/>
                <a:gridCol w="1146500"/>
                <a:gridCol w="1028425"/>
                <a:gridCol w="2497075"/>
              </a:tblGrid>
              <a:tr h="903025">
                <a:tc>
                  <a:txBody>
                    <a:bodyPr>
                      <a:noAutofit/>
                    </a:bodyPr>
                    <a:lstStyle/>
                    <a:p>
                      <a:pPr lvl="0" algn="ctr">
                        <a:spcBef>
                          <a:spcPts val="0"/>
                        </a:spcBef>
                        <a:buNone/>
                      </a:pPr>
                      <a:r>
                        <a:rPr lang="en"/>
                        <a:t>Battery Type</a:t>
                      </a:r>
                    </a:p>
                  </a:txBody>
                  <a:tcPr marT="91425" marB="91425" marR="91425" marL="91425">
                    <a:solidFill>
                      <a:srgbClr val="A4C2F4"/>
                    </a:solidFill>
                  </a:tcPr>
                </a:tc>
                <a:tc>
                  <a:txBody>
                    <a:bodyPr>
                      <a:noAutofit/>
                    </a:bodyPr>
                    <a:lstStyle/>
                    <a:p>
                      <a:pPr lvl="0" algn="ctr">
                        <a:spcBef>
                          <a:spcPts val="0"/>
                        </a:spcBef>
                        <a:buNone/>
                      </a:pPr>
                      <a:r>
                        <a:rPr lang="en"/>
                        <a:t>Total Battery Cost</a:t>
                      </a:r>
                    </a:p>
                  </a:txBody>
                  <a:tcPr marT="91425" marB="91425" marR="91425" marL="91425">
                    <a:solidFill>
                      <a:srgbClr val="A4C2F4"/>
                    </a:solidFill>
                  </a:tcPr>
                </a:tc>
                <a:tc>
                  <a:txBody>
                    <a:bodyPr>
                      <a:noAutofit/>
                    </a:bodyPr>
                    <a:lstStyle/>
                    <a:p>
                      <a:pPr lvl="0" algn="ctr">
                        <a:spcBef>
                          <a:spcPts val="0"/>
                        </a:spcBef>
                        <a:buNone/>
                      </a:pPr>
                      <a:r>
                        <a:rPr lang="en"/>
                        <a:t>Total Weight [kg]</a:t>
                      </a:r>
                    </a:p>
                  </a:txBody>
                  <a:tcPr marT="91425" marB="91425" marR="91425" marL="91425">
                    <a:solidFill>
                      <a:srgbClr val="A4C2F4"/>
                    </a:solidFill>
                  </a:tcPr>
                </a:tc>
                <a:tc>
                  <a:txBody>
                    <a:bodyPr>
                      <a:noAutofit/>
                    </a:bodyPr>
                    <a:lstStyle/>
                    <a:p>
                      <a:pPr lvl="0" algn="ctr">
                        <a:spcBef>
                          <a:spcPts val="0"/>
                        </a:spcBef>
                        <a:buNone/>
                      </a:pPr>
                      <a:r>
                        <a:rPr lang="en"/>
                        <a:t>Carbon Total [kgCO2]</a:t>
                      </a:r>
                    </a:p>
                  </a:txBody>
                  <a:tcPr marT="91425" marB="91425" marR="91425" marL="91425">
                    <a:solidFill>
                      <a:srgbClr val="A4C2F4"/>
                    </a:solidFill>
                  </a:tcPr>
                </a:tc>
                <a:tc>
                  <a:txBody>
                    <a:bodyPr>
                      <a:noAutofit/>
                    </a:bodyPr>
                    <a:lstStyle/>
                    <a:p>
                      <a:pPr lvl="0" rtl="0" algn="ctr">
                        <a:spcBef>
                          <a:spcPts val="0"/>
                        </a:spcBef>
                        <a:buNone/>
                      </a:pPr>
                      <a:r>
                        <a:rPr lang="en"/>
                        <a:t>Total Volume</a:t>
                      </a:r>
                    </a:p>
                    <a:p>
                      <a:pPr lvl="0" rtl="0" algn="ctr">
                        <a:spcBef>
                          <a:spcPts val="0"/>
                        </a:spcBef>
                        <a:buNone/>
                      </a:pPr>
                      <a:r>
                        <a:rPr lang="en"/>
                        <a:t>[m</a:t>
                      </a:r>
                      <a:r>
                        <a:rPr baseline="30000" lang="en"/>
                        <a:t>3</a:t>
                      </a:r>
                      <a:r>
                        <a:rPr lang="en"/>
                        <a:t>]</a:t>
                      </a:r>
                    </a:p>
                    <a:p>
                      <a:pPr lvl="0" algn="ctr">
                        <a:spcBef>
                          <a:spcPts val="0"/>
                        </a:spcBef>
                        <a:buNone/>
                      </a:pPr>
                      <a:r>
                        <a:t/>
                      </a:r>
                      <a:endParaRPr/>
                    </a:p>
                  </a:txBody>
                  <a:tcPr marT="91425" marB="91425" marR="91425" marL="91425">
                    <a:solidFill>
                      <a:srgbClr val="A4C2F4"/>
                    </a:solidFill>
                  </a:tcPr>
                </a:tc>
                <a:tc>
                  <a:txBody>
                    <a:bodyPr>
                      <a:noAutofit/>
                    </a:bodyPr>
                    <a:lstStyle/>
                    <a:p>
                      <a:pPr lvl="0" rtl="0" algn="ctr">
                        <a:spcBef>
                          <a:spcPts val="0"/>
                        </a:spcBef>
                        <a:buNone/>
                      </a:pPr>
                      <a:r>
                        <a:rPr lang="en"/>
                        <a:t>Notes</a:t>
                      </a:r>
                    </a:p>
                    <a:p>
                      <a:pPr lvl="0" algn="ctr">
                        <a:spcBef>
                          <a:spcPts val="0"/>
                        </a:spcBef>
                        <a:buNone/>
                      </a:pPr>
                      <a:r>
                        <a:t/>
                      </a:r>
                      <a:endParaRPr/>
                    </a:p>
                  </a:txBody>
                  <a:tcPr marT="91425" marB="91425" marR="91425" marL="91425">
                    <a:solidFill>
                      <a:srgbClr val="A4C2F4"/>
                    </a:solidFill>
                  </a:tcPr>
                </a:tc>
              </a:tr>
              <a:tr h="518675">
                <a:tc>
                  <a:txBody>
                    <a:bodyPr>
                      <a:noAutofit/>
                    </a:bodyPr>
                    <a:lstStyle/>
                    <a:p>
                      <a:pPr lvl="0" rtl="0">
                        <a:spcBef>
                          <a:spcPts val="0"/>
                        </a:spcBef>
                        <a:buNone/>
                      </a:pPr>
                      <a:r>
                        <a:rPr lang="en"/>
                        <a:t>Lead Acid</a:t>
                      </a:r>
                    </a:p>
                  </a:txBody>
                  <a:tcPr marT="91425" marB="91425" marR="91425" marL="91425"/>
                </a:tc>
                <a:tc>
                  <a:txBody>
                    <a:bodyPr>
                      <a:noAutofit/>
                    </a:bodyPr>
                    <a:lstStyle/>
                    <a:p>
                      <a:pPr lvl="0" rtl="0" algn="r">
                        <a:lnSpc>
                          <a:spcPct val="115000"/>
                        </a:lnSpc>
                        <a:spcBef>
                          <a:spcPts val="0"/>
                        </a:spcBef>
                        <a:buNone/>
                      </a:pPr>
                      <a:r>
                        <a:rPr lang="en"/>
                        <a:t>$5,815</a:t>
                      </a:r>
                    </a:p>
                  </a:txBody>
                  <a:tcPr marT="91425" marB="91425" marR="91425" marL="91425"/>
                </a:tc>
                <a:tc>
                  <a:txBody>
                    <a:bodyPr>
                      <a:noAutofit/>
                    </a:bodyPr>
                    <a:lstStyle/>
                    <a:p>
                      <a:pPr lvl="0" rtl="0" algn="ctr">
                        <a:lnSpc>
                          <a:spcPct val="115000"/>
                        </a:lnSpc>
                        <a:spcBef>
                          <a:spcPts val="0"/>
                        </a:spcBef>
                        <a:buNone/>
                      </a:pPr>
                      <a:r>
                        <a:rPr lang="en"/>
                        <a:t>585</a:t>
                      </a:r>
                    </a:p>
                  </a:txBody>
                  <a:tcPr marT="91425" marB="91425" marR="91425" marL="91425"/>
                </a:tc>
                <a:tc>
                  <a:txBody>
                    <a:bodyPr>
                      <a:noAutofit/>
                    </a:bodyPr>
                    <a:lstStyle/>
                    <a:p>
                      <a:pPr lvl="0" rtl="0" algn="ctr">
                        <a:lnSpc>
                          <a:spcPct val="115000"/>
                        </a:lnSpc>
                        <a:spcBef>
                          <a:spcPts val="0"/>
                        </a:spcBef>
                        <a:buNone/>
                      </a:pPr>
                      <a:r>
                        <a:rPr lang="en"/>
                        <a:t>667</a:t>
                      </a:r>
                    </a:p>
                  </a:txBody>
                  <a:tcPr marT="91425" marB="91425" marR="91425" marL="91425"/>
                </a:tc>
                <a:tc>
                  <a:txBody>
                    <a:bodyPr>
                      <a:noAutofit/>
                    </a:bodyPr>
                    <a:lstStyle/>
                    <a:p>
                      <a:pPr lvl="0" rtl="0" algn="ctr">
                        <a:lnSpc>
                          <a:spcPct val="115000"/>
                        </a:lnSpc>
                        <a:spcBef>
                          <a:spcPts val="0"/>
                        </a:spcBef>
                        <a:buNone/>
                      </a:pPr>
                      <a:r>
                        <a:rPr lang="en"/>
                        <a:t>0.249</a:t>
                      </a:r>
                    </a:p>
                  </a:txBody>
                  <a:tcPr marT="91425" marB="91425" marR="91425" marL="91425"/>
                </a:tc>
                <a:tc>
                  <a:txBody>
                    <a:bodyPr>
                      <a:noAutofit/>
                    </a:bodyPr>
                    <a:lstStyle/>
                    <a:p>
                      <a:pPr lvl="0" rtl="0">
                        <a:spcBef>
                          <a:spcPts val="0"/>
                        </a:spcBef>
                        <a:buNone/>
                      </a:pPr>
                      <a:r>
                        <a:rPr lang="en"/>
                        <a:t>Gel batteries must be charged carefully to preserve battery life</a:t>
                      </a:r>
                    </a:p>
                  </a:txBody>
                  <a:tcPr marT="91425" marB="91425" marR="91425" marL="91425"/>
                </a:tc>
              </a:tr>
              <a:tr h="518675">
                <a:tc>
                  <a:txBody>
                    <a:bodyPr>
                      <a:noAutofit/>
                    </a:bodyPr>
                    <a:lstStyle/>
                    <a:p>
                      <a:pPr lvl="0" rtl="0">
                        <a:spcBef>
                          <a:spcPts val="0"/>
                        </a:spcBef>
                        <a:buNone/>
                      </a:pPr>
                      <a:r>
                        <a:rPr lang="en"/>
                        <a:t>Tesla Powerwall</a:t>
                      </a:r>
                    </a:p>
                  </a:txBody>
                  <a:tcPr marT="91425" marB="91425" marR="91425" marL="91425">
                    <a:solidFill>
                      <a:srgbClr val="EFEFEF"/>
                    </a:solidFill>
                  </a:tcPr>
                </a:tc>
                <a:tc>
                  <a:txBody>
                    <a:bodyPr>
                      <a:noAutofit/>
                    </a:bodyPr>
                    <a:lstStyle/>
                    <a:p>
                      <a:pPr lvl="0" rtl="0" algn="r">
                        <a:lnSpc>
                          <a:spcPct val="115000"/>
                        </a:lnSpc>
                        <a:spcBef>
                          <a:spcPts val="0"/>
                        </a:spcBef>
                        <a:buNone/>
                      </a:pPr>
                      <a:r>
                        <a:rPr lang="en"/>
                        <a:t>$6,000</a:t>
                      </a:r>
                    </a:p>
                  </a:txBody>
                  <a:tcPr marT="91425" marB="91425" marR="91425" marL="91425">
                    <a:solidFill>
                      <a:srgbClr val="EFEFEF"/>
                    </a:solidFill>
                  </a:tcPr>
                </a:tc>
                <a:tc>
                  <a:txBody>
                    <a:bodyPr>
                      <a:noAutofit/>
                    </a:bodyPr>
                    <a:lstStyle/>
                    <a:p>
                      <a:pPr lvl="0" rtl="0" algn="ctr">
                        <a:lnSpc>
                          <a:spcPct val="115000"/>
                        </a:lnSpc>
                        <a:spcBef>
                          <a:spcPts val="0"/>
                        </a:spcBef>
                        <a:buNone/>
                      </a:pPr>
                      <a:r>
                        <a:rPr lang="en"/>
                        <a:t>200</a:t>
                      </a:r>
                    </a:p>
                  </a:txBody>
                  <a:tcPr marT="91425" marB="91425" marR="91425" marL="91425">
                    <a:solidFill>
                      <a:srgbClr val="EFEFEF"/>
                    </a:solidFill>
                  </a:tcPr>
                </a:tc>
                <a:tc>
                  <a:txBody>
                    <a:bodyPr>
                      <a:noAutofit/>
                    </a:bodyPr>
                    <a:lstStyle/>
                    <a:p>
                      <a:pPr lvl="0" rtl="0" algn="ctr">
                        <a:lnSpc>
                          <a:spcPct val="115000"/>
                        </a:lnSpc>
                        <a:spcBef>
                          <a:spcPts val="0"/>
                        </a:spcBef>
                        <a:buNone/>
                      </a:pPr>
                      <a:r>
                        <a:rPr lang="en"/>
                        <a:t>330</a:t>
                      </a:r>
                    </a:p>
                  </a:txBody>
                  <a:tcPr marT="91425" marB="91425" marR="91425" marL="91425">
                    <a:solidFill>
                      <a:srgbClr val="EFEFEF"/>
                    </a:solidFill>
                  </a:tcPr>
                </a:tc>
                <a:tc>
                  <a:txBody>
                    <a:bodyPr>
                      <a:noAutofit/>
                    </a:bodyPr>
                    <a:lstStyle/>
                    <a:p>
                      <a:pPr lvl="0" rtl="0" algn="ctr">
                        <a:lnSpc>
                          <a:spcPct val="115000"/>
                        </a:lnSpc>
                        <a:spcBef>
                          <a:spcPts val="0"/>
                        </a:spcBef>
                        <a:buNone/>
                      </a:pPr>
                      <a:r>
                        <a:rPr lang="en"/>
                        <a:t>0.402</a:t>
                      </a:r>
                    </a:p>
                  </a:txBody>
                  <a:tcPr marT="91425" marB="91425" marR="91425" marL="91425">
                    <a:solidFill>
                      <a:srgbClr val="EFEFEF"/>
                    </a:solidFill>
                  </a:tcPr>
                </a:tc>
                <a:tc>
                  <a:txBody>
                    <a:bodyPr>
                      <a:noAutofit/>
                    </a:bodyPr>
                    <a:lstStyle/>
                    <a:p>
                      <a:pPr lvl="0" rtl="0">
                        <a:spcBef>
                          <a:spcPts val="0"/>
                        </a:spcBef>
                        <a:buNone/>
                      </a:pPr>
                      <a:r>
                        <a:rPr lang="en"/>
                        <a:t>Charge Controller but not inverter Included in System, $500 installation fee included in price </a:t>
                      </a:r>
                    </a:p>
                  </a:txBody>
                  <a:tcPr marT="91425" marB="91425" marR="91425" marL="91425">
                    <a:solidFill>
                      <a:srgbClr val="EFEFEF"/>
                    </a:solidFill>
                  </a:tcPr>
                </a:tc>
              </a:tr>
              <a:tr h="518675">
                <a:tc>
                  <a:txBody>
                    <a:bodyPr>
                      <a:noAutofit/>
                    </a:bodyPr>
                    <a:lstStyle/>
                    <a:p>
                      <a:pPr lvl="0" rtl="0">
                        <a:spcBef>
                          <a:spcPts val="0"/>
                        </a:spcBef>
                        <a:buNone/>
                      </a:pPr>
                      <a:r>
                        <a:rPr lang="en"/>
                        <a:t>Used Tesla Model S</a:t>
                      </a:r>
                    </a:p>
                  </a:txBody>
                  <a:tcPr marT="91425" marB="91425" marR="91425" marL="91425"/>
                </a:tc>
                <a:tc>
                  <a:txBody>
                    <a:bodyPr>
                      <a:noAutofit/>
                    </a:bodyPr>
                    <a:lstStyle/>
                    <a:p>
                      <a:pPr lvl="0" rtl="0" algn="r">
                        <a:lnSpc>
                          <a:spcPct val="115000"/>
                        </a:lnSpc>
                        <a:spcBef>
                          <a:spcPts val="0"/>
                        </a:spcBef>
                        <a:buNone/>
                      </a:pPr>
                      <a:r>
                        <a:rPr lang="en"/>
                        <a:t>$14,400</a:t>
                      </a:r>
                    </a:p>
                  </a:txBody>
                  <a:tcPr marT="91425" marB="91425" marR="91425" marL="91425"/>
                </a:tc>
                <a:tc>
                  <a:txBody>
                    <a:bodyPr>
                      <a:noAutofit/>
                    </a:bodyPr>
                    <a:lstStyle/>
                    <a:p>
                      <a:pPr lvl="0" rtl="0" algn="ctr">
                        <a:lnSpc>
                          <a:spcPct val="115000"/>
                        </a:lnSpc>
                        <a:spcBef>
                          <a:spcPts val="0"/>
                        </a:spcBef>
                        <a:buNone/>
                      </a:pPr>
                      <a:r>
                        <a:rPr lang="en"/>
                        <a:t>75</a:t>
                      </a:r>
                    </a:p>
                  </a:txBody>
                  <a:tcPr marT="91425" marB="91425" marR="91425" marL="91425"/>
                </a:tc>
                <a:tc>
                  <a:txBody>
                    <a:bodyPr>
                      <a:noAutofit/>
                    </a:bodyPr>
                    <a:lstStyle/>
                    <a:p>
                      <a:pPr lvl="0" rtl="0" algn="ctr">
                        <a:lnSpc>
                          <a:spcPct val="115000"/>
                        </a:lnSpc>
                        <a:spcBef>
                          <a:spcPts val="0"/>
                        </a:spcBef>
                        <a:buNone/>
                      </a:pPr>
                      <a:r>
                        <a:rPr lang="en"/>
                        <a:t>330</a:t>
                      </a:r>
                    </a:p>
                  </a:txBody>
                  <a:tcPr marT="91425" marB="91425" marR="91425" marL="91425"/>
                </a:tc>
                <a:tc>
                  <a:txBody>
                    <a:bodyPr>
                      <a:noAutofit/>
                    </a:bodyPr>
                    <a:lstStyle/>
                    <a:p>
                      <a:pPr lvl="0" rtl="0" algn="ctr">
                        <a:lnSpc>
                          <a:spcPct val="115000"/>
                        </a:lnSpc>
                        <a:spcBef>
                          <a:spcPts val="0"/>
                        </a:spcBef>
                        <a:buNone/>
                      </a:pPr>
                      <a:r>
                        <a:rPr lang="en"/>
                        <a:t>0.046</a:t>
                      </a:r>
                    </a:p>
                  </a:txBody>
                  <a:tcPr marT="91425" marB="91425" marR="91425" marL="91425"/>
                </a:tc>
                <a:tc>
                  <a:txBody>
                    <a:bodyPr>
                      <a:noAutofit/>
                    </a:bodyPr>
                    <a:lstStyle/>
                    <a:p>
                      <a:pPr lvl="0" rtl="0">
                        <a:spcBef>
                          <a:spcPts val="0"/>
                        </a:spcBef>
                        <a:buNone/>
                      </a:pPr>
                      <a:r>
                        <a:rPr lang="en"/>
                        <a:t>BMS must be programmed by the user, Volume only includes raw cells, DIY</a:t>
                      </a:r>
                    </a:p>
                  </a:txBody>
                  <a:tcPr marT="91425" marB="91425" marR="91425" marL="91425"/>
                </a:tc>
              </a:tr>
            </a:tbl>
          </a:graphicData>
        </a:graphic>
      </p:graphicFrame>
      <p:sp>
        <p:nvSpPr>
          <p:cNvPr id="186" name="Shape 186"/>
          <p:cNvSpPr txBox="1"/>
          <p:nvPr/>
        </p:nvSpPr>
        <p:spPr>
          <a:xfrm>
            <a:off x="621225" y="4875325"/>
            <a:ext cx="8182200" cy="957299"/>
          </a:xfrm>
          <a:prstGeom prst="rect">
            <a:avLst/>
          </a:prstGeom>
          <a:noFill/>
          <a:ln>
            <a:noFill/>
          </a:ln>
        </p:spPr>
        <p:txBody>
          <a:bodyPr anchorCtr="0" anchor="t" bIns="91425" lIns="91425" rIns="91425" tIns="91425">
            <a:noAutofit/>
          </a:bodyPr>
          <a:lstStyle/>
          <a:p>
            <a:pPr indent="457200" lvl="0">
              <a:spcBef>
                <a:spcPts val="0"/>
              </a:spcBef>
              <a:buNone/>
            </a:pPr>
            <a:r>
              <a:t/>
            </a:r>
            <a:endParaRPr/>
          </a:p>
        </p:txBody>
      </p:sp>
      <p:sp>
        <p:nvSpPr>
          <p:cNvPr id="187" name="Shape 187"/>
          <p:cNvSpPr/>
          <p:nvPr/>
        </p:nvSpPr>
        <p:spPr>
          <a:xfrm>
            <a:off x="621225" y="4939975"/>
            <a:ext cx="7901400" cy="1281599"/>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dk1"/>
              </a:solidFill>
            </a:endParaRPr>
          </a:p>
          <a:p>
            <a:pPr lvl="0" rtl="0">
              <a:spcBef>
                <a:spcPts val="0"/>
              </a:spcBef>
              <a:buClr>
                <a:schemeClr val="dk1"/>
              </a:buClr>
              <a:buFont typeface="Arial"/>
              <a:buNone/>
            </a:pPr>
            <a:r>
              <a:rPr lang="en">
                <a:solidFill>
                  <a:schemeClr val="dk1"/>
                </a:solidFill>
              </a:rPr>
              <a:t>Powerwall is simplest; while others allow for greater flexibility in total capacity:</a:t>
            </a:r>
          </a:p>
          <a:p>
            <a:pPr indent="387350" lvl="0" rtl="0">
              <a:spcBef>
                <a:spcPts val="0"/>
              </a:spcBef>
              <a:buClr>
                <a:schemeClr val="dk1"/>
              </a:buClr>
              <a:buFont typeface="Arial"/>
              <a:buNone/>
            </a:pPr>
            <a:r>
              <a:rPr b="1" lang="en">
                <a:solidFill>
                  <a:schemeClr val="dk1"/>
                </a:solidFill>
              </a:rPr>
              <a:t>Lowest Capital Cost:</a:t>
            </a:r>
            <a:r>
              <a:rPr lang="en">
                <a:solidFill>
                  <a:schemeClr val="dk1"/>
                </a:solidFill>
              </a:rPr>
              <a:t> Lead Acid</a:t>
            </a:r>
          </a:p>
          <a:p>
            <a:pPr indent="387350" lvl="0" rtl="0">
              <a:spcBef>
                <a:spcPts val="0"/>
              </a:spcBef>
              <a:buClr>
                <a:schemeClr val="dk1"/>
              </a:buClr>
              <a:buFont typeface="Arial"/>
              <a:buNone/>
            </a:pPr>
            <a:r>
              <a:rPr b="1" lang="en">
                <a:solidFill>
                  <a:schemeClr val="dk1"/>
                </a:solidFill>
              </a:rPr>
              <a:t>Lowest Volume: </a:t>
            </a:r>
            <a:r>
              <a:rPr lang="en">
                <a:solidFill>
                  <a:schemeClr val="dk1"/>
                </a:solidFill>
              </a:rPr>
              <a:t>Model S</a:t>
            </a:r>
          </a:p>
          <a:p>
            <a:pPr indent="387350" lvl="0" rtl="0">
              <a:spcBef>
                <a:spcPts val="0"/>
              </a:spcBef>
              <a:buClr>
                <a:schemeClr val="dk1"/>
              </a:buClr>
              <a:buFont typeface="Arial"/>
              <a:buNone/>
            </a:pPr>
            <a:r>
              <a:rPr b="1" lang="en">
                <a:solidFill>
                  <a:schemeClr val="dk1"/>
                </a:solidFill>
              </a:rPr>
              <a:t>Lowest Carbon Footprint: </a:t>
            </a:r>
            <a:r>
              <a:rPr lang="en">
                <a:solidFill>
                  <a:schemeClr val="dk1"/>
                </a:solidFill>
              </a:rPr>
              <a:t>Model S and Powerwall</a:t>
            </a:r>
          </a:p>
          <a:p>
            <a:pPr indent="387350" lvl="0" rtl="0">
              <a:spcBef>
                <a:spcPts val="0"/>
              </a:spcBef>
              <a:buClr>
                <a:schemeClr val="dk1"/>
              </a:buClr>
              <a:buFont typeface="Arial"/>
              <a:buNone/>
            </a:pPr>
            <a:r>
              <a:t/>
            </a:r>
            <a:endParaRPr>
              <a:solidFill>
                <a:schemeClr val="dk1"/>
              </a:solidFill>
            </a:endParaRP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0" y="-8"/>
            <a:ext cx="8520599" cy="7635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b="1" lang="en" sz="3000" cap="small">
                <a:solidFill>
                  <a:srgbClr val="17365D"/>
                </a:solidFill>
                <a:latin typeface="Helvetica Neue"/>
                <a:ea typeface="Helvetica Neue"/>
                <a:cs typeface="Helvetica Neue"/>
                <a:sym typeface="Helvetica Neue"/>
              </a:rPr>
              <a:t>Research: Battery System Economics</a:t>
            </a:r>
          </a:p>
        </p:txBody>
      </p:sp>
      <p:sp>
        <p:nvSpPr>
          <p:cNvPr id="193" name="Shape 193"/>
          <p:cNvSpPr txBox="1"/>
          <p:nvPr/>
        </p:nvSpPr>
        <p:spPr>
          <a:xfrm>
            <a:off x="0" y="445125"/>
            <a:ext cx="6676800" cy="247200"/>
          </a:xfrm>
          <a:prstGeom prst="rect">
            <a:avLst/>
          </a:prstGeom>
          <a:noFill/>
          <a:ln>
            <a:noFill/>
          </a:ln>
        </p:spPr>
        <p:txBody>
          <a:bodyPr anchorCtr="0" anchor="t" bIns="91425" lIns="91425" rIns="91425" tIns="91425">
            <a:noAutofit/>
          </a:bodyPr>
          <a:lstStyle/>
          <a:p>
            <a:pPr lvl="0" rtl="0">
              <a:spcBef>
                <a:spcPts val="0"/>
              </a:spcBef>
              <a:buNone/>
            </a:pPr>
            <a:r>
              <a:rPr i="1" lang="en" sz="1800">
                <a:latin typeface="Helvetica Neue"/>
                <a:ea typeface="Helvetica Neue"/>
                <a:cs typeface="Helvetica Neue"/>
                <a:sym typeface="Helvetica Neue"/>
              </a:rPr>
              <a:t>Net Present Value</a:t>
            </a:r>
          </a:p>
        </p:txBody>
      </p:sp>
      <p:sp>
        <p:nvSpPr>
          <p:cNvPr id="194" name="Shape 194"/>
          <p:cNvSpPr txBox="1"/>
          <p:nvPr/>
        </p:nvSpPr>
        <p:spPr>
          <a:xfrm>
            <a:off x="670950" y="4770450"/>
            <a:ext cx="7802099" cy="13638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95" name="Shape 195"/>
          <p:cNvSpPr/>
          <p:nvPr/>
        </p:nvSpPr>
        <p:spPr>
          <a:xfrm>
            <a:off x="877275" y="5140600"/>
            <a:ext cx="7437000" cy="7635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Battery costs are time dependent (because of system and part replacement)</a:t>
            </a:r>
          </a:p>
          <a:p>
            <a:pPr lvl="0" rtl="0">
              <a:spcBef>
                <a:spcPts val="0"/>
              </a:spcBef>
              <a:buNone/>
            </a:pPr>
            <a:r>
              <a:rPr lang="en"/>
              <a:t>	</a:t>
            </a:r>
            <a:r>
              <a:rPr b="1" lang="en"/>
              <a:t>Shorter Timeline</a:t>
            </a:r>
            <a:r>
              <a:rPr lang="en"/>
              <a:t>: PB Acid is best</a:t>
            </a:r>
          </a:p>
          <a:p>
            <a:pPr lvl="0" rtl="0">
              <a:spcBef>
                <a:spcPts val="0"/>
              </a:spcBef>
              <a:buNone/>
            </a:pPr>
            <a:r>
              <a:rPr lang="en"/>
              <a:t>	</a:t>
            </a:r>
            <a:r>
              <a:rPr b="1" lang="en"/>
              <a:t>Longer Timeline</a:t>
            </a:r>
            <a:r>
              <a:rPr lang="en"/>
              <a:t>: Power Wall is best</a:t>
            </a:r>
          </a:p>
        </p:txBody>
      </p:sp>
      <p:pic>
        <p:nvPicPr>
          <p:cNvPr id="196" name="Shape 196"/>
          <p:cNvPicPr preferRelativeResize="0"/>
          <p:nvPr/>
        </p:nvPicPr>
        <p:blipFill>
          <a:blip r:embed="rId3">
            <a:alphaModFix/>
          </a:blip>
          <a:stretch>
            <a:fillRect/>
          </a:stretch>
        </p:blipFill>
        <p:spPr>
          <a:xfrm>
            <a:off x="670950" y="1159875"/>
            <a:ext cx="7849650" cy="37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p:nvPr/>
        </p:nvSpPr>
        <p:spPr>
          <a:xfrm>
            <a:off x="932250" y="3998343"/>
            <a:ext cx="646499" cy="1633499"/>
          </a:xfrm>
          <a:prstGeom prst="roundRect">
            <a:avLst>
              <a:gd fmla="val 16667" name="adj"/>
            </a:avLst>
          </a:prstGeom>
          <a:solidFill>
            <a:srgbClr val="0077B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800">
              <a:solidFill>
                <a:srgbClr val="FFFFFF"/>
              </a:solidFill>
            </a:endParaRPr>
          </a:p>
        </p:txBody>
      </p:sp>
      <p:sp>
        <p:nvSpPr>
          <p:cNvPr id="202" name="Shape 202"/>
          <p:cNvSpPr/>
          <p:nvPr/>
        </p:nvSpPr>
        <p:spPr>
          <a:xfrm>
            <a:off x="1429650" y="3989975"/>
            <a:ext cx="6782099" cy="1674900"/>
          </a:xfrm>
          <a:prstGeom prst="rect">
            <a:avLst/>
          </a:prstGeom>
          <a:solidFill>
            <a:srgbClr val="DAEEF3"/>
          </a:solidFill>
          <a:ln>
            <a:noFill/>
          </a:ln>
        </p:spPr>
        <p:txBody>
          <a:bodyPr anchorCtr="0" anchor="t" bIns="45700" lIns="91425" rIns="91425" tIns="45700">
            <a:noAutofit/>
          </a:bodyPr>
          <a:lstStyle/>
          <a:p>
            <a:pPr lvl="0" rtl="0">
              <a:lnSpc>
                <a:spcPct val="115000"/>
              </a:lnSpc>
              <a:spcBef>
                <a:spcPts val="0"/>
              </a:spcBef>
              <a:buNone/>
            </a:pPr>
            <a:r>
              <a:t/>
            </a:r>
            <a:endParaRPr sz="1600">
              <a:solidFill>
                <a:schemeClr val="dk1"/>
              </a:solidFill>
            </a:endParaRPr>
          </a:p>
        </p:txBody>
      </p:sp>
      <p:sp>
        <p:nvSpPr>
          <p:cNvPr id="203" name="Shape 203"/>
          <p:cNvSpPr/>
          <p:nvPr/>
        </p:nvSpPr>
        <p:spPr>
          <a:xfrm>
            <a:off x="948750" y="1058100"/>
            <a:ext cx="646499" cy="1493999"/>
          </a:xfrm>
          <a:prstGeom prst="roundRect">
            <a:avLst>
              <a:gd fmla="val 16667" name="adj"/>
            </a:avLst>
          </a:prstGeom>
          <a:solidFill>
            <a:srgbClr val="0077B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800">
              <a:solidFill>
                <a:srgbClr val="FFFFFF"/>
              </a:solidFill>
            </a:endParaRPr>
          </a:p>
        </p:txBody>
      </p:sp>
      <p:sp>
        <p:nvSpPr>
          <p:cNvPr id="204" name="Shape 204"/>
          <p:cNvSpPr/>
          <p:nvPr/>
        </p:nvSpPr>
        <p:spPr>
          <a:xfrm>
            <a:off x="1446150" y="1049225"/>
            <a:ext cx="6782099" cy="1537499"/>
          </a:xfrm>
          <a:prstGeom prst="rect">
            <a:avLst/>
          </a:prstGeom>
          <a:solidFill>
            <a:srgbClr val="DAEEF3"/>
          </a:solidFill>
          <a:ln>
            <a:noFill/>
          </a:ln>
        </p:spPr>
        <p:txBody>
          <a:bodyPr anchorCtr="0" anchor="t" bIns="45700" lIns="91425" rIns="91425" tIns="45700">
            <a:noAutofit/>
          </a:bodyPr>
          <a:lstStyle/>
          <a:p>
            <a:pPr lvl="0" rtl="0">
              <a:lnSpc>
                <a:spcPct val="115000"/>
              </a:lnSpc>
              <a:spcBef>
                <a:spcPts val="0"/>
              </a:spcBef>
              <a:buNone/>
            </a:pPr>
            <a:r>
              <a:rPr b="1" lang="en" sz="1600">
                <a:solidFill>
                  <a:schemeClr val="dk1"/>
                </a:solidFill>
              </a:rPr>
              <a:t>Time back to Zero</a:t>
            </a:r>
            <a:r>
              <a:rPr lang="en" sz="1600">
                <a:solidFill>
                  <a:schemeClr val="dk1"/>
                </a:solidFill>
              </a:rPr>
              <a:t> refers to the time it will take for the carbon emissions of an average household to equal the embodied carbon of the tiny house. This is based off of the following equation:</a:t>
            </a:r>
          </a:p>
        </p:txBody>
      </p:sp>
      <p:sp>
        <p:nvSpPr>
          <p:cNvPr id="205" name="Shape 205"/>
          <p:cNvSpPr txBox="1"/>
          <p:nvPr>
            <p:ph type="title"/>
          </p:nvPr>
        </p:nvSpPr>
        <p:spPr>
          <a:xfrm>
            <a:off x="0" y="-8"/>
            <a:ext cx="8520599" cy="7635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b="1" lang="en" sz="3000" cap="small">
                <a:solidFill>
                  <a:srgbClr val="17365D"/>
                </a:solidFill>
                <a:latin typeface="Helvetica Neue"/>
                <a:ea typeface="Helvetica Neue"/>
                <a:cs typeface="Helvetica Neue"/>
                <a:sym typeface="Helvetica Neue"/>
              </a:rPr>
              <a:t>Research: Time Back to Zero</a:t>
            </a:r>
          </a:p>
        </p:txBody>
      </p:sp>
      <p:pic>
        <p:nvPicPr>
          <p:cNvPr descr="12204778_10205452949102795_329889264_n.jpg" id="206" name="Shape 206"/>
          <p:cNvPicPr preferRelativeResize="0"/>
          <p:nvPr/>
        </p:nvPicPr>
        <p:blipFill>
          <a:blip r:embed="rId3">
            <a:alphaModFix/>
          </a:blip>
          <a:stretch>
            <a:fillRect/>
          </a:stretch>
        </p:blipFill>
        <p:spPr>
          <a:xfrm>
            <a:off x="1540062" y="1901950"/>
            <a:ext cx="6561274" cy="554099"/>
          </a:xfrm>
          <a:prstGeom prst="rect">
            <a:avLst/>
          </a:prstGeom>
          <a:noFill/>
          <a:ln>
            <a:noFill/>
          </a:ln>
        </p:spPr>
      </p:pic>
      <p:sp>
        <p:nvSpPr>
          <p:cNvPr id="207" name="Shape 207"/>
          <p:cNvSpPr txBox="1"/>
          <p:nvPr/>
        </p:nvSpPr>
        <p:spPr>
          <a:xfrm rot="-5400000">
            <a:off x="519000" y="1540925"/>
            <a:ext cx="1472999" cy="554099"/>
          </a:xfrm>
          <a:prstGeom prst="rect">
            <a:avLst/>
          </a:prstGeom>
          <a:noFill/>
          <a:ln>
            <a:noFill/>
          </a:ln>
        </p:spPr>
        <p:txBody>
          <a:bodyPr anchorCtr="0" anchor="t" bIns="91425" lIns="91425" rIns="91425" tIns="91425">
            <a:noAutofit/>
          </a:bodyPr>
          <a:lstStyle/>
          <a:p>
            <a:pPr lvl="0" algn="ctr">
              <a:spcBef>
                <a:spcPts val="0"/>
              </a:spcBef>
              <a:buNone/>
            </a:pPr>
            <a:r>
              <a:rPr b="1" lang="en" sz="1600">
                <a:solidFill>
                  <a:srgbClr val="FFFFFF"/>
                </a:solidFill>
              </a:rPr>
              <a:t>Concept</a:t>
            </a:r>
          </a:p>
        </p:txBody>
      </p:sp>
      <p:sp>
        <p:nvSpPr>
          <p:cNvPr id="208" name="Shape 208"/>
          <p:cNvSpPr/>
          <p:nvPr/>
        </p:nvSpPr>
        <p:spPr>
          <a:xfrm>
            <a:off x="932250" y="2696897"/>
            <a:ext cx="646499" cy="1182900"/>
          </a:xfrm>
          <a:prstGeom prst="roundRect">
            <a:avLst>
              <a:gd fmla="val 16667" name="adj"/>
            </a:avLst>
          </a:prstGeom>
          <a:solidFill>
            <a:srgbClr val="0077B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800">
              <a:solidFill>
                <a:srgbClr val="FFFFFF"/>
              </a:solidFill>
            </a:endParaRPr>
          </a:p>
        </p:txBody>
      </p:sp>
      <p:sp>
        <p:nvSpPr>
          <p:cNvPr id="209" name="Shape 209"/>
          <p:cNvSpPr txBox="1"/>
          <p:nvPr/>
        </p:nvSpPr>
        <p:spPr>
          <a:xfrm rot="-5400000">
            <a:off x="674699" y="3011275"/>
            <a:ext cx="1161599" cy="527699"/>
          </a:xfrm>
          <a:prstGeom prst="rect">
            <a:avLst/>
          </a:prstGeom>
          <a:noFill/>
          <a:ln>
            <a:noFill/>
          </a:ln>
        </p:spPr>
        <p:txBody>
          <a:bodyPr anchorCtr="0" anchor="t" bIns="91425" lIns="91425" rIns="91425" tIns="91425">
            <a:noAutofit/>
          </a:bodyPr>
          <a:lstStyle/>
          <a:p>
            <a:pPr lvl="0" rtl="0" algn="ctr">
              <a:spcBef>
                <a:spcPts val="0"/>
              </a:spcBef>
              <a:buNone/>
            </a:pPr>
            <a:r>
              <a:rPr b="1" lang="en" sz="1600">
                <a:solidFill>
                  <a:srgbClr val="FFFFFF"/>
                </a:solidFill>
              </a:rPr>
              <a:t>Constant</a:t>
            </a:r>
          </a:p>
        </p:txBody>
      </p:sp>
      <p:sp>
        <p:nvSpPr>
          <p:cNvPr id="210" name="Shape 210"/>
          <p:cNvSpPr/>
          <p:nvPr/>
        </p:nvSpPr>
        <p:spPr>
          <a:xfrm>
            <a:off x="1429650" y="2690600"/>
            <a:ext cx="6782099" cy="1195499"/>
          </a:xfrm>
          <a:prstGeom prst="rect">
            <a:avLst/>
          </a:prstGeom>
          <a:solidFill>
            <a:srgbClr val="DAEEF3"/>
          </a:solidFill>
          <a:ln>
            <a:noFill/>
          </a:ln>
        </p:spPr>
        <p:txBody>
          <a:bodyPr anchorCtr="0" anchor="ctr" bIns="45700" lIns="91425" rIns="91425" tIns="45700">
            <a:noAutofit/>
          </a:bodyPr>
          <a:lstStyle/>
          <a:p>
            <a:pPr lvl="0" rtl="0">
              <a:lnSpc>
                <a:spcPct val="115000"/>
              </a:lnSpc>
              <a:spcBef>
                <a:spcPts val="0"/>
              </a:spcBef>
              <a:buNone/>
            </a:pPr>
            <a:r>
              <a:rPr lang="en" sz="1600">
                <a:solidFill>
                  <a:schemeClr val="dk1"/>
                </a:solidFill>
              </a:rPr>
              <a:t>Calculation of this constant incorporated </a:t>
            </a:r>
            <a:r>
              <a:rPr b="1" lang="en" sz="1600">
                <a:solidFill>
                  <a:schemeClr val="dk1"/>
                </a:solidFill>
              </a:rPr>
              <a:t>electricity</a:t>
            </a:r>
            <a:r>
              <a:rPr lang="en" sz="1600">
                <a:solidFill>
                  <a:schemeClr val="dk1"/>
                </a:solidFill>
              </a:rPr>
              <a:t> (PG&amp;E), </a:t>
            </a:r>
            <a:r>
              <a:rPr b="1" lang="en" sz="1600">
                <a:solidFill>
                  <a:schemeClr val="dk1"/>
                </a:solidFill>
              </a:rPr>
              <a:t>natural gas</a:t>
            </a:r>
            <a:r>
              <a:rPr lang="en" sz="1600">
                <a:solidFill>
                  <a:schemeClr val="dk1"/>
                </a:solidFill>
              </a:rPr>
              <a:t> (PG&amp;E), and </a:t>
            </a:r>
            <a:r>
              <a:rPr b="1" lang="en" sz="1600">
                <a:solidFill>
                  <a:schemeClr val="dk1"/>
                </a:solidFill>
              </a:rPr>
              <a:t>propane</a:t>
            </a:r>
            <a:r>
              <a:rPr lang="en" sz="1600">
                <a:solidFill>
                  <a:schemeClr val="dk1"/>
                </a:solidFill>
              </a:rPr>
              <a:t> (California EIA) usage of an average household. The value was determined to be:</a:t>
            </a:r>
            <a:r>
              <a:rPr b="1" lang="en" sz="1600">
                <a:solidFill>
                  <a:schemeClr val="dk1"/>
                </a:solidFill>
              </a:rPr>
              <a:t> </a:t>
            </a:r>
          </a:p>
          <a:p>
            <a:pPr lvl="0" rtl="0" algn="ctr">
              <a:lnSpc>
                <a:spcPct val="115000"/>
              </a:lnSpc>
              <a:spcBef>
                <a:spcPts val="0"/>
              </a:spcBef>
              <a:buNone/>
            </a:pPr>
            <a:r>
              <a:rPr b="1" lang="en" sz="1800">
                <a:solidFill>
                  <a:schemeClr val="dk1"/>
                </a:solidFill>
              </a:rPr>
              <a:t>16.956 kg CO2/day saved</a:t>
            </a:r>
          </a:p>
        </p:txBody>
      </p:sp>
      <p:pic>
        <p:nvPicPr>
          <p:cNvPr descr="Screen Shot 2015-12-07 at 7.36.35 PM.png" id="211" name="Shape 211"/>
          <p:cNvPicPr preferRelativeResize="0"/>
          <p:nvPr/>
        </p:nvPicPr>
        <p:blipFill>
          <a:blip r:embed="rId4">
            <a:alphaModFix/>
          </a:blip>
          <a:stretch>
            <a:fillRect/>
          </a:stretch>
        </p:blipFill>
        <p:spPr>
          <a:xfrm>
            <a:off x="5006449" y="4120650"/>
            <a:ext cx="3094876" cy="639774"/>
          </a:xfrm>
          <a:prstGeom prst="rect">
            <a:avLst/>
          </a:prstGeom>
          <a:noFill/>
          <a:ln>
            <a:noFill/>
          </a:ln>
        </p:spPr>
      </p:pic>
      <p:sp>
        <p:nvSpPr>
          <p:cNvPr id="212" name="Shape 212"/>
          <p:cNvSpPr txBox="1"/>
          <p:nvPr/>
        </p:nvSpPr>
        <p:spPr>
          <a:xfrm rot="-5400000">
            <a:off x="438750" y="4529715"/>
            <a:ext cx="1633499" cy="554099"/>
          </a:xfrm>
          <a:prstGeom prst="rect">
            <a:avLst/>
          </a:prstGeom>
          <a:noFill/>
          <a:ln>
            <a:noFill/>
          </a:ln>
        </p:spPr>
        <p:txBody>
          <a:bodyPr anchorCtr="0" anchor="t" bIns="91425" lIns="91425" rIns="91425" tIns="91425">
            <a:noAutofit/>
          </a:bodyPr>
          <a:lstStyle/>
          <a:p>
            <a:pPr lvl="0" rtl="0" algn="ctr">
              <a:spcBef>
                <a:spcPts val="0"/>
              </a:spcBef>
              <a:buNone/>
            </a:pPr>
            <a:r>
              <a:rPr b="1" lang="en" sz="1600">
                <a:solidFill>
                  <a:srgbClr val="FFFFFF"/>
                </a:solidFill>
              </a:rPr>
              <a:t>Calculation</a:t>
            </a:r>
          </a:p>
        </p:txBody>
      </p:sp>
      <p:sp>
        <p:nvSpPr>
          <p:cNvPr id="213" name="Shape 213"/>
          <p:cNvSpPr txBox="1"/>
          <p:nvPr/>
        </p:nvSpPr>
        <p:spPr>
          <a:xfrm>
            <a:off x="952075" y="5786750"/>
            <a:ext cx="7276200" cy="5540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Time back to zero quantifies the embodied carbon “savings” of living in a tiny house, and is incorporated directly into the calculator.</a:t>
            </a:r>
          </a:p>
        </p:txBody>
      </p:sp>
      <p:sp>
        <p:nvSpPr>
          <p:cNvPr id="214" name="Shape 214"/>
          <p:cNvSpPr txBox="1"/>
          <p:nvPr/>
        </p:nvSpPr>
        <p:spPr>
          <a:xfrm>
            <a:off x="1446150" y="4039246"/>
            <a:ext cx="3719099" cy="959100"/>
          </a:xfrm>
          <a:prstGeom prst="rect">
            <a:avLst/>
          </a:prstGeom>
          <a:noFill/>
          <a:ln>
            <a:noFill/>
          </a:ln>
        </p:spPr>
        <p:txBody>
          <a:bodyPr anchorCtr="0" anchor="t" bIns="91425" lIns="91425" rIns="91425" tIns="91425">
            <a:noAutofit/>
          </a:bodyPr>
          <a:lstStyle/>
          <a:p>
            <a:pPr lvl="0">
              <a:lnSpc>
                <a:spcPct val="115000"/>
              </a:lnSpc>
              <a:spcBef>
                <a:spcPts val="0"/>
              </a:spcBef>
              <a:buNone/>
            </a:pPr>
            <a:r>
              <a:rPr lang="en" sz="1600"/>
              <a:t>The time back to zero is calculated as shown on the right. </a:t>
            </a:r>
            <a:r>
              <a:rPr b="1" lang="en" sz="1600"/>
              <a:t>If the time spent living in the house exceeds the </a:t>
            </a:r>
          </a:p>
        </p:txBody>
      </p:sp>
      <p:sp>
        <p:nvSpPr>
          <p:cNvPr id="215" name="Shape 215"/>
          <p:cNvSpPr txBox="1"/>
          <p:nvPr/>
        </p:nvSpPr>
        <p:spPr>
          <a:xfrm>
            <a:off x="1446150" y="4885525"/>
            <a:ext cx="6655200" cy="639900"/>
          </a:xfrm>
          <a:prstGeom prst="rect">
            <a:avLst/>
          </a:prstGeom>
          <a:noFill/>
          <a:ln>
            <a:noFill/>
          </a:ln>
        </p:spPr>
        <p:txBody>
          <a:bodyPr anchorCtr="0" anchor="t" bIns="91425" lIns="91425" rIns="91425" tIns="91425">
            <a:noAutofit/>
          </a:bodyPr>
          <a:lstStyle/>
          <a:p>
            <a:pPr lvl="0">
              <a:lnSpc>
                <a:spcPct val="115000"/>
              </a:lnSpc>
              <a:spcBef>
                <a:spcPts val="0"/>
              </a:spcBef>
              <a:buNone/>
            </a:pPr>
            <a:r>
              <a:rPr b="1" lang="en" sz="1600"/>
              <a:t>time back to zero</a:t>
            </a:r>
            <a:r>
              <a:rPr lang="en" sz="1600"/>
              <a:t>, </a:t>
            </a:r>
            <a:r>
              <a:rPr b="1" lang="en" sz="1600"/>
              <a:t>building the tiny house from scratch was a “green decision” compared to living in an “average” house.</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