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x0lp1tuhqa75L3KUF1buIi5lO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2917D0-B139-4329-BD09-2A57D2B7F22E}">
  <a:tblStyle styleId="{032917D0-B139-4329-BD09-2A57D2B7F2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F925992-E107-4252-B96F-7A99C0A5528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A07B45-3D31-4D12-9527-B53B8EE855D6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d2f84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d2f84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d2f84f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d2f84f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cb5c9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cb5c9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cb5c94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cb5c94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grammers.co.kr/learn/courses/30/lessons/4258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grammers.co.kr/learn/courses/30/lessons/4258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grammers.co.kr/learn/courses/30/lessons/4258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acmicpc.net/problem/1079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grammers.co.kr/learn/courses/30/lessons/4258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스택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스택이란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쌓아 올린다는 것을 의미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스택 자료구조라는 것은 책을 쌓는 것처럼 차곡차곡 쌓아 올린 형태의 자료구조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스택의 구조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가장 위에 있는 가장 최근에 들어온 자료를 가리키고 top이라고 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삽입되는 새 자료는 top이 가리키는 자료의 위에 쌓이게 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top을 통해 삽입하는 연산을 'push'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top을 통한 삭제(추출)하는 연산을 'pop'</a:t>
            </a:r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638" y="2929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프린터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</a:rPr>
              <a:t> 중요도가 높은 문서를 먼저 인쇄하는 프린터를 개발</a:t>
            </a:r>
            <a:endParaRPr sz="12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0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1. 인쇄 대기목록의 가장 앞에 있는 문서(J)를 대기목록에서 꺼냅니다.</a:t>
            </a:r>
            <a:br>
              <a:rPr lang="ko" sz="10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0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2. 나머지 인쇄 대기목록에서 J보다 중요도가 높은 문서가 한 개라도 존재하면 J를 대기목록의 가장 마지막에 넣습니다.</a:t>
            </a:r>
            <a:br>
              <a:rPr lang="ko" sz="10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0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3. 그렇지 않으면 J를 인쇄합니다.</a:t>
            </a:r>
            <a:endParaRPr sz="105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</a:rPr>
              <a:t>문서의 중요도가 순서대로 담긴 배열 priorities와 내가 인쇄를 요청한 문서가 현재 대기목록의 어떤 위치에 있는지를 알려주는 location이 매개변수로 주어질 때, 내가 인쇄를 요청한 문서가 몇 번째로 인쇄되는지 return</a:t>
            </a:r>
            <a:endParaRPr sz="1200">
              <a:solidFill>
                <a:srgbClr val="555555"/>
              </a:solidFill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67075" y="4703625"/>
            <a:ext cx="57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https://programmers.co.kr/learn/courses/30/lessons/42587</a:t>
            </a:r>
            <a:endParaRPr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5451050" y="34109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{09A07B45-3D31-4D12-9527-B53B8EE855D6}</a:tableStyleId>
              </a:tblPr>
              <a:tblGrid>
                <a:gridCol w="1679225"/>
                <a:gridCol w="1028350"/>
                <a:gridCol w="85912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priorities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location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[2, 1, 3, 2]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[1, 1, 9, 1, 1, 1]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프린터 풀이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Matter 데이터 클래스를 생성한다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priorities와 isTarget을 데이터로 가진다.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priorities를 Matter 데이터로 변환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location에 해당하는 순서는 isTarget을 true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Priority큐를 내림차순 정렬로 사용하여 인큐한다.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디큐를 하며 isTarget을 찾는다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isTarget이 나오는 카운터가 결과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d2f84f3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다리를 지나는 트럭</a:t>
            </a:r>
            <a:endParaRPr/>
          </a:p>
        </p:txBody>
      </p:sp>
      <p:sp>
        <p:nvSpPr>
          <p:cNvPr id="130" name="Google Shape;130;ge2d2f84f3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트럭 여러 대가 다리를 정해진 순으로 건너려 합니다.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트럭의 속도는 초당 1/</a:t>
            </a: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bridge_length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다리에는 트럭이 최대 bridge_length대 올라갈 수 있으며, weight 이하까지의 무게를 견딜 수 있습니다.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다리에 올라갈 수 있는 트럭 수 bridge_length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다리가 견딜 수 있는 무게 weight 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트럭 별 무게 truck_weights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3747"/>
                </a:solidFill>
                <a:highlight>
                  <a:srgbClr val="FFFFFF"/>
                </a:highlight>
              </a:rPr>
              <a:t>이때 모든 트럭이 다리를 건너려면 최소 몇 초가 걸리는지 return</a:t>
            </a:r>
            <a:endParaRPr sz="1200">
              <a:solidFill>
                <a:srgbClr val="263747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ge2d2f84f3b_0_0"/>
          <p:cNvSpPr txBox="1"/>
          <p:nvPr/>
        </p:nvSpPr>
        <p:spPr>
          <a:xfrm>
            <a:off x="43500" y="4673450"/>
            <a:ext cx="5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https://programmers.co.kr/learn/courses/30/lessons/42583</a:t>
            </a:r>
            <a:endParaRPr/>
          </a:p>
        </p:txBody>
      </p:sp>
      <p:graphicFrame>
        <p:nvGraphicFramePr>
          <p:cNvPr id="132" name="Google Shape;132;ge2d2f84f3b_0_0"/>
          <p:cNvGraphicFramePr/>
          <p:nvPr/>
        </p:nvGraphicFramePr>
        <p:xfrm>
          <a:off x="3573875" y="3116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{09A07B45-3D31-4D12-9527-B53B8EE855D6}</a:tableStyleId>
              </a:tblPr>
              <a:tblGrid>
                <a:gridCol w="1318450"/>
                <a:gridCol w="769100"/>
                <a:gridCol w="2713825"/>
                <a:gridCol w="725150"/>
              </a:tblGrid>
              <a:tr h="20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bridge_length</a:t>
                      </a:r>
                      <a:endParaRPr b="1"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weight</a:t>
                      </a:r>
                      <a:endParaRPr b="1"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truck_weights</a:t>
                      </a:r>
                      <a:endParaRPr b="1"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[7,4,5,6]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[10]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101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[10,10,10,10,10,10,10,10,10,10]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110</a:t>
                      </a:r>
                      <a:endParaRPr sz="9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d2f84f3b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다리를 지나는 트럭 풀이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2d2f84f3b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대기 트럭이 없을때까지 반복한다.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다리 위를 건너는 트럭을 담을 큐를 만든다.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다리의 길이만큼 반복문을 돌린다.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큐의 합 + 다음 트럭의 무게를 비교한다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무게가 weigh이상일 경우 추가하지 않고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무게가 weigh미만일 경우 스택에 push한다.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결과를 1더한다.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트럭을 pop하여 제거한다.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cb5c94f6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주식가격</a:t>
            </a:r>
            <a:endParaRPr/>
          </a:p>
        </p:txBody>
      </p:sp>
      <p:sp>
        <p:nvSpPr>
          <p:cNvPr id="144" name="Google Shape;144;ge2cb5c94f6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초 단위로 기록된 주식가격이 담긴 배열 prices가 매개변수로 주어질 때, 가격이 떨어지지 않은 기간은 몇 초인지를 return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45" name="Google Shape;145;ge2cb5c94f6_1_0"/>
          <p:cNvGraphicFramePr/>
          <p:nvPr/>
        </p:nvGraphicFramePr>
        <p:xfrm>
          <a:off x="341500" y="1794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{09A07B45-3D31-4D12-9527-B53B8EE855D6}</a:tableStyleId>
              </a:tblPr>
              <a:tblGrid>
                <a:gridCol w="1057275"/>
                <a:gridCol w="10668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prices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[1, 2, 3, 2, 3]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[4, 3, 1, 1, 0]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e2cb5c94f6_1_0"/>
          <p:cNvSpPr txBox="1"/>
          <p:nvPr/>
        </p:nvSpPr>
        <p:spPr>
          <a:xfrm>
            <a:off x="491650" y="4430325"/>
            <a:ext cx="52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https://programmers.co.kr/learn/courses/30/lessons/42584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cb5c94f6_1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주식가격 풀이</a:t>
            </a:r>
            <a:endParaRPr/>
          </a:p>
        </p:txBody>
      </p:sp>
      <p:sp>
        <p:nvSpPr>
          <p:cNvPr id="152" name="Google Shape;152;ge2cb5c94f6_1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prices를 스택에 모두 push한다.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스택을 clone</a:t>
            </a:r>
            <a:r>
              <a:rPr lang="ko"/>
              <a:t> 시켜</a:t>
            </a:r>
            <a:r>
              <a:rPr lang="ko"/>
              <a:t> </a:t>
            </a:r>
            <a:r>
              <a:rPr lang="ko"/>
              <a:t>prices 처음 가격부터 반복하며 다음을 수행한다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스택을 pop하여 price의 값보다 작은지 확인한다.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값이 크면 결과에 +1을 시킨다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값이 작으면 결과를 배열에 추가한다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스택 활용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웹 브라우저 방문기록 (뒤로 가기) : 가장 이전 페이지부터 다시 보여준다.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역순 문자열 만들기 : 가장 나중에 입력된 문자부터 출력한다.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후위 표기법 계산 : 숫자를 저장하고 연산자가 나오면 계산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수식의 괄호 검사 (연산자 우선순위 표현을 위한 괄호 검사)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깊이 우선 탐색(DFS)의 구현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큐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큐란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줄을 서서 기다리는 것을 의미한다.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먼저 들어온 데이터를 먼저 처리하는 선입선출(FIFO, First in first out) 방식의 자료구조를 말한다.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큐의 구조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큐는 한쪽 끝에서 삽입 작업이, 다른 쪽 끝에서 추출 작업이 양쪽으로 이루어진다.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추출하는 곳을 프론트(front), 삽입연산만 이루어지는 곳을 리어(rear)라고 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삽입연산을 인큐(enQueue) 추출연산을 디큐(dnQueue)라고 부른다.</a:t>
            </a:r>
            <a:endParaRPr/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643" y="3235968"/>
            <a:ext cx="2013624" cy="1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큐 활용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프린터의 인쇄 대기열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콜센터 고객 대기시간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너비 우선 탐색(BFS, Breadth-First Search) 구현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쇠막대기 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쇠막대기를 레이저로 절단하려고 한다. </a:t>
            </a:r>
            <a:b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효율적인 작업을 위해서 쇠막대기를 아래에서 위로 겹쳐 놓고, 레이저를 위에서 수직으로 발사하여 쇠막대기들을 자른다.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200"/>
              <a:buAutoNum type="arabicPeriod"/>
            </a:pP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레이저는 여는 괄호와 닫는 괄호의 인접한 쌍 ‘( ) ’ 으로 표현된다. 또한, 모든 ‘( ) ’는 반드시 레이저를 표현한다.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AutoNum type="arabicPeriod"/>
            </a:pP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쇠막대기의 왼쪽 끝은 여는 괄호 ‘ ( ’ 로, 오른쪽 끝은 닫힌 괄호 ‘) ’ 로 표현된다. 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</a:rPr>
              <a:t>쇠막대기와 레이저의 배치를 나타내는 괄호 표현이 주어졌을 때, 잘려진 쇠막대기 조각의 총 개수를 구하는 프로그램을 작성하시오.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25" y="1698550"/>
            <a:ext cx="25431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0" y="4743300"/>
            <a:ext cx="38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: </a:t>
            </a:r>
            <a:r>
              <a:rPr b="0" i="0" lang="k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https://www.acmicpc.net/problem/10799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7"/>
          <p:cNvGraphicFramePr/>
          <p:nvPr/>
        </p:nvGraphicFramePr>
        <p:xfrm>
          <a:off x="5853475" y="42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{032917D0-B139-4329-BD09-2A57D2B7F22E}</a:tableStyleId>
              </a:tblPr>
              <a:tblGrid>
                <a:gridCol w="1618825"/>
                <a:gridCol w="1618825"/>
              </a:tblGrid>
              <a:tr h="38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입력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출력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()(((()())(())()))(())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쇠막대기 풀이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입력 문자열을 첫 문자부터 마지막까지 </a:t>
            </a:r>
            <a:r>
              <a:rPr lang="ko"/>
              <a:t>다음</a:t>
            </a:r>
            <a:r>
              <a:rPr lang="ko"/>
              <a:t> 로직을 반복한다.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목표가‘(’이면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스택에 ‘(’를 push한다. (막대기 수)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목표가 ‘)’ 일때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스택 top이 ‘(’이면 스택에 pop을 하고 스택size 만큼 결과를 더한다.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스택 top이 ‘)’이면 스택에 pop을 하고 결과에 1을 더한다.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기능개발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</a:rPr>
              <a:t>기능 개선 작업을 수행 중입니다. 각 기능은 진도가 100%일 때 서비스에 반영</a:t>
            </a:r>
            <a:endParaRPr sz="12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</a:rPr>
              <a:t>각 기능의 개발속도는 모두 다르기 때문에 뒤에 있는 기능이 앞에 있는 기능보다 먼저 개발될 수 있고, 이때 뒤에 있는 기능은 앞에 있는 기능이 배포될 때 함께 배포</a:t>
            </a:r>
            <a:endParaRPr sz="12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 sz="1200">
                <a:solidFill>
                  <a:srgbClr val="555555"/>
                </a:solidFill>
              </a:rPr>
              <a:t>작업의 진도가 적힌 정수 배열 progresses와 각 작업의 개발 속도가 적힌 정수 배열 speeds가 주어질 때 각 배포마다 몇 개의 기능이 배포되는지를 return</a:t>
            </a:r>
            <a:endParaRPr sz="1200">
              <a:solidFill>
                <a:srgbClr val="555555"/>
              </a:solidFill>
            </a:endParaRPr>
          </a:p>
        </p:txBody>
      </p:sp>
      <p:graphicFrame>
        <p:nvGraphicFramePr>
          <p:cNvPr id="103" name="Google Shape;103;p9"/>
          <p:cNvGraphicFramePr/>
          <p:nvPr/>
        </p:nvGraphicFramePr>
        <p:xfrm>
          <a:off x="5321900" y="3632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{3F925992-E107-4252-B96F-7A99C0A5528B}</a:tableStyleId>
              </a:tblPr>
              <a:tblGrid>
                <a:gridCol w="1724025"/>
                <a:gridCol w="1228725"/>
                <a:gridCol w="733425"/>
              </a:tblGrid>
              <a:tr h="49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progresses</a:t>
                      </a:r>
                      <a:endParaRPr b="1"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speeds</a:t>
                      </a:r>
                      <a:endParaRPr b="1"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[93, 30, 55]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[1, 30, 5]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[2, 1]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[95, 90, 99, 99, 80, 99]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[1, 1, 1, 1, 1, 1]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[1, 3, 2]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9"/>
          <p:cNvSpPr txBox="1"/>
          <p:nvPr/>
        </p:nvSpPr>
        <p:spPr>
          <a:xfrm>
            <a:off x="40300" y="4703625"/>
            <a:ext cx="53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0" i="0" lang="k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https://programmers.co.kr/learn/courses/30/lessons/42586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기능개발 풀이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큐를 만들어 progresses를 모두 인큐한다.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디큐에서 추출하고 배포 day를 구한다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day = (100 - progresses) / speeds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다음 디큐에서 지금의 day가 배포 가능한지 확인한다.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조건 : 100 &lt;= speeds * day + progresses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조건에 들면 앞 기능과 같이 배포, 아니면 다음에 배포를 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배포를 같이 못 하면 day를 다시 구한다.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 조건을 큐size가 0까지 반복한다.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