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j72bUXOyd6sEfw4LAGsVBGVyhp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0FE7CD-2A0F-4B72-9683-3D6B296F60F8}">
  <a:tblStyle styleId="{B10FE7CD-2A0F-4B72-9683-3D6B296F60F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grammers.co.kr/learn/courses/30/lessons/42884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그리디 알고리즘이란</a:t>
            </a:r>
            <a:endParaRPr/>
          </a:p>
        </p:txBody>
      </p:sp>
      <p:sp>
        <p:nvSpPr>
          <p:cNvPr id="55" name="Google Shape;55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매 선택에 지금 가장 최적의 답을 선택하여 결과를 도출하는 방법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문제에서의 최적의 해를 구</a:t>
            </a:r>
            <a:r>
              <a:rPr lang="ko"/>
              <a:t>해할때</a:t>
            </a:r>
            <a:r>
              <a:rPr lang="ko"/>
              <a:t> 사용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동적 프로그래밍 사용보다 계산을 줄이기 위하여 고안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문제 풀이 각 단계에서 가장 최선의 선택을 반복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그리디 알고리즘 장점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자원의 효율적 사용으로 계산속도가 빠르다. 메모리 사용이 적다.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불필요한 탐색 케이스를 없애고 각 단계에서 최적의 선택을 함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그리디 알고리즘 유형</a:t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활동이 있는 선택 문제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각각의 활동에 시작시간과 종료시간이 주어지면 한 사람이 최대한 많이 할 수 있는 활동수</a:t>
            </a:r>
            <a:br>
              <a:rPr lang="ko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동전 지불(분할가능 배낭) 문제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지불해야하는 값중 동전수가 가장 적게 지불하기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그리디 알고리즘 선택 방법</a:t>
            </a:r>
            <a:endParaRPr/>
          </a:p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최적부분구조(Optimal Substructure)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전체문제의 해를 부분문제들의 해만으로도 구할 수 있게 분할가능한 구조</a:t>
            </a:r>
            <a:br>
              <a:rPr lang="ko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탐욕적 선택 속성(Greedy Choise Property)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지역적인 최적의 선택이 전체문제의 해에 반드시 포함됨</a:t>
            </a:r>
            <a:br>
              <a:rPr lang="ko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위 2가지 가 포함되어야 그리드 적용가능 </a:t>
            </a:r>
            <a:endParaRPr/>
          </a:p>
        </p:txBody>
      </p:sp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4175" y="2571750"/>
            <a:ext cx="4129826" cy="25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단속카메라 - 문제내용</a:t>
            </a:r>
            <a:endParaRPr/>
          </a:p>
        </p:txBody>
      </p:sp>
      <p:sp>
        <p:nvSpPr>
          <p:cNvPr id="80" name="Google Shape;80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200">
                <a:solidFill>
                  <a:srgbClr val="263747"/>
                </a:solidFill>
              </a:rPr>
              <a:t>차량이 고속도로를 이용하면서 단속용 카메라를 한 번은 만나도록 카메라를 설치해야 한다.</a:t>
            </a:r>
            <a:br>
              <a:rPr lang="ko" sz="1200">
                <a:solidFill>
                  <a:srgbClr val="263747"/>
                </a:solidFill>
              </a:rPr>
            </a:br>
            <a:r>
              <a:rPr lang="ko" sz="1200">
                <a:solidFill>
                  <a:srgbClr val="263747"/>
                </a:solidFill>
              </a:rPr>
              <a:t>차량의 경로 routes가 매개변수로 주어질 때, 모든 차량이 한 번은 단속용 카메라를 만나도록 하려면 최소 몇 대의 카메라를 설치해야 하는지</a:t>
            </a:r>
            <a:endParaRPr sz="1200">
              <a:solidFill>
                <a:srgbClr val="263747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63747"/>
              </a:buClr>
              <a:buSzPts val="1200"/>
              <a:buAutoNum type="arabicPeriod"/>
            </a:pPr>
            <a:r>
              <a:rPr lang="ko" sz="1200">
                <a:solidFill>
                  <a:srgbClr val="263747"/>
                </a:solidFill>
              </a:rPr>
              <a:t>차량의 대수는 1대 이상 10,000대 이하</a:t>
            </a:r>
            <a:endParaRPr sz="1200">
              <a:solidFill>
                <a:srgbClr val="263747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747"/>
              </a:buClr>
              <a:buSzPts val="1200"/>
              <a:buAutoNum type="arabicPeriod"/>
            </a:pPr>
            <a:r>
              <a:rPr lang="ko" sz="1200">
                <a:solidFill>
                  <a:srgbClr val="263747"/>
                </a:solidFill>
              </a:rPr>
              <a:t>routes[i][0]에는 i번째 차량이 고속도로에 진입한 지점, routes[i][1]에는 i번째 차량이 고속도로에서 나간 지점</a:t>
            </a:r>
            <a:endParaRPr sz="1200">
              <a:solidFill>
                <a:srgbClr val="263747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747"/>
              </a:buClr>
              <a:buSzPts val="1200"/>
              <a:buAutoNum type="arabicPeriod"/>
            </a:pPr>
            <a:r>
              <a:rPr lang="ko" sz="1200">
                <a:solidFill>
                  <a:srgbClr val="263747"/>
                </a:solidFill>
              </a:rPr>
              <a:t>차량의 진입/진출 지점에 카메라가 설치되어 있어도 카메라를 만난것으로 간주</a:t>
            </a:r>
            <a:endParaRPr sz="1200">
              <a:solidFill>
                <a:srgbClr val="263747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747"/>
              </a:buClr>
              <a:buSzPts val="1200"/>
              <a:buAutoNum type="arabicPeriod"/>
            </a:pPr>
            <a:r>
              <a:rPr lang="ko" sz="1200">
                <a:solidFill>
                  <a:srgbClr val="263747"/>
                </a:solidFill>
              </a:rPr>
              <a:t>차량의 진입 지점, 진출 지점은 -30,000 이상 30,000 이하</a:t>
            </a:r>
            <a:endParaRPr sz="1200">
              <a:solidFill>
                <a:srgbClr val="26374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26374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26374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26374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200">
              <a:solidFill>
                <a:srgbClr val="263747"/>
              </a:solidFill>
            </a:endParaRPr>
          </a:p>
        </p:txBody>
      </p:sp>
      <p:graphicFrame>
        <p:nvGraphicFramePr>
          <p:cNvPr id="81" name="Google Shape;81;p6"/>
          <p:cNvGraphicFramePr/>
          <p:nvPr/>
        </p:nvGraphicFramePr>
        <p:xfrm>
          <a:off x="3867375" y="3612613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{B10FE7CD-2A0F-4B72-9683-3D6B296F60F8}</a:tableStyleId>
              </a:tblPr>
              <a:tblGrid>
                <a:gridCol w="3435175"/>
                <a:gridCol w="8686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routes</a:t>
                      </a:r>
                      <a:endParaRPr b="1" sz="1200" u="none" cap="none" strike="noStrike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return</a:t>
                      </a:r>
                      <a:endParaRPr b="1" sz="1200" u="none" cap="none" strike="noStrike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200" u="none" cap="none" strike="noStrike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[[-20,15], [-14,-5], [-18,-13], [-5,-3]]</a:t>
                      </a:r>
                      <a:endParaRPr sz="1200" u="none" cap="none" strike="noStrike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200" u="none" cap="none" strike="noStrike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2</a:t>
                      </a:r>
                      <a:endParaRPr sz="1200" u="none" cap="none" strike="noStrike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2" name="Google Shape;82;p6"/>
          <p:cNvSpPr txBox="1"/>
          <p:nvPr/>
        </p:nvSpPr>
        <p:spPr>
          <a:xfrm>
            <a:off x="0" y="4774200"/>
            <a:ext cx="494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200" u="none" cap="none" strike="noStrike">
                <a:solidFill>
                  <a:srgbClr val="263747"/>
                </a:solidFill>
                <a:latin typeface="Arial"/>
                <a:ea typeface="Arial"/>
                <a:cs typeface="Arial"/>
                <a:sym typeface="Arial"/>
              </a:rPr>
              <a:t>link : </a:t>
            </a:r>
            <a:r>
              <a:rPr b="0" i="0" lang="ko" sz="1200" u="sng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https://programmers.co.kr/learn/courses/30/lessons/42884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6"/>
          <p:cNvSpPr txBox="1"/>
          <p:nvPr/>
        </p:nvSpPr>
        <p:spPr>
          <a:xfrm>
            <a:off x="3867375" y="3212425"/>
            <a:ext cx="128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입출력 예시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문제 접근 - 그리디 알고리즘</a:t>
            </a:r>
            <a:endParaRPr/>
          </a:p>
        </p:txBody>
      </p:sp>
      <p:sp>
        <p:nvSpPr>
          <p:cNvPr id="89" name="Google Shape;89;p7"/>
          <p:cNvSpPr txBox="1"/>
          <p:nvPr>
            <p:ph idx="1" type="body"/>
          </p:nvPr>
        </p:nvSpPr>
        <p:spPr>
          <a:xfrm>
            <a:off x="311700" y="1152475"/>
            <a:ext cx="8520600" cy="3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cctv의 가장 적은 수를 구한다.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최적해를 찾는 문제이다.</a:t>
            </a:r>
            <a:br>
              <a:rPr lang="ko"/>
            </a:br>
            <a:endParaRPr sz="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차량은 진입 지점과 퇴출 지점이 정해있다.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각각의 차량들은 서로에 영향이 없는 독립적이다. </a:t>
            </a:r>
            <a:br>
              <a:rPr lang="ko"/>
            </a:br>
            <a:endParaRPr sz="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 cctv는 최소 진입지점과 최대 퇴출지점 사이에 하나 이상 배치할 수 있다.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각각의 cctv는 최대한 많은 차량을 만나면 cctv별 최적의해가 되기 최적부분구조를 성립한다.</a:t>
            </a:r>
            <a:br>
              <a:rPr lang="ko"/>
            </a:br>
            <a:endParaRPr sz="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cctv 하나에 차량을 하나 이상(최대한) 만날 수 있다.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cctv 설치에 지점에 지나는 차량의 조합의 집합은 뒤에 설치될 cctv를 지나는 차량의 수에 </a:t>
            </a:r>
            <a:r>
              <a:rPr lang="ko"/>
              <a:t>영향이 있어 탐욕적선택속성을 성립한다.(앞에서 많이 만나면 뒤에서 만나는 차량이 적어짐) </a:t>
            </a:r>
            <a:br>
              <a:rPr lang="ko"/>
            </a:br>
            <a:endParaRPr sz="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최적의 해를 구하고 최적부분구조와 탐욕적 선택을 성립하여 그리디를 적용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그리디 유형중에 활동 선택문제와 유사함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문제 접근</a:t>
            </a:r>
            <a:endParaRPr/>
          </a:p>
        </p:txBody>
      </p:sp>
      <p:sp>
        <p:nvSpPr>
          <p:cNvPr id="95" name="Google Shape;95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각각 차량 routes를 퇴출 경로가 낮은 순서로 정렬한다.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낮은 순서로 정렬이 되어야 cctv 설치시에  최적부분을 구하는 규칙성을 찾기가 쉽다.</a:t>
            </a:r>
            <a:br>
              <a:rPr lang="ko"/>
            </a:br>
            <a:endParaRPr sz="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정렬된 순서의 처음의 차량의 퇴출지점에 cctv를 설치한다.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cctv 설치지점에 통과하는 차량의 수가 최적부분의 집합들이다.</a:t>
            </a:r>
            <a:br>
              <a:rPr lang="ko"/>
            </a:br>
            <a:endParaRPr sz="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cctv 설치 지점 이후에 있는 출입 지점에 있는 차량의 퇴출지점에 cctv를 설치한다.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최적부분집합의 최적의 해는 이전 cctv 설치 지점 다음 출입 차량의 퇴출지점이다.</a:t>
            </a:r>
            <a:br>
              <a:rPr lang="ko"/>
            </a:br>
            <a:endParaRPr sz="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2, 3번을 반복하고 마지막 카메라를 제외하면 카메라 수가 나온다.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