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25"/>
  </p:notesMasterIdLst>
  <p:sldIdLst>
    <p:sldId id="261" r:id="rId2"/>
    <p:sldId id="257" r:id="rId3"/>
    <p:sldId id="259" r:id="rId4"/>
    <p:sldId id="260" r:id="rId5"/>
    <p:sldId id="262" r:id="rId6"/>
    <p:sldId id="263" r:id="rId7"/>
    <p:sldId id="269" r:id="rId8"/>
    <p:sldId id="264" r:id="rId9"/>
    <p:sldId id="265" r:id="rId10"/>
    <p:sldId id="266" r:id="rId11"/>
    <p:sldId id="267" r:id="rId12"/>
    <p:sldId id="268" r:id="rId13"/>
    <p:sldId id="270" r:id="rId14"/>
    <p:sldId id="271" r:id="rId15"/>
    <p:sldId id="272" r:id="rId16"/>
    <p:sldId id="275" r:id="rId17"/>
    <p:sldId id="273" r:id="rId18"/>
    <p:sldId id="274"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109210-3860-442A-A2B6-25F981DAB925}">
          <p14:sldIdLst>
            <p14:sldId id="261"/>
            <p14:sldId id="257"/>
            <p14:sldId id="259"/>
            <p14:sldId id="260"/>
            <p14:sldId id="262"/>
            <p14:sldId id="263"/>
            <p14:sldId id="269"/>
            <p14:sldId id="264"/>
            <p14:sldId id="265"/>
            <p14:sldId id="266"/>
            <p14:sldId id="267"/>
            <p14:sldId id="268"/>
            <p14:sldId id="270"/>
            <p14:sldId id="271"/>
            <p14:sldId id="272"/>
            <p14:sldId id="275"/>
            <p14:sldId id="273"/>
            <p14:sldId id="274"/>
            <p14:sldId id="278"/>
            <p14:sldId id="279"/>
            <p14:sldId id="280"/>
            <p14:sldId id="281"/>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ralla, Venkata Neha (Cognizant)" initials="KVN(" lastIdx="2" clrIdx="0">
    <p:extLst>
      <p:ext uri="{19B8F6BF-5375-455C-9EA6-DF929625EA0E}">
        <p15:presenceInfo xmlns:p15="http://schemas.microsoft.com/office/powerpoint/2012/main" userId="S-1-5-21-1178368992-402679808-390482200-14215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DFA8"/>
    <a:srgbClr val="FED2F9"/>
    <a:srgbClr val="FE9A98"/>
    <a:srgbClr val="CC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82" autoAdjust="0"/>
    <p:restoredTop sz="84810" autoAdjust="0"/>
  </p:normalViewPr>
  <p:slideViewPr>
    <p:cSldViewPr snapToGrid="0">
      <p:cViewPr>
        <p:scale>
          <a:sx n="78" d="100"/>
          <a:sy n="78" d="100"/>
        </p:scale>
        <p:origin x="414" y="36"/>
      </p:cViewPr>
      <p:guideLst/>
    </p:cSldViewPr>
  </p:slideViewPr>
  <p:outlineViewPr>
    <p:cViewPr>
      <p:scale>
        <a:sx n="33" d="100"/>
        <a:sy n="33" d="100"/>
      </p:scale>
      <p:origin x="0" y="-333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7" d="100"/>
          <a:sy n="87" d="100"/>
        </p:scale>
        <p:origin x="1608" y="-5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F2ED7-82C9-4994-8F21-CFA53381B8BC}" type="datetimeFigureOut">
              <a:rPr lang="en-US" smtClean="0"/>
              <a:t>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F01FD-B668-4F4A-96CB-408DDA8B6DCD}" type="slidenum">
              <a:rPr lang="en-US" smtClean="0"/>
              <a:t>‹#›</a:t>
            </a:fld>
            <a:endParaRPr lang="en-US"/>
          </a:p>
        </p:txBody>
      </p:sp>
    </p:spTree>
    <p:extLst>
      <p:ext uri="{BB962C8B-B14F-4D97-AF65-F5344CB8AC3E}">
        <p14:creationId xmlns:p14="http://schemas.microsoft.com/office/powerpoint/2010/main" val="3083323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1</a:t>
            </a:fld>
            <a:endParaRPr lang="en-US"/>
          </a:p>
        </p:txBody>
      </p:sp>
    </p:spTree>
    <p:extLst>
      <p:ext uri="{BB962C8B-B14F-4D97-AF65-F5344CB8AC3E}">
        <p14:creationId xmlns:p14="http://schemas.microsoft.com/office/powerpoint/2010/main" val="2962619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11</a:t>
            </a:fld>
            <a:endParaRPr lang="en-US"/>
          </a:p>
        </p:txBody>
      </p:sp>
    </p:spTree>
    <p:extLst>
      <p:ext uri="{BB962C8B-B14F-4D97-AF65-F5344CB8AC3E}">
        <p14:creationId xmlns:p14="http://schemas.microsoft.com/office/powerpoint/2010/main" val="1318862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12</a:t>
            </a:fld>
            <a:endParaRPr lang="en-US"/>
          </a:p>
        </p:txBody>
      </p:sp>
    </p:spTree>
    <p:extLst>
      <p:ext uri="{BB962C8B-B14F-4D97-AF65-F5344CB8AC3E}">
        <p14:creationId xmlns:p14="http://schemas.microsoft.com/office/powerpoint/2010/main" val="2493147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https://plnkr.co/edit/8BsGe8IPqmBTwSQgbowv?p=preview</a:t>
            </a:r>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13</a:t>
            </a:fld>
            <a:endParaRPr lang="en-US"/>
          </a:p>
        </p:txBody>
      </p:sp>
    </p:spTree>
    <p:extLst>
      <p:ext uri="{BB962C8B-B14F-4D97-AF65-F5344CB8AC3E}">
        <p14:creationId xmlns:p14="http://schemas.microsoft.com/office/powerpoint/2010/main" val="2160814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14</a:t>
            </a:fld>
            <a:endParaRPr lang="en-US"/>
          </a:p>
        </p:txBody>
      </p:sp>
    </p:spTree>
    <p:extLst>
      <p:ext uri="{BB962C8B-B14F-4D97-AF65-F5344CB8AC3E}">
        <p14:creationId xmlns:p14="http://schemas.microsoft.com/office/powerpoint/2010/main" val="1416383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Over</a:t>
            </a:r>
            <a:r>
              <a:rPr lang="en-US" baseline="0" dirty="0" smtClean="0"/>
              <a:t> 50 directives are available in AngularJS core library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We can even have custom directives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We even have many third party directives</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16</a:t>
            </a:fld>
            <a:endParaRPr lang="en-US"/>
          </a:p>
        </p:txBody>
      </p:sp>
    </p:spTree>
    <p:extLst>
      <p:ext uri="{BB962C8B-B14F-4D97-AF65-F5344CB8AC3E}">
        <p14:creationId xmlns:p14="http://schemas.microsoft.com/office/powerpoint/2010/main" val="591640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2BFF01FD-B668-4F4A-96CB-408DDA8B6DCD}" type="slidenum">
              <a:rPr lang="en-US" smtClean="0"/>
              <a:t>17</a:t>
            </a:fld>
            <a:endParaRPr lang="en-US"/>
          </a:p>
        </p:txBody>
      </p:sp>
    </p:spTree>
    <p:extLst>
      <p:ext uri="{BB962C8B-B14F-4D97-AF65-F5344CB8AC3E}">
        <p14:creationId xmlns:p14="http://schemas.microsoft.com/office/powerpoint/2010/main" val="3388579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We</a:t>
            </a:r>
            <a:r>
              <a:rPr lang="en-US" baseline="0" dirty="0" smtClean="0"/>
              <a:t> are not talking about web services.</a:t>
            </a:r>
          </a:p>
          <a:p>
            <a:pPr marL="171450" indent="-171450">
              <a:buFont typeface="Arial" panose="020B0604020202020204" pitchFamily="34" charset="0"/>
              <a:buChar char="•"/>
            </a:pPr>
            <a:r>
              <a:rPr lang="en-US" baseline="0" dirty="0" smtClean="0"/>
              <a:t> While writing controller we want to focus only on one thing i.e. model. So controller should contain data and functions that are required in model.</a:t>
            </a:r>
          </a:p>
          <a:p>
            <a:pPr marL="171450" indent="-171450">
              <a:buFont typeface="Arial" panose="020B0604020202020204" pitchFamily="34" charset="0"/>
              <a:buChar char="•"/>
            </a:pPr>
            <a:r>
              <a:rPr lang="en-US" baseline="0" dirty="0" smtClean="0"/>
              <a:t>We should have controller insulated from the other concerns. Else it will become bulky which decreases its maintainability and readability.</a:t>
            </a:r>
          </a:p>
          <a:p>
            <a:pPr marL="171450" indent="-171450">
              <a:buFont typeface="Arial" panose="020B0604020202020204" pitchFamily="34" charset="0"/>
              <a:buChar char="•"/>
            </a:pPr>
            <a:r>
              <a:rPr lang="en-US" dirty="0" smtClean="0"/>
              <a:t>We can use JavaScript global functions</a:t>
            </a:r>
            <a:r>
              <a:rPr lang="en-US" baseline="0" dirty="0" smtClean="0"/>
              <a:t> </a:t>
            </a:r>
            <a:r>
              <a:rPr lang="en-US" dirty="0" err="1" smtClean="0"/>
              <a:t>setInterval</a:t>
            </a:r>
            <a:r>
              <a:rPr lang="en-US" dirty="0" smtClean="0"/>
              <a:t> or </a:t>
            </a:r>
            <a:r>
              <a:rPr lang="en-US" dirty="0" err="1" smtClean="0"/>
              <a:t>setTimeOut</a:t>
            </a:r>
            <a:r>
              <a:rPr lang="en-US" baseline="0" dirty="0" smtClean="0"/>
              <a:t> instead, but with $interval and $timeout unit testing becomes easy.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18</a:t>
            </a:fld>
            <a:endParaRPr lang="en-US"/>
          </a:p>
        </p:txBody>
      </p:sp>
    </p:spTree>
    <p:extLst>
      <p:ext uri="{BB962C8B-B14F-4D97-AF65-F5344CB8AC3E}">
        <p14:creationId xmlns:p14="http://schemas.microsoft.com/office/powerpoint/2010/main" val="3401335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19</a:t>
            </a:fld>
            <a:endParaRPr lang="en-US"/>
          </a:p>
        </p:txBody>
      </p:sp>
    </p:spTree>
    <p:extLst>
      <p:ext uri="{BB962C8B-B14F-4D97-AF65-F5344CB8AC3E}">
        <p14:creationId xmlns:p14="http://schemas.microsoft.com/office/powerpoint/2010/main" val="2537246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Routing allows you to manage multiple views in an application, and it's an essential feature for building larger apps, because you can allow a user to navigate between different screens, you can pass parameters between the controllers that manage these screens, and even tap into the browser Back and Forward buttons so that the browser history is synchronized with the user's location in your application.</a:t>
            </a:r>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21</a:t>
            </a:fld>
            <a:endParaRPr lang="en-US"/>
          </a:p>
        </p:txBody>
      </p:sp>
    </p:spTree>
    <p:extLst>
      <p:ext uri="{BB962C8B-B14F-4D97-AF65-F5344CB8AC3E}">
        <p14:creationId xmlns:p14="http://schemas.microsoft.com/office/powerpoint/2010/main" val="396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F01FD-B668-4F4A-96CB-408DDA8B6DCD}" type="slidenum">
              <a:rPr lang="en-US" smtClean="0"/>
              <a:t>2</a:t>
            </a:fld>
            <a:endParaRPr lang="en-US"/>
          </a:p>
        </p:txBody>
      </p:sp>
    </p:spTree>
    <p:extLst>
      <p:ext uri="{BB962C8B-B14F-4D97-AF65-F5344CB8AC3E}">
        <p14:creationId xmlns:p14="http://schemas.microsoft.com/office/powerpoint/2010/main" val="220474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F01FD-B668-4F4A-96CB-408DDA8B6DCD}" type="slidenum">
              <a:rPr lang="en-US" smtClean="0"/>
              <a:t>3</a:t>
            </a:fld>
            <a:endParaRPr lang="en-US"/>
          </a:p>
        </p:txBody>
      </p:sp>
    </p:spTree>
    <p:extLst>
      <p:ext uri="{BB962C8B-B14F-4D97-AF65-F5344CB8AC3E}">
        <p14:creationId xmlns:p14="http://schemas.microsoft.com/office/powerpoint/2010/main" val="1947508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Ng-app</a:t>
            </a:r>
            <a:r>
              <a:rPr lang="en-US" baseline="0" dirty="0" smtClean="0"/>
              <a:t> is a special directive that angular looks for in the index.html.</a:t>
            </a:r>
          </a:p>
          <a:p>
            <a:r>
              <a:rPr lang="en-US" baseline="0" dirty="0" smtClean="0"/>
              <a:t>On finding it, angular will bootstrap itself.</a:t>
            </a:r>
          </a:p>
          <a:p>
            <a:r>
              <a:rPr lang="en-US" baseline="0" dirty="0" smtClean="0"/>
              <a:t>One html page can have only one ng-app.</a:t>
            </a:r>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4</a:t>
            </a:fld>
            <a:endParaRPr lang="en-US"/>
          </a:p>
        </p:txBody>
      </p:sp>
    </p:spTree>
    <p:extLst>
      <p:ext uri="{BB962C8B-B14F-4D97-AF65-F5344CB8AC3E}">
        <p14:creationId xmlns:p14="http://schemas.microsoft.com/office/powerpoint/2010/main" val="204438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Lets say I added ng-app to body element.</a:t>
            </a:r>
          </a:p>
          <a:p>
            <a:pPr marL="0" indent="0">
              <a:buNone/>
            </a:pPr>
            <a:r>
              <a:rPr lang="en-US" dirty="0" smtClean="0"/>
              <a:t>Then we can try to perform arithmetic operations on numbers directly inside body tag using binding expressions</a:t>
            </a:r>
            <a:r>
              <a:rPr lang="en-US" dirty="0" smtClean="0"/>
              <a:t>.</a:t>
            </a:r>
          </a:p>
          <a:p>
            <a:pPr marL="0" indent="0">
              <a:buNone/>
            </a:pPr>
            <a:r>
              <a:rPr lang="en-US" dirty="0" smtClean="0"/>
              <a:t>Add numbers in </a:t>
            </a:r>
            <a:r>
              <a:rPr lang="en-US" dirty="0" err="1" smtClean="0"/>
              <a:t>javascript</a:t>
            </a:r>
            <a:r>
              <a:rPr lang="en-US" dirty="0" smtClean="0"/>
              <a:t>: http://www.w3schools.com/js/tryit.asp?filename=tryjs_output_dom</a:t>
            </a: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5</a:t>
            </a:fld>
            <a:endParaRPr lang="en-US"/>
          </a:p>
        </p:txBody>
      </p:sp>
    </p:spTree>
    <p:extLst>
      <p:ext uri="{BB962C8B-B14F-4D97-AF65-F5344CB8AC3E}">
        <p14:creationId xmlns:p14="http://schemas.microsoft.com/office/powerpoint/2010/main" val="296282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On finding ng-controller it will invoke the function </a:t>
            </a:r>
            <a:r>
              <a:rPr lang="en-US" baseline="0" dirty="0" err="1" smtClean="0"/>
              <a:t>MainCtrl</a:t>
            </a:r>
            <a:r>
              <a:rPr lang="en-US" baseline="0" dirty="0" smtClean="0"/>
              <a:t>. This function will manage the area inside body.</a:t>
            </a:r>
          </a:p>
          <a:p>
            <a:pPr marL="171450" indent="-171450">
              <a:buFont typeface="Arial" panose="020B0604020202020204" pitchFamily="34" charset="0"/>
              <a:buChar char="•"/>
            </a:pPr>
            <a:r>
              <a:rPr lang="en-US" dirty="0" smtClean="0"/>
              <a:t>Controller takes $scope</a:t>
            </a:r>
            <a:r>
              <a:rPr lang="en-US" baseline="0" dirty="0" smtClean="0"/>
              <a:t> parameter to which it attaches model that will be used on DOM.</a:t>
            </a:r>
          </a:p>
          <a:p>
            <a:pPr marL="171450" indent="-171450">
              <a:buFont typeface="Arial" panose="020B0604020202020204" pitchFamily="34" charset="0"/>
              <a:buChar char="•"/>
            </a:pPr>
            <a:r>
              <a:rPr lang="en-US" baseline="0" dirty="0" smtClean="0"/>
              <a:t>In JQuery your java script code directly manipulates the HTML. In Angular your controller has zero knowledge about your HTML.</a:t>
            </a:r>
          </a:p>
          <a:p>
            <a:pPr marL="171450" indent="-171450">
              <a:buFont typeface="Arial" panose="020B0604020202020204" pitchFamily="34" charset="0"/>
              <a:buChar char="•"/>
            </a:pPr>
            <a:r>
              <a:rPr lang="en-US" baseline="0" dirty="0" smtClean="0"/>
              <a:t>Primary responsibility of controller is to set up model on $scope object.</a:t>
            </a:r>
          </a:p>
          <a:p>
            <a:pPr marL="171450" indent="-171450">
              <a:buFont typeface="Arial" panose="020B0604020202020204" pitchFamily="34" charset="0"/>
              <a:buChar char="•"/>
            </a:pPr>
            <a:r>
              <a:rPr lang="en-US" baseline="0" dirty="0" smtClean="0"/>
              <a:t>Controller doesn’t directly manipulate HTML. It only manipulates $scope by attaching a model to it which is being moved to the view.</a:t>
            </a:r>
          </a:p>
          <a:p>
            <a:pPr marL="171450" indent="-171450">
              <a:buFont typeface="Arial" panose="020B0604020202020204" pitchFamily="34" charset="0"/>
              <a:buChar char="•"/>
            </a:pPr>
            <a:r>
              <a:rPr lang="en-US" baseline="0" dirty="0" smtClean="0"/>
              <a:t>This is Angular’ s MVC.</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6</a:t>
            </a:fld>
            <a:endParaRPr lang="en-US"/>
          </a:p>
        </p:txBody>
      </p:sp>
    </p:spTree>
    <p:extLst>
      <p:ext uri="{BB962C8B-B14F-4D97-AF65-F5344CB8AC3E}">
        <p14:creationId xmlns:p14="http://schemas.microsoft.com/office/powerpoint/2010/main" val="1404872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On finding ng-controller it will invoke the function </a:t>
            </a:r>
            <a:r>
              <a:rPr lang="en-US" baseline="0" dirty="0" err="1" smtClean="0"/>
              <a:t>MainCtrl</a:t>
            </a:r>
            <a:r>
              <a:rPr lang="en-US" baseline="0" dirty="0" smtClean="0"/>
              <a:t>. This function will manage the area inside body.</a:t>
            </a:r>
          </a:p>
          <a:p>
            <a:pPr marL="171450" indent="-171450">
              <a:buFont typeface="Arial" panose="020B0604020202020204" pitchFamily="34" charset="0"/>
              <a:buChar char="•"/>
            </a:pPr>
            <a:r>
              <a:rPr lang="en-US" dirty="0" smtClean="0"/>
              <a:t>Controller takes $scope</a:t>
            </a:r>
            <a:r>
              <a:rPr lang="en-US" baseline="0" dirty="0" smtClean="0"/>
              <a:t> parameter as input to which it attaches values required on DOM.</a:t>
            </a:r>
          </a:p>
          <a:p>
            <a:pPr marL="171450" indent="-171450">
              <a:buFont typeface="Arial" panose="020B0604020202020204" pitchFamily="34" charset="0"/>
              <a:buChar char="•"/>
            </a:pPr>
            <a:r>
              <a:rPr lang="en-US" baseline="0" dirty="0" smtClean="0"/>
              <a:t>Things that are attached to $scope are model and these are passed to the view.</a:t>
            </a:r>
          </a:p>
          <a:p>
            <a:pPr marL="171450" indent="-171450">
              <a:buFont typeface="Arial" panose="020B0604020202020204" pitchFamily="34" charset="0"/>
              <a:buChar char="•"/>
            </a:pPr>
            <a:r>
              <a:rPr lang="en-US" baseline="0" dirty="0" smtClean="0"/>
              <a:t>This separates our concerns about managing the data and managing presentation of the data.</a:t>
            </a:r>
          </a:p>
          <a:p>
            <a:pPr marL="171450" indent="-171450">
              <a:buFont typeface="Arial" panose="020B0604020202020204" pitchFamily="34" charset="0"/>
              <a:buChar char="•"/>
            </a:pPr>
            <a:r>
              <a:rPr lang="en-US" baseline="0" dirty="0" smtClean="0"/>
              <a:t>In JQuery your java script code directly manipulates the HTML. In Angular your controller has zero knowledge about your HTML.</a:t>
            </a:r>
          </a:p>
          <a:p>
            <a:pPr marL="171450" indent="-171450">
              <a:buFont typeface="Arial" panose="020B0604020202020204" pitchFamily="34" charset="0"/>
              <a:buChar char="•"/>
            </a:pPr>
            <a:r>
              <a:rPr lang="en-US" baseline="0" dirty="0" smtClean="0"/>
              <a:t>Primary responsibility of controller is to set up model on $scope object.</a:t>
            </a:r>
          </a:p>
          <a:p>
            <a:pPr marL="171450" indent="-171450">
              <a:buFont typeface="Arial" panose="020B0604020202020204" pitchFamily="34" charset="0"/>
              <a:buChar char="•"/>
            </a:pPr>
            <a:r>
              <a:rPr lang="en-US" baseline="0" dirty="0" smtClean="0"/>
              <a:t>Controller doesn’t directly manipulate HTML. It only manipulates $scope by attaching a model to it which is being moved to the view.</a:t>
            </a:r>
          </a:p>
          <a:p>
            <a:pPr marL="171450" indent="-171450">
              <a:buFont typeface="Arial" panose="020B0604020202020204" pitchFamily="34" charset="0"/>
              <a:buChar char="•"/>
            </a:pPr>
            <a:r>
              <a:rPr lang="en-US" baseline="0" dirty="0" smtClean="0"/>
              <a:t>This is Angular’ s MVC.</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7</a:t>
            </a:fld>
            <a:endParaRPr lang="en-US"/>
          </a:p>
        </p:txBody>
      </p:sp>
    </p:spTree>
    <p:extLst>
      <p:ext uri="{BB962C8B-B14F-4D97-AF65-F5344CB8AC3E}">
        <p14:creationId xmlns:p14="http://schemas.microsoft.com/office/powerpoint/2010/main" val="4162578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8</a:t>
            </a:fld>
            <a:endParaRPr lang="en-US"/>
          </a:p>
        </p:txBody>
      </p:sp>
    </p:spTree>
    <p:extLst>
      <p:ext uri="{BB962C8B-B14F-4D97-AF65-F5344CB8AC3E}">
        <p14:creationId xmlns:p14="http://schemas.microsoft.com/office/powerpoint/2010/main" val="1410467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2BFF01FD-B668-4F4A-96CB-408DDA8B6DCD}" type="slidenum">
              <a:rPr lang="en-US" smtClean="0"/>
              <a:t>9</a:t>
            </a:fld>
            <a:endParaRPr lang="en-US"/>
          </a:p>
        </p:txBody>
      </p:sp>
    </p:spTree>
    <p:extLst>
      <p:ext uri="{BB962C8B-B14F-4D97-AF65-F5344CB8AC3E}">
        <p14:creationId xmlns:p14="http://schemas.microsoft.com/office/powerpoint/2010/main" val="3231875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E3795E-E855-41D2-A689-2F0E5C7CA560}"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161197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3795E-E855-41D2-A689-2F0E5C7CA560}"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1035297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3795E-E855-41D2-A689-2F0E5C7CA560}"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2DF95-6EC0-4918-A5F5-4991A46E81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7455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3795E-E855-41D2-A689-2F0E5C7CA560}"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3165978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3795E-E855-41D2-A689-2F0E5C7CA560}"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2DF95-6EC0-4918-A5F5-4991A46E81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8882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3795E-E855-41D2-A689-2F0E5C7CA560}"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295782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3795E-E855-41D2-A689-2F0E5C7CA560}"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637487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3795E-E855-41D2-A689-2F0E5C7CA560}"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403826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3795E-E855-41D2-A689-2F0E5C7CA560}"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126963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E3795E-E855-41D2-A689-2F0E5C7CA560}" type="datetimeFigureOut">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351681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E3795E-E855-41D2-A689-2F0E5C7CA560}"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149075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E3795E-E855-41D2-A689-2F0E5C7CA560}" type="datetimeFigureOut">
              <a:rPr lang="en-US" smtClean="0"/>
              <a:t>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176152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E3795E-E855-41D2-A689-2F0E5C7CA560}" type="datetimeFigureOut">
              <a:rPr lang="en-US" smtClean="0"/>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144109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3795E-E855-41D2-A689-2F0E5C7CA560}" type="datetimeFigureOut">
              <a:rPr lang="en-US" smtClean="0"/>
              <a:t>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141086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E3795E-E855-41D2-A689-2F0E5C7CA560}" type="datetimeFigureOut">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2DF95-6EC0-4918-A5F5-4991A46E8180}" type="slidenum">
              <a:rPr lang="en-US" smtClean="0"/>
              <a:t>‹#›</a:t>
            </a:fld>
            <a:endParaRPr lang="en-US"/>
          </a:p>
        </p:txBody>
      </p:sp>
    </p:spTree>
    <p:extLst>
      <p:ext uri="{BB962C8B-B14F-4D97-AF65-F5344CB8AC3E}">
        <p14:creationId xmlns:p14="http://schemas.microsoft.com/office/powerpoint/2010/main" val="1771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F2DF95-6EC0-4918-A5F5-4991A46E8180}" type="slidenum">
              <a:rPr lang="en-US" smtClean="0"/>
              <a:t>‹#›</a:t>
            </a:fld>
            <a:endParaRPr lang="en-US"/>
          </a:p>
        </p:txBody>
      </p:sp>
      <p:sp>
        <p:nvSpPr>
          <p:cNvPr id="5" name="Date Placeholder 4"/>
          <p:cNvSpPr>
            <a:spLocks noGrp="1"/>
          </p:cNvSpPr>
          <p:nvPr>
            <p:ph type="dt" sz="half" idx="10"/>
          </p:nvPr>
        </p:nvSpPr>
        <p:spPr/>
        <p:txBody>
          <a:bodyPr/>
          <a:lstStyle/>
          <a:p>
            <a:fld id="{8DE3795E-E855-41D2-A689-2F0E5C7CA560}" type="datetimeFigureOut">
              <a:rPr lang="en-US" smtClean="0"/>
              <a:t>2/6/2017</a:t>
            </a:fld>
            <a:endParaRPr lang="en-US"/>
          </a:p>
        </p:txBody>
      </p:sp>
    </p:spTree>
    <p:extLst>
      <p:ext uri="{BB962C8B-B14F-4D97-AF65-F5344CB8AC3E}">
        <p14:creationId xmlns:p14="http://schemas.microsoft.com/office/powerpoint/2010/main" val="6437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E3795E-E855-41D2-A689-2F0E5C7CA560}" type="datetimeFigureOut">
              <a:rPr lang="en-US" smtClean="0"/>
              <a:t>2/6/2017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F2DF95-6EC0-4918-A5F5-4991A46E8180}" type="slidenum">
              <a:rPr lang="en-US" smtClean="0"/>
              <a:t>‹#›</a:t>
            </a:fld>
            <a:endParaRPr lang="en-US"/>
          </a:p>
        </p:txBody>
      </p:sp>
    </p:spTree>
    <p:extLst>
      <p:ext uri="{BB962C8B-B14F-4D97-AF65-F5344CB8AC3E}">
        <p14:creationId xmlns:p14="http://schemas.microsoft.com/office/powerpoint/2010/main" val="2150260681"/>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 id="2147484034" r:id="rId12"/>
    <p:sldLayoutId id="2147484035" r:id="rId13"/>
    <p:sldLayoutId id="2147484036" r:id="rId14"/>
    <p:sldLayoutId id="2147484037" r:id="rId15"/>
    <p:sldLayoutId id="2147484038"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angularjs.org/api/ng/directiv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ngularjs.org/api/ng/servic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angularj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lnkr.co/" TargetMode="External"/><Relationship Id="rId5" Type="http://schemas.openxmlformats.org/officeDocument/2006/relationships/hyperlink" Target="https://www.madewithangular.com/" TargetMode="External"/><Relationship Id="rId4" Type="http://schemas.openxmlformats.org/officeDocument/2006/relationships/hyperlink" Target="https://code.angularjs.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AngularJS</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pic>
        <p:nvPicPr>
          <p:cNvPr id="4" name="Picture 12" descr="Image result for AngularJS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3350"/>
            <a:ext cx="3509963" cy="3509963"/>
          </a:xfrm>
          <a:prstGeom prst="rect">
            <a:avLst/>
          </a:prstGeom>
          <a:noFill/>
          <a:effectLst>
            <a:outerShdw blurRad="50800" dist="38100" dir="13500000" algn="br" rotWithShape="0">
              <a:prstClr val="black"/>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373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12695"/>
            <a:ext cx="8596668" cy="5328668"/>
          </a:xfrm>
        </p:spPr>
        <p:txBody>
          <a:bodyPr>
            <a:normAutofit/>
          </a:bodyPr>
          <a:lstStyle/>
          <a:p>
            <a:r>
              <a:rPr lang="en-US" dirty="0" smtClean="0"/>
              <a:t>Output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Cause: Browser tried to fetch {{</a:t>
            </a:r>
            <a:r>
              <a:rPr lang="en-US" dirty="0" err="1" smtClean="0"/>
              <a:t>myCar.imageUrl</a:t>
            </a:r>
            <a:r>
              <a:rPr lang="en-US" dirty="0" smtClean="0"/>
              <a:t>}} before angular is loaded.</a:t>
            </a:r>
          </a:p>
          <a:p>
            <a:r>
              <a:rPr lang="en-US" dirty="0" smtClean="0"/>
              <a:t>Solution: “ng-</a:t>
            </a:r>
            <a:r>
              <a:rPr lang="en-US" dirty="0" err="1" smtClean="0"/>
              <a:t>src</a:t>
            </a:r>
            <a:r>
              <a:rPr lang="en-US" dirty="0" smtClean="0"/>
              <a:t>” directive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53" y="1323149"/>
            <a:ext cx="7477247" cy="3275746"/>
          </a:xfrm>
          <a:prstGeom prst="rect">
            <a:avLst/>
          </a:prstGeom>
        </p:spPr>
      </p:pic>
    </p:spTree>
    <p:extLst>
      <p:ext uri="{BB962C8B-B14F-4D97-AF65-F5344CB8AC3E}">
        <p14:creationId xmlns:p14="http://schemas.microsoft.com/office/powerpoint/2010/main" val="284998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Service</a:t>
            </a:r>
            <a:endParaRPr lang="en-US" dirty="0"/>
          </a:p>
        </p:txBody>
      </p:sp>
      <p:sp>
        <p:nvSpPr>
          <p:cNvPr id="3" name="Content Placeholder 2"/>
          <p:cNvSpPr>
            <a:spLocks noGrp="1"/>
          </p:cNvSpPr>
          <p:nvPr>
            <p:ph idx="1"/>
          </p:nvPr>
        </p:nvSpPr>
        <p:spPr/>
        <p:txBody>
          <a:bodyPr/>
          <a:lstStyle/>
          <a:p>
            <a:r>
              <a:rPr lang="en-US" dirty="0" smtClean="0"/>
              <a:t>Communicates with webserver.</a:t>
            </a:r>
          </a:p>
          <a:p>
            <a:r>
              <a:rPr lang="en-US" dirty="0" smtClean="0"/>
              <a:t>$http is an object with methods GET, POST, PUT, DELETE.</a:t>
            </a:r>
          </a:p>
          <a:p>
            <a:r>
              <a:rPr lang="en-US" dirty="0" smtClean="0"/>
              <a:t>$http must be passed to a controller.</a:t>
            </a:r>
          </a:p>
          <a:p>
            <a:r>
              <a:rPr lang="en-US" dirty="0" smtClean="0"/>
              <a:t> Get method returns promise object.</a:t>
            </a:r>
          </a:p>
          <a:p>
            <a:r>
              <a:rPr lang="en-US" dirty="0" smtClean="0"/>
              <a:t>Promise object can be accessed with the help of “then” method.</a:t>
            </a:r>
          </a:p>
          <a:p>
            <a:endParaRPr lang="en-US" dirty="0"/>
          </a:p>
        </p:txBody>
      </p:sp>
      <p:pic>
        <p:nvPicPr>
          <p:cNvPr id="4" name="Picture 3"/>
          <p:cNvPicPr>
            <a:picLocks noChangeAspect="1"/>
          </p:cNvPicPr>
          <p:nvPr/>
        </p:nvPicPr>
        <p:blipFill>
          <a:blip r:embed="rId3"/>
          <a:stretch>
            <a:fillRect/>
          </a:stretch>
        </p:blipFill>
        <p:spPr>
          <a:xfrm>
            <a:off x="5179947" y="3050742"/>
            <a:ext cx="5328398" cy="257234"/>
          </a:xfrm>
          <a:prstGeom prst="rect">
            <a:avLst/>
          </a:prstGeom>
        </p:spPr>
      </p:pic>
      <p:pic>
        <p:nvPicPr>
          <p:cNvPr id="5" name="Picture 4"/>
          <p:cNvPicPr>
            <a:picLocks noChangeAspect="1"/>
          </p:cNvPicPr>
          <p:nvPr/>
        </p:nvPicPr>
        <p:blipFill>
          <a:blip r:embed="rId4"/>
          <a:stretch>
            <a:fillRect/>
          </a:stretch>
        </p:blipFill>
        <p:spPr>
          <a:xfrm>
            <a:off x="5307476" y="3453362"/>
            <a:ext cx="4583698" cy="243167"/>
          </a:xfrm>
          <a:prstGeom prst="rect">
            <a:avLst/>
          </a:prstGeom>
        </p:spPr>
      </p:pic>
      <p:sp>
        <p:nvSpPr>
          <p:cNvPr id="6" name="Multiply 5"/>
          <p:cNvSpPr/>
          <p:nvPr/>
        </p:nvSpPr>
        <p:spPr>
          <a:xfrm>
            <a:off x="10086262" y="3441664"/>
            <a:ext cx="322730" cy="29807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5667154" y="4100975"/>
            <a:ext cx="4741838" cy="1220050"/>
          </a:xfrm>
          <a:prstGeom prst="rect">
            <a:avLst/>
          </a:prstGeom>
        </p:spPr>
      </p:pic>
    </p:spTree>
    <p:extLst>
      <p:ext uri="{BB962C8B-B14F-4D97-AF65-F5344CB8AC3E}">
        <p14:creationId xmlns:p14="http://schemas.microsoft.com/office/powerpoint/2010/main" val="271079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p:txBody>
          <a:bodyPr/>
          <a:lstStyle/>
          <a:p>
            <a:r>
              <a:rPr lang="en-US" dirty="0" smtClean="0"/>
              <a:t>Directives we discussed till now are </a:t>
            </a:r>
          </a:p>
          <a:p>
            <a:pPr lvl="2">
              <a:buFont typeface="Wingdings" panose="05000000000000000000" pitchFamily="2" charset="2"/>
              <a:buChar char="§"/>
            </a:pPr>
            <a:r>
              <a:rPr lang="en-US" dirty="0" err="1" smtClean="0"/>
              <a:t>ngApp</a:t>
            </a:r>
            <a:endParaRPr lang="en-US" dirty="0" smtClean="0"/>
          </a:p>
          <a:p>
            <a:pPr lvl="2">
              <a:buFont typeface="Wingdings" panose="05000000000000000000" pitchFamily="2" charset="2"/>
              <a:buChar char="§"/>
            </a:pPr>
            <a:r>
              <a:rPr lang="en-US" dirty="0" err="1" smtClean="0"/>
              <a:t>ngCtrl</a:t>
            </a:r>
            <a:endParaRPr lang="en-US" dirty="0" smtClean="0"/>
          </a:p>
          <a:p>
            <a:pPr lvl="2">
              <a:buFont typeface="Wingdings" panose="05000000000000000000" pitchFamily="2" charset="2"/>
              <a:buChar char="§"/>
            </a:pPr>
            <a:r>
              <a:rPr lang="en-US" dirty="0" err="1" smtClean="0"/>
              <a:t>ngSrc</a:t>
            </a:r>
            <a:endParaRPr lang="en-US" dirty="0" smtClean="0"/>
          </a:p>
          <a:p>
            <a:pPr lvl="2">
              <a:buFont typeface="Wingdings" panose="05000000000000000000" pitchFamily="2" charset="2"/>
              <a:buChar char="§"/>
            </a:pPr>
            <a:r>
              <a:rPr lang="en-US" dirty="0" smtClean="0"/>
              <a:t>{{ }} </a:t>
            </a:r>
            <a:r>
              <a:rPr lang="en-US" dirty="0" smtClean="0">
                <a:sym typeface="Wingdings" panose="05000000000000000000" pitchFamily="2" charset="2"/>
              </a:rPr>
              <a:t> binding expression or binding directive</a:t>
            </a:r>
          </a:p>
          <a:p>
            <a:pPr lvl="2">
              <a:buFont typeface="Wingdings" panose="05000000000000000000" pitchFamily="2" charset="2"/>
              <a:buChar char="§"/>
            </a:pPr>
            <a:endParaRPr lang="en-US" dirty="0"/>
          </a:p>
        </p:txBody>
      </p:sp>
    </p:spTree>
    <p:extLst>
      <p:ext uri="{BB962C8B-B14F-4D97-AF65-F5344CB8AC3E}">
        <p14:creationId xmlns:p14="http://schemas.microsoft.com/office/powerpoint/2010/main" val="2348499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Directives</a:t>
            </a:r>
          </a:p>
        </p:txBody>
      </p:sp>
      <p:sp>
        <p:nvSpPr>
          <p:cNvPr id="3" name="Content Placeholder 2"/>
          <p:cNvSpPr>
            <a:spLocks noGrp="1"/>
          </p:cNvSpPr>
          <p:nvPr>
            <p:ph idx="1"/>
          </p:nvPr>
        </p:nvSpPr>
        <p:spPr>
          <a:xfrm>
            <a:off x="879040" y="2039566"/>
            <a:ext cx="8596668" cy="3880773"/>
          </a:xfrm>
        </p:spPr>
        <p:txBody>
          <a:bodyPr/>
          <a:lstStyle/>
          <a:p>
            <a:r>
              <a:rPr lang="en-US" dirty="0" err="1" smtClean="0"/>
              <a:t>ngModel</a:t>
            </a:r>
            <a:endParaRPr lang="en-US" dirty="0" smtClean="0"/>
          </a:p>
          <a:p>
            <a:pPr lvl="1">
              <a:buFont typeface="Arial" panose="020B0604020202020204" pitchFamily="34" charset="0"/>
              <a:buChar char="•"/>
            </a:pPr>
            <a:r>
              <a:rPr lang="en-US" dirty="0"/>
              <a:t>Moves data from view to the model.</a:t>
            </a:r>
          </a:p>
          <a:p>
            <a:pPr lvl="1">
              <a:buFont typeface="Arial" panose="020B0604020202020204" pitchFamily="34" charset="0"/>
              <a:buChar char="•"/>
            </a:pPr>
            <a:r>
              <a:rPr lang="en-US" dirty="0"/>
              <a:t>Used with input, select, </a:t>
            </a:r>
            <a:r>
              <a:rPr lang="en-US" dirty="0" err="1"/>
              <a:t>textarea</a:t>
            </a:r>
            <a:r>
              <a:rPr lang="en-US" dirty="0" smtClean="0"/>
              <a:t>.</a:t>
            </a:r>
          </a:p>
          <a:p>
            <a:r>
              <a:rPr lang="en-US" dirty="0" err="1" smtClean="0"/>
              <a:t>ngClick</a:t>
            </a:r>
            <a:r>
              <a:rPr lang="en-US" dirty="0"/>
              <a:t> </a:t>
            </a:r>
            <a:endParaRPr lang="en-US" dirty="0" smtClean="0"/>
          </a:p>
          <a:p>
            <a:pPr lvl="1">
              <a:buFont typeface="Arial" panose="020B0604020202020204" pitchFamily="34" charset="0"/>
              <a:buChar char="•"/>
            </a:pPr>
            <a:r>
              <a:rPr lang="en-US" dirty="0"/>
              <a:t>A</a:t>
            </a:r>
            <a:r>
              <a:rPr lang="en-US" dirty="0" smtClean="0"/>
              <a:t>llows </a:t>
            </a:r>
            <a:r>
              <a:rPr lang="en-US" dirty="0"/>
              <a:t>you to specify custom behavior when an element is clicked</a:t>
            </a:r>
            <a:r>
              <a:rPr lang="en-US" dirty="0" smtClean="0"/>
              <a:t>.</a:t>
            </a: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3"/>
          <a:stretch>
            <a:fillRect/>
          </a:stretch>
        </p:blipFill>
        <p:spPr>
          <a:xfrm>
            <a:off x="1430338" y="4343900"/>
            <a:ext cx="7064250" cy="531439"/>
          </a:xfrm>
          <a:prstGeom prst="rect">
            <a:avLst/>
          </a:prstGeom>
        </p:spPr>
      </p:pic>
      <p:pic>
        <p:nvPicPr>
          <p:cNvPr id="7" name="Picture 6"/>
          <p:cNvPicPr>
            <a:picLocks noChangeAspect="1"/>
          </p:cNvPicPr>
          <p:nvPr/>
        </p:nvPicPr>
        <p:blipFill>
          <a:blip r:embed="rId4"/>
          <a:stretch>
            <a:fillRect/>
          </a:stretch>
        </p:blipFill>
        <p:spPr>
          <a:xfrm>
            <a:off x="1430338" y="5054143"/>
            <a:ext cx="7768060" cy="975362"/>
          </a:xfrm>
          <a:prstGeom prst="rect">
            <a:avLst/>
          </a:prstGeom>
        </p:spPr>
      </p:pic>
    </p:spTree>
    <p:extLst>
      <p:ext uri="{BB962C8B-B14F-4D97-AF65-F5344CB8AC3E}">
        <p14:creationId xmlns:p14="http://schemas.microsoft.com/office/powerpoint/2010/main" val="1009753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Directives</a:t>
            </a:r>
          </a:p>
        </p:txBody>
      </p:sp>
      <p:sp>
        <p:nvSpPr>
          <p:cNvPr id="3" name="Content Placeholder 2"/>
          <p:cNvSpPr>
            <a:spLocks noGrp="1"/>
          </p:cNvSpPr>
          <p:nvPr>
            <p:ph idx="1"/>
          </p:nvPr>
        </p:nvSpPr>
        <p:spPr/>
        <p:txBody>
          <a:bodyPr/>
          <a:lstStyle/>
          <a:p>
            <a:r>
              <a:rPr lang="en-US" dirty="0" err="1" smtClean="0"/>
              <a:t>ngIf</a:t>
            </a:r>
            <a:endParaRPr lang="en-US" dirty="0" smtClean="0"/>
          </a:p>
          <a:p>
            <a:pPr lvl="1">
              <a:buFont typeface="Arial" panose="020B0604020202020204" pitchFamily="34" charset="0"/>
              <a:buChar char="•"/>
            </a:pPr>
            <a:r>
              <a:rPr lang="en-US" dirty="0" smtClean="0"/>
              <a:t> Removes or recreates a portion of the DOM tree based on an {expression}</a:t>
            </a:r>
          </a:p>
          <a:p>
            <a:pPr marL="0" indent="0">
              <a:buNone/>
            </a:pPr>
            <a:endParaRPr lang="en-US" dirty="0"/>
          </a:p>
          <a:p>
            <a:r>
              <a:rPr lang="en-US" dirty="0" err="1" smtClean="0"/>
              <a:t>ngSubmit</a:t>
            </a:r>
            <a:endParaRPr lang="en-US" dirty="0" smtClean="0"/>
          </a:p>
          <a:p>
            <a:pPr lvl="1">
              <a:buFont typeface="Arial" panose="020B0604020202020204" pitchFamily="34" charset="0"/>
              <a:buChar char="•"/>
            </a:pPr>
            <a:r>
              <a:rPr lang="en-US" dirty="0"/>
              <a:t>Enables binding AngularJS expressions to </a:t>
            </a:r>
            <a:r>
              <a:rPr lang="en-US" dirty="0" smtClean="0"/>
              <a:t>on submit </a:t>
            </a:r>
            <a:r>
              <a:rPr lang="en-US" dirty="0"/>
              <a:t>events.</a:t>
            </a:r>
          </a:p>
          <a:p>
            <a:pPr marL="0" indent="0">
              <a:buNone/>
            </a:pPr>
            <a:r>
              <a:rPr lang="en-US" dirty="0" smtClean="0"/>
              <a:t> </a:t>
            </a:r>
          </a:p>
          <a:p>
            <a:r>
              <a:rPr lang="en-US" dirty="0" err="1"/>
              <a:t>ngShow</a:t>
            </a:r>
            <a:r>
              <a:rPr lang="en-US" dirty="0"/>
              <a:t> or </a:t>
            </a:r>
            <a:r>
              <a:rPr lang="en-US" dirty="0" err="1"/>
              <a:t>ngHide</a:t>
            </a:r>
            <a:endParaRPr lang="en-US" dirty="0"/>
          </a:p>
          <a:p>
            <a:pPr lvl="1">
              <a:buFont typeface="Arial" panose="020B0604020202020204" pitchFamily="34" charset="0"/>
              <a:buChar char="•"/>
            </a:pPr>
            <a:r>
              <a:rPr lang="en-US" dirty="0"/>
              <a:t>These directives show or hide the given HTML element based on the expression provided to them.</a:t>
            </a:r>
          </a:p>
          <a:p>
            <a:pPr marL="0" indent="0">
              <a:buNone/>
            </a:pPr>
            <a:endParaRPr lang="en-US" dirty="0"/>
          </a:p>
          <a:p>
            <a:pPr>
              <a:buFont typeface="Wingdings" panose="05000000000000000000" pitchFamily="2" charset="2"/>
              <a:buChar char="§"/>
            </a:pPr>
            <a:endParaRPr lang="en-US" dirty="0"/>
          </a:p>
          <a:p>
            <a:endParaRPr lang="en-US" dirty="0"/>
          </a:p>
        </p:txBody>
      </p:sp>
      <p:pic>
        <p:nvPicPr>
          <p:cNvPr id="4" name="Picture 3"/>
          <p:cNvPicPr>
            <a:picLocks noChangeAspect="1"/>
          </p:cNvPicPr>
          <p:nvPr/>
        </p:nvPicPr>
        <p:blipFill>
          <a:blip r:embed="rId3"/>
          <a:stretch>
            <a:fillRect/>
          </a:stretch>
        </p:blipFill>
        <p:spPr>
          <a:xfrm>
            <a:off x="1219198" y="3006536"/>
            <a:ext cx="4885768" cy="253258"/>
          </a:xfrm>
          <a:prstGeom prst="rect">
            <a:avLst/>
          </a:prstGeom>
        </p:spPr>
      </p:pic>
      <p:pic>
        <p:nvPicPr>
          <p:cNvPr id="6" name="Picture 5"/>
          <p:cNvPicPr>
            <a:picLocks noChangeAspect="1"/>
          </p:cNvPicPr>
          <p:nvPr/>
        </p:nvPicPr>
        <p:blipFill>
          <a:blip r:embed="rId4"/>
          <a:stretch>
            <a:fillRect/>
          </a:stretch>
        </p:blipFill>
        <p:spPr>
          <a:xfrm>
            <a:off x="1272988" y="4070795"/>
            <a:ext cx="5020236" cy="488986"/>
          </a:xfrm>
          <a:prstGeom prst="rect">
            <a:avLst/>
          </a:prstGeom>
        </p:spPr>
      </p:pic>
    </p:spTree>
    <p:extLst>
      <p:ext uri="{BB962C8B-B14F-4D97-AF65-F5344CB8AC3E}">
        <p14:creationId xmlns:p14="http://schemas.microsoft.com/office/powerpoint/2010/main" val="3098532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Directives</a:t>
            </a:r>
          </a:p>
        </p:txBody>
      </p:sp>
      <p:sp>
        <p:nvSpPr>
          <p:cNvPr id="3" name="Content Placeholder 2"/>
          <p:cNvSpPr>
            <a:spLocks noGrp="1"/>
          </p:cNvSpPr>
          <p:nvPr>
            <p:ph idx="1"/>
          </p:nvPr>
        </p:nvSpPr>
        <p:spPr/>
        <p:txBody>
          <a:bodyPr/>
          <a:lstStyle/>
          <a:p>
            <a:r>
              <a:rPr lang="en-US" dirty="0" err="1" smtClean="0"/>
              <a:t>ngRepeat</a:t>
            </a:r>
            <a:endParaRPr lang="en-US" dirty="0"/>
          </a:p>
          <a:p>
            <a:pPr lvl="1">
              <a:buFont typeface="Arial" panose="020B0604020202020204" pitchFamily="34" charset="0"/>
              <a:buChar char="•"/>
            </a:pPr>
            <a:r>
              <a:rPr lang="en-US" dirty="0" smtClean="0"/>
              <a:t>Instantiates </a:t>
            </a:r>
            <a:r>
              <a:rPr lang="en-US" dirty="0"/>
              <a:t>a template once per item from a collection</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6" name="Picture 5"/>
          <p:cNvPicPr>
            <a:picLocks noChangeAspect="1"/>
          </p:cNvPicPr>
          <p:nvPr/>
        </p:nvPicPr>
        <p:blipFill>
          <a:blip r:embed="rId2"/>
          <a:stretch>
            <a:fillRect/>
          </a:stretch>
        </p:blipFill>
        <p:spPr>
          <a:xfrm>
            <a:off x="3142830" y="3069158"/>
            <a:ext cx="3665676" cy="3219018"/>
          </a:xfrm>
          <a:prstGeom prst="rect">
            <a:avLst/>
          </a:prstGeom>
        </p:spPr>
      </p:pic>
    </p:spTree>
    <p:extLst>
      <p:ext uri="{BB962C8B-B14F-4D97-AF65-F5344CB8AC3E}">
        <p14:creationId xmlns:p14="http://schemas.microsoft.com/office/powerpoint/2010/main" val="3754159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Directives</a:t>
            </a:r>
            <a:endParaRPr lang="en-US" dirty="0"/>
          </a:p>
        </p:txBody>
      </p:sp>
      <p:sp>
        <p:nvSpPr>
          <p:cNvPr id="3" name="Content Placeholder 2"/>
          <p:cNvSpPr>
            <a:spLocks noGrp="1"/>
          </p:cNvSpPr>
          <p:nvPr>
            <p:ph idx="1"/>
          </p:nvPr>
        </p:nvSpPr>
        <p:spPr/>
        <p:txBody>
          <a:bodyPr/>
          <a:lstStyle/>
          <a:p>
            <a:r>
              <a:rPr lang="en-US" dirty="0" smtClean="0"/>
              <a:t>More than 50 directives</a:t>
            </a:r>
          </a:p>
          <a:p>
            <a:r>
              <a:rPr lang="en-US" dirty="0" smtClean="0"/>
              <a:t>In the below link you can find the remaining directives 	</a:t>
            </a:r>
            <a:r>
              <a:rPr lang="en-US" dirty="0" smtClean="0">
                <a:hlinkClick r:id="rId3"/>
              </a:rPr>
              <a:t>https</a:t>
            </a:r>
            <a:r>
              <a:rPr lang="en-US" dirty="0">
                <a:hlinkClick r:id="rId3"/>
              </a:rPr>
              <a:t>://</a:t>
            </a:r>
            <a:r>
              <a:rPr lang="en-US" dirty="0" smtClean="0">
                <a:hlinkClick r:id="rId3"/>
              </a:rPr>
              <a:t>docs.angularjs.org/api/ng/directive</a:t>
            </a:r>
            <a:endParaRPr lang="en-US" dirty="0" smtClean="0"/>
          </a:p>
        </p:txBody>
      </p:sp>
    </p:spTree>
    <p:extLst>
      <p:ext uri="{BB962C8B-B14F-4D97-AF65-F5344CB8AC3E}">
        <p14:creationId xmlns:p14="http://schemas.microsoft.com/office/powerpoint/2010/main" val="3522027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Formats data</a:t>
            </a:r>
          </a:p>
          <a:p>
            <a:r>
              <a:rPr lang="en-US" dirty="0" smtClean="0"/>
              <a:t>Basic format: expression | </a:t>
            </a:r>
            <a:r>
              <a:rPr lang="en-US" dirty="0" err="1" smtClean="0"/>
              <a:t>fiterName:parameter</a:t>
            </a:r>
            <a:endParaRPr lang="en-US" dirty="0" smtClean="0"/>
          </a:p>
          <a:p>
            <a:r>
              <a:rPr lang="en-US" dirty="0" smtClean="0"/>
              <a:t>In built AngularJS filters</a:t>
            </a:r>
          </a:p>
          <a:p>
            <a:pPr lvl="1">
              <a:buFont typeface="Arial" panose="020B0604020202020204" pitchFamily="34" charset="0"/>
              <a:buChar char="•"/>
            </a:pPr>
            <a:r>
              <a:rPr lang="en-US" b="1" dirty="0" smtClean="0"/>
              <a:t>Currency:</a:t>
            </a:r>
            <a:r>
              <a:rPr lang="en-US" dirty="0" smtClean="0"/>
              <a:t> </a:t>
            </a:r>
            <a:r>
              <a:rPr lang="en-US" dirty="0"/>
              <a:t>Format a number to a currency format.</a:t>
            </a:r>
          </a:p>
          <a:p>
            <a:pPr lvl="1">
              <a:buFont typeface="Arial" panose="020B0604020202020204" pitchFamily="34" charset="0"/>
              <a:buChar char="•"/>
            </a:pPr>
            <a:r>
              <a:rPr lang="en-US" b="1" dirty="0" smtClean="0"/>
              <a:t>Date:</a:t>
            </a:r>
            <a:r>
              <a:rPr lang="en-US" dirty="0" smtClean="0"/>
              <a:t> </a:t>
            </a:r>
            <a:r>
              <a:rPr lang="en-US" dirty="0"/>
              <a:t>Format a date to a specified format.</a:t>
            </a:r>
          </a:p>
          <a:p>
            <a:pPr lvl="1">
              <a:buFont typeface="Arial" panose="020B0604020202020204" pitchFamily="34" charset="0"/>
              <a:buChar char="•"/>
            </a:pPr>
            <a:r>
              <a:rPr lang="en-US" b="1" dirty="0" smtClean="0"/>
              <a:t>Filter:</a:t>
            </a:r>
            <a:r>
              <a:rPr lang="en-US" dirty="0" smtClean="0"/>
              <a:t> </a:t>
            </a:r>
            <a:r>
              <a:rPr lang="en-US" dirty="0"/>
              <a:t>Select a subset of items from an array.</a:t>
            </a:r>
          </a:p>
          <a:p>
            <a:pPr lvl="1">
              <a:buFont typeface="Arial" panose="020B0604020202020204" pitchFamily="34" charset="0"/>
              <a:buChar char="•"/>
            </a:pPr>
            <a:r>
              <a:rPr lang="en-US" b="1" dirty="0" err="1" smtClean="0"/>
              <a:t>Json</a:t>
            </a:r>
            <a:r>
              <a:rPr lang="en-US" b="1" dirty="0" smtClean="0"/>
              <a:t>:</a:t>
            </a:r>
            <a:r>
              <a:rPr lang="en-US" dirty="0" smtClean="0"/>
              <a:t> </a:t>
            </a:r>
            <a:r>
              <a:rPr lang="en-US" dirty="0"/>
              <a:t>Format an object to a JSON string.</a:t>
            </a:r>
          </a:p>
          <a:p>
            <a:pPr lvl="1">
              <a:buFont typeface="Arial" panose="020B0604020202020204" pitchFamily="34" charset="0"/>
              <a:buChar char="•"/>
            </a:pPr>
            <a:r>
              <a:rPr lang="en-US" b="1" dirty="0" err="1" smtClean="0"/>
              <a:t>limitTo</a:t>
            </a:r>
            <a:r>
              <a:rPr lang="en-US" b="1" dirty="0" smtClean="0"/>
              <a:t>:</a:t>
            </a:r>
            <a:r>
              <a:rPr lang="en-US" dirty="0" smtClean="0"/>
              <a:t> </a:t>
            </a:r>
            <a:r>
              <a:rPr lang="en-US" dirty="0"/>
              <a:t>Limits an array/string, into a specified number of elements/characters.</a:t>
            </a:r>
          </a:p>
          <a:p>
            <a:pPr lvl="1">
              <a:buFont typeface="Arial" panose="020B0604020202020204" pitchFamily="34" charset="0"/>
              <a:buChar char="•"/>
            </a:pPr>
            <a:r>
              <a:rPr lang="en-US" b="1" dirty="0" smtClean="0"/>
              <a:t>Lowercase:</a:t>
            </a:r>
            <a:r>
              <a:rPr lang="en-US" dirty="0" smtClean="0"/>
              <a:t> </a:t>
            </a:r>
            <a:r>
              <a:rPr lang="en-US" dirty="0"/>
              <a:t>Format a string to lower case</a:t>
            </a:r>
            <a:r>
              <a:rPr lang="en-US" dirty="0" smtClean="0"/>
              <a:t>.</a:t>
            </a:r>
          </a:p>
          <a:p>
            <a:pPr lvl="1">
              <a:buFont typeface="Arial" panose="020B0604020202020204" pitchFamily="34" charset="0"/>
              <a:buChar char="•"/>
            </a:pPr>
            <a:r>
              <a:rPr lang="en-US" b="1" dirty="0"/>
              <a:t>Uppercase:</a:t>
            </a:r>
            <a:r>
              <a:rPr lang="en-US" dirty="0"/>
              <a:t> Format a string to upper case</a:t>
            </a:r>
            <a:r>
              <a:rPr lang="en-US" dirty="0" smtClean="0"/>
              <a:t>.</a:t>
            </a:r>
            <a:endParaRPr lang="en-US" dirty="0"/>
          </a:p>
          <a:p>
            <a:pPr lvl="1">
              <a:buFont typeface="Arial" panose="020B0604020202020204" pitchFamily="34" charset="0"/>
              <a:buChar char="•"/>
            </a:pPr>
            <a:r>
              <a:rPr lang="en-US" b="1" dirty="0" smtClean="0"/>
              <a:t>Number:</a:t>
            </a:r>
            <a:r>
              <a:rPr lang="en-US" dirty="0" smtClean="0"/>
              <a:t> </a:t>
            </a:r>
            <a:r>
              <a:rPr lang="en-US" dirty="0"/>
              <a:t>Format a number to a string.</a:t>
            </a:r>
          </a:p>
          <a:p>
            <a:pPr lvl="1">
              <a:buFont typeface="Arial" panose="020B0604020202020204" pitchFamily="34" charset="0"/>
              <a:buChar char="•"/>
            </a:pPr>
            <a:r>
              <a:rPr lang="en-US" b="1" dirty="0" err="1" smtClean="0"/>
              <a:t>orderBy</a:t>
            </a:r>
            <a:r>
              <a:rPr lang="en-US" b="1" dirty="0" smtClean="0"/>
              <a:t>:</a:t>
            </a:r>
            <a:r>
              <a:rPr lang="en-US" dirty="0" smtClean="0"/>
              <a:t> </a:t>
            </a:r>
            <a:r>
              <a:rPr lang="en-US" dirty="0"/>
              <a:t>Orders an array by an expression</a:t>
            </a:r>
            <a:r>
              <a:rPr lang="en-US" dirty="0" smtClean="0"/>
              <a:t>.</a:t>
            </a:r>
            <a:endParaRPr lang="en-US" dirty="0"/>
          </a:p>
        </p:txBody>
      </p:sp>
      <p:pic>
        <p:nvPicPr>
          <p:cNvPr id="7" name="Picture 6"/>
          <p:cNvPicPr>
            <a:picLocks noChangeAspect="1"/>
          </p:cNvPicPr>
          <p:nvPr/>
        </p:nvPicPr>
        <p:blipFill>
          <a:blip r:embed="rId3"/>
          <a:stretch>
            <a:fillRect/>
          </a:stretch>
        </p:blipFill>
        <p:spPr>
          <a:xfrm>
            <a:off x="6258433" y="1485122"/>
            <a:ext cx="5248433" cy="2793942"/>
          </a:xfrm>
          <a:prstGeom prst="rect">
            <a:avLst/>
          </a:prstGeom>
        </p:spPr>
      </p:pic>
    </p:spTree>
    <p:extLst>
      <p:ext uri="{BB962C8B-B14F-4D97-AF65-F5344CB8AC3E}">
        <p14:creationId xmlns:p14="http://schemas.microsoft.com/office/powerpoint/2010/main" val="426847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A service is a component that performs a specific job.	</a:t>
            </a:r>
            <a:r>
              <a:rPr lang="en-US" dirty="0" smtClean="0"/>
              <a:t>We can build our own custom services.</a:t>
            </a:r>
          </a:p>
          <a:p>
            <a:r>
              <a:rPr lang="en-US" dirty="0" smtClean="0"/>
              <a:t>Generally has logic that doesn’t belong to model or directive.</a:t>
            </a:r>
          </a:p>
          <a:p>
            <a:r>
              <a:rPr lang="en-US" dirty="0" smtClean="0"/>
              <a:t>Allows to reuse the code.</a:t>
            </a:r>
          </a:p>
          <a:p>
            <a:r>
              <a:rPr lang="en-US" dirty="0" smtClean="0"/>
              <a:t>Services can be objects like $http or function like $interval.</a:t>
            </a:r>
          </a:p>
          <a:p>
            <a:r>
              <a:rPr lang="en-US" dirty="0"/>
              <a:t>Built-in services: </a:t>
            </a:r>
            <a:r>
              <a:rPr lang="en-US" dirty="0">
                <a:hlinkClick r:id="rId3"/>
              </a:rPr>
              <a:t>https://docs.angularjs.org/api/ng/service</a:t>
            </a:r>
            <a:endParaRPr lang="en-US" dirty="0" smtClean="0"/>
          </a:p>
          <a:p>
            <a:endParaRPr lang="en-US" dirty="0" smtClean="0"/>
          </a:p>
          <a:p>
            <a:endParaRPr lang="en-US" dirty="0"/>
          </a:p>
        </p:txBody>
      </p:sp>
      <p:pic>
        <p:nvPicPr>
          <p:cNvPr id="4" name="Picture 3"/>
          <p:cNvPicPr>
            <a:picLocks noChangeAspect="1"/>
          </p:cNvPicPr>
          <p:nvPr/>
        </p:nvPicPr>
        <p:blipFill>
          <a:blip r:embed="rId4"/>
          <a:stretch>
            <a:fillRect/>
          </a:stretch>
        </p:blipFill>
        <p:spPr>
          <a:xfrm>
            <a:off x="7464829" y="3594431"/>
            <a:ext cx="3890356" cy="360004"/>
          </a:xfrm>
          <a:prstGeom prst="rect">
            <a:avLst/>
          </a:prstGeom>
        </p:spPr>
      </p:pic>
    </p:spTree>
    <p:extLst>
      <p:ext uri="{BB962C8B-B14F-4D97-AF65-F5344CB8AC3E}">
        <p14:creationId xmlns:p14="http://schemas.microsoft.com/office/powerpoint/2010/main" val="3132703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Services</a:t>
            </a:r>
            <a:endParaRPr lang="en-US" dirty="0"/>
          </a:p>
        </p:txBody>
      </p:sp>
      <p:sp>
        <p:nvSpPr>
          <p:cNvPr id="3" name="Oval 2"/>
          <p:cNvSpPr/>
          <p:nvPr/>
        </p:nvSpPr>
        <p:spPr>
          <a:xfrm>
            <a:off x="815016" y="3811785"/>
            <a:ext cx="2194560" cy="2194560"/>
          </a:xfrm>
          <a:prstGeom prst="ellipse">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Controller</a:t>
            </a:r>
            <a:endParaRPr lang="en-US" dirty="0">
              <a:solidFill>
                <a:schemeClr val="tx1">
                  <a:lumMod val="95000"/>
                  <a:lumOff val="5000"/>
                </a:schemeClr>
              </a:solidFill>
            </a:endParaRPr>
          </a:p>
        </p:txBody>
      </p:sp>
      <p:sp>
        <p:nvSpPr>
          <p:cNvPr id="4" name="Oval 3"/>
          <p:cNvSpPr/>
          <p:nvPr/>
        </p:nvSpPr>
        <p:spPr>
          <a:xfrm>
            <a:off x="4409904" y="1432559"/>
            <a:ext cx="2194560" cy="2194560"/>
          </a:xfrm>
          <a:prstGeom prst="ellipse">
            <a:avLst/>
          </a:prstGeom>
          <a:solidFill>
            <a:srgbClr val="FFFF99"/>
          </a:solid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Model</a:t>
            </a:r>
            <a:endParaRPr lang="en-US" dirty="0">
              <a:solidFill>
                <a:schemeClr val="tx1">
                  <a:lumMod val="95000"/>
                  <a:lumOff val="5000"/>
                </a:schemeClr>
              </a:solidFill>
            </a:endParaRPr>
          </a:p>
        </p:txBody>
      </p:sp>
      <p:sp>
        <p:nvSpPr>
          <p:cNvPr id="5" name="Oval 4"/>
          <p:cNvSpPr/>
          <p:nvPr/>
        </p:nvSpPr>
        <p:spPr>
          <a:xfrm>
            <a:off x="7966551" y="3811785"/>
            <a:ext cx="2194560" cy="2194560"/>
          </a:xfrm>
          <a:prstGeom prst="ellipse">
            <a:avLst/>
          </a:prstGeom>
          <a:solidFill>
            <a:srgbClr val="FE9A98"/>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View</a:t>
            </a:r>
            <a:endParaRPr lang="en-US" dirty="0">
              <a:solidFill>
                <a:schemeClr val="tx1">
                  <a:lumMod val="95000"/>
                  <a:lumOff val="5000"/>
                </a:schemeClr>
              </a:solidFill>
            </a:endParaRPr>
          </a:p>
        </p:txBody>
      </p:sp>
      <p:sp>
        <p:nvSpPr>
          <p:cNvPr id="6" name="TextBox 5"/>
          <p:cNvSpPr txBox="1"/>
          <p:nvPr/>
        </p:nvSpPr>
        <p:spPr>
          <a:xfrm>
            <a:off x="7113987" y="3146839"/>
            <a:ext cx="1212191" cy="369332"/>
          </a:xfrm>
          <a:prstGeom prst="rect">
            <a:avLst/>
          </a:prstGeom>
          <a:solidFill>
            <a:srgbClr val="FEDFA8"/>
          </a:solidFill>
          <a:ln>
            <a:solidFill>
              <a:srgbClr val="FFC000"/>
            </a:solidFill>
          </a:ln>
        </p:spPr>
        <p:txBody>
          <a:bodyPr wrap="none" rtlCol="0">
            <a:spAutoFit/>
          </a:bodyPr>
          <a:lstStyle/>
          <a:p>
            <a:r>
              <a:rPr lang="en-US" dirty="0" smtClean="0"/>
              <a:t>Directives</a:t>
            </a:r>
            <a:endParaRPr lang="en-US" dirty="0"/>
          </a:p>
        </p:txBody>
      </p:sp>
      <p:cxnSp>
        <p:nvCxnSpPr>
          <p:cNvPr id="7" name="Straight Arrow Connector 6"/>
          <p:cNvCxnSpPr>
            <a:stCxn id="4" idx="2"/>
            <a:endCxn id="3" idx="7"/>
          </p:cNvCxnSpPr>
          <p:nvPr/>
        </p:nvCxnSpPr>
        <p:spPr>
          <a:xfrm flipH="1">
            <a:off x="2688190" y="2529839"/>
            <a:ext cx="1721714" cy="160333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0" name="Round Diagonal Corner Rectangle 9"/>
          <p:cNvSpPr/>
          <p:nvPr/>
        </p:nvSpPr>
        <p:spPr>
          <a:xfrm>
            <a:off x="4517134" y="4260672"/>
            <a:ext cx="2049089" cy="129678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Services</a:t>
            </a:r>
            <a:endParaRPr lang="en-US" dirty="0">
              <a:solidFill>
                <a:schemeClr val="tx1">
                  <a:lumMod val="95000"/>
                  <a:lumOff val="5000"/>
                </a:schemeClr>
              </a:solidFill>
            </a:endParaRPr>
          </a:p>
        </p:txBody>
      </p:sp>
      <p:cxnSp>
        <p:nvCxnSpPr>
          <p:cNvPr id="8" name="Straight Arrow Connector 7"/>
          <p:cNvCxnSpPr>
            <a:stCxn id="4" idx="6"/>
            <a:endCxn id="6" idx="0"/>
          </p:cNvCxnSpPr>
          <p:nvPr/>
        </p:nvCxnSpPr>
        <p:spPr>
          <a:xfrm>
            <a:off x="6604464" y="2529839"/>
            <a:ext cx="1115619" cy="6170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p:cNvCxnSpPr>
            <a:stCxn id="6" idx="2"/>
            <a:endCxn id="5" idx="1"/>
          </p:cNvCxnSpPr>
          <p:nvPr/>
        </p:nvCxnSpPr>
        <p:spPr>
          <a:xfrm>
            <a:off x="7720083" y="3516171"/>
            <a:ext cx="567854" cy="6170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10" idx="2"/>
            <a:endCxn id="3" idx="6"/>
          </p:cNvCxnSpPr>
          <p:nvPr/>
        </p:nvCxnSpPr>
        <p:spPr>
          <a:xfrm flipH="1">
            <a:off x="3009576" y="4909065"/>
            <a:ext cx="15075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0"/>
            <a:endCxn id="6" idx="2"/>
          </p:cNvCxnSpPr>
          <p:nvPr/>
        </p:nvCxnSpPr>
        <p:spPr>
          <a:xfrm flipV="1">
            <a:off x="6566223" y="3516171"/>
            <a:ext cx="1153860" cy="13928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1780149" y="4027951"/>
            <a:ext cx="891591" cy="369332"/>
          </a:xfrm>
          <a:prstGeom prst="rect">
            <a:avLst/>
          </a:prstGeom>
          <a:noFill/>
        </p:spPr>
        <p:txBody>
          <a:bodyPr wrap="none" rtlCol="0">
            <a:spAutoFit/>
          </a:bodyPr>
          <a:lstStyle/>
          <a:p>
            <a:r>
              <a:rPr lang="en-US" dirty="0" smtClean="0"/>
              <a:t>$scope</a:t>
            </a:r>
            <a:endParaRPr lang="en-US" dirty="0"/>
          </a:p>
        </p:txBody>
      </p:sp>
    </p:spTree>
    <p:extLst>
      <p:ext uri="{BB962C8B-B14F-4D97-AF65-F5344CB8AC3E}">
        <p14:creationId xmlns:p14="http://schemas.microsoft.com/office/powerpoint/2010/main" val="1342626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Introduction</a:t>
            </a:r>
            <a:endParaRPr lang="en-US" sz="6600" b="1" dirty="0">
              <a:solidFill>
                <a:schemeClr val="tx1">
                  <a:lumMod val="95000"/>
                  <a:lumOff val="5000"/>
                </a:schemeClr>
              </a:solidFill>
            </a:endParaRPr>
          </a:p>
        </p:txBody>
      </p:sp>
      <p:sp>
        <p:nvSpPr>
          <p:cNvPr id="3" name="Content Placeholder 2"/>
          <p:cNvSpPr>
            <a:spLocks noGrp="1"/>
          </p:cNvSpPr>
          <p:nvPr>
            <p:ph idx="1"/>
          </p:nvPr>
        </p:nvSpPr>
        <p:spPr>
          <a:xfrm>
            <a:off x="838200" y="2183363"/>
            <a:ext cx="10515600" cy="3993600"/>
          </a:xfrm>
        </p:spPr>
        <p:txBody>
          <a:bodyPr>
            <a:normAutofit/>
          </a:bodyPr>
          <a:lstStyle/>
          <a:p>
            <a:r>
              <a:rPr lang="en-US" sz="4400" dirty="0" smtClean="0"/>
              <a:t>Front-end </a:t>
            </a:r>
            <a:r>
              <a:rPr lang="en-US" sz="4400" dirty="0"/>
              <a:t>web application framework </a:t>
            </a:r>
            <a:endParaRPr lang="en-US" sz="4400" dirty="0" smtClean="0"/>
          </a:p>
          <a:p>
            <a:r>
              <a:rPr lang="en-US" sz="4400" dirty="0" smtClean="0"/>
              <a:t>Built on JavaScript Framework</a:t>
            </a:r>
          </a:p>
          <a:p>
            <a:r>
              <a:rPr lang="en-US" sz="4400" dirty="0" smtClean="0"/>
              <a:t>Started by Google</a:t>
            </a:r>
            <a:endParaRPr lang="en-US" sz="4400" dirty="0"/>
          </a:p>
        </p:txBody>
      </p:sp>
    </p:spTree>
    <p:extLst>
      <p:ext uri="{BB962C8B-B14F-4D97-AF65-F5344CB8AC3E}">
        <p14:creationId xmlns:p14="http://schemas.microsoft.com/office/powerpoint/2010/main" val="3030590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should we create custom angular services?</a:t>
            </a:r>
            <a:endParaRPr lang="en-US" dirty="0"/>
          </a:p>
        </p:txBody>
      </p:sp>
      <p:sp>
        <p:nvSpPr>
          <p:cNvPr id="3" name="Content Placeholder 2"/>
          <p:cNvSpPr>
            <a:spLocks noGrp="1"/>
          </p:cNvSpPr>
          <p:nvPr>
            <p:ph idx="1"/>
          </p:nvPr>
        </p:nvSpPr>
        <p:spPr/>
        <p:txBody>
          <a:bodyPr/>
          <a:lstStyle/>
          <a:p>
            <a:r>
              <a:rPr lang="en-US" dirty="0" smtClean="0"/>
              <a:t>Creates reusable logic</a:t>
            </a:r>
          </a:p>
          <a:p>
            <a:r>
              <a:rPr lang="en-US" dirty="0" smtClean="0"/>
              <a:t>Creates shared data</a:t>
            </a:r>
          </a:p>
          <a:p>
            <a:r>
              <a:rPr lang="en-US" dirty="0" smtClean="0"/>
              <a:t>Manages complexity</a:t>
            </a:r>
          </a:p>
          <a:p>
            <a:endParaRPr lang="en-US" dirty="0"/>
          </a:p>
        </p:txBody>
      </p:sp>
    </p:spTree>
    <p:extLst>
      <p:ext uri="{BB962C8B-B14F-4D97-AF65-F5344CB8AC3E}">
        <p14:creationId xmlns:p14="http://schemas.microsoft.com/office/powerpoint/2010/main" val="266453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Manages multiple views</a:t>
            </a:r>
          </a:p>
          <a:p>
            <a:r>
              <a:rPr lang="en-US" dirty="0" smtClean="0"/>
              <a:t>Navigate between different screens </a:t>
            </a:r>
          </a:p>
          <a:p>
            <a:r>
              <a:rPr lang="en-US" dirty="0" smtClean="0"/>
              <a:t>Can pass parameter between different controllers.</a:t>
            </a:r>
          </a:p>
          <a:p>
            <a:r>
              <a:rPr lang="en-US" dirty="0" smtClean="0"/>
              <a:t>Synchronizes browser history with user’s location in your application</a:t>
            </a:r>
          </a:p>
          <a:p>
            <a:endParaRPr lang="en-US" dirty="0"/>
          </a:p>
        </p:txBody>
      </p:sp>
    </p:spTree>
    <p:extLst>
      <p:ext uri="{BB962C8B-B14F-4D97-AF65-F5344CB8AC3E}">
        <p14:creationId xmlns:p14="http://schemas.microsoft.com/office/powerpoint/2010/main" val="3699024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with AngularJS</a:t>
            </a:r>
            <a:endParaRPr lang="en-US" dirty="0"/>
          </a:p>
        </p:txBody>
      </p:sp>
      <p:sp>
        <p:nvSpPr>
          <p:cNvPr id="3" name="Content Placeholder 2"/>
          <p:cNvSpPr>
            <a:spLocks noGrp="1"/>
          </p:cNvSpPr>
          <p:nvPr>
            <p:ph idx="1"/>
          </p:nvPr>
        </p:nvSpPr>
        <p:spPr/>
        <p:txBody>
          <a:bodyPr/>
          <a:lstStyle/>
          <a:p>
            <a:r>
              <a:rPr lang="en-US" dirty="0" smtClean="0"/>
              <a:t>Load angular-router.js</a:t>
            </a:r>
          </a:p>
          <a:p>
            <a:r>
              <a:rPr lang="en-US" dirty="0" smtClean="0"/>
              <a:t>Add </a:t>
            </a:r>
            <a:r>
              <a:rPr lang="en-US" dirty="0" err="1" smtClean="0"/>
              <a:t>ngRoute</a:t>
            </a:r>
            <a:r>
              <a:rPr lang="en-US" dirty="0" smtClean="0"/>
              <a:t> dependency to your angular module.</a:t>
            </a:r>
          </a:p>
          <a:p>
            <a:r>
              <a:rPr lang="en-US" dirty="0" smtClean="0"/>
              <a:t>Configure rules into $</a:t>
            </a:r>
            <a:r>
              <a:rPr lang="en-US" dirty="0" err="1" smtClean="0"/>
              <a:t>routeProvider</a:t>
            </a:r>
            <a:r>
              <a:rPr lang="en-US" dirty="0" smtClean="0"/>
              <a:t> (describing URLs)</a:t>
            </a:r>
          </a:p>
          <a:p>
            <a:r>
              <a:rPr lang="en-US" dirty="0" smtClean="0"/>
              <a:t>Place ng-view directive.</a:t>
            </a:r>
            <a:endParaRPr lang="en-US" dirty="0"/>
          </a:p>
        </p:txBody>
      </p:sp>
      <p:pic>
        <p:nvPicPr>
          <p:cNvPr id="4" name="Picture 3"/>
          <p:cNvPicPr>
            <a:picLocks noChangeAspect="1"/>
          </p:cNvPicPr>
          <p:nvPr/>
        </p:nvPicPr>
        <p:blipFill>
          <a:blip r:embed="rId2"/>
          <a:stretch>
            <a:fillRect/>
          </a:stretch>
        </p:blipFill>
        <p:spPr>
          <a:xfrm>
            <a:off x="3618894" y="2160589"/>
            <a:ext cx="5419725" cy="342900"/>
          </a:xfrm>
          <a:prstGeom prst="rect">
            <a:avLst/>
          </a:prstGeom>
        </p:spPr>
      </p:pic>
      <p:pic>
        <p:nvPicPr>
          <p:cNvPr id="5" name="Picture 4"/>
          <p:cNvPicPr>
            <a:picLocks noChangeAspect="1"/>
          </p:cNvPicPr>
          <p:nvPr/>
        </p:nvPicPr>
        <p:blipFill>
          <a:blip r:embed="rId3"/>
          <a:stretch>
            <a:fillRect/>
          </a:stretch>
        </p:blipFill>
        <p:spPr>
          <a:xfrm>
            <a:off x="6328756" y="2647953"/>
            <a:ext cx="3505200" cy="171450"/>
          </a:xfrm>
          <a:prstGeom prst="rect">
            <a:avLst/>
          </a:prstGeom>
        </p:spPr>
      </p:pic>
      <p:pic>
        <p:nvPicPr>
          <p:cNvPr id="7" name="Picture 6"/>
          <p:cNvPicPr>
            <a:picLocks noChangeAspect="1"/>
          </p:cNvPicPr>
          <p:nvPr/>
        </p:nvPicPr>
        <p:blipFill>
          <a:blip r:embed="rId4"/>
          <a:stretch>
            <a:fillRect/>
          </a:stretch>
        </p:blipFill>
        <p:spPr>
          <a:xfrm>
            <a:off x="6871681" y="3049592"/>
            <a:ext cx="2962275" cy="1990725"/>
          </a:xfrm>
          <a:prstGeom prst="rect">
            <a:avLst/>
          </a:prstGeom>
        </p:spPr>
      </p:pic>
    </p:spTree>
    <p:extLst>
      <p:ext uri="{BB962C8B-B14F-4D97-AF65-F5344CB8AC3E}">
        <p14:creationId xmlns:p14="http://schemas.microsoft.com/office/powerpoint/2010/main" val="464757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967" y="2322021"/>
            <a:ext cx="8596668" cy="1320800"/>
          </a:xfrm>
        </p:spPr>
        <p:txBody>
          <a:bodyPr>
            <a:normAutofit/>
          </a:bodyPr>
          <a:lstStyle/>
          <a:p>
            <a:r>
              <a:rPr lang="en-US" sz="6000" dirty="0" smtClean="0"/>
              <a:t>Thank You</a:t>
            </a:r>
            <a:endParaRPr lang="en-US" sz="6000" dirty="0"/>
          </a:p>
        </p:txBody>
      </p:sp>
    </p:spTree>
    <p:extLst>
      <p:ext uri="{BB962C8B-B14F-4D97-AF65-F5344CB8AC3E}">
        <p14:creationId xmlns:p14="http://schemas.microsoft.com/office/powerpoint/2010/main" val="112956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Important Websites</a:t>
            </a:r>
            <a:endParaRPr lang="en-US" sz="6600" b="1" dirty="0">
              <a:solidFill>
                <a:schemeClr val="tx1">
                  <a:lumMod val="95000"/>
                  <a:lumOff val="5000"/>
                </a:schemeClr>
              </a:solidFill>
            </a:endParaRPr>
          </a:p>
        </p:txBody>
      </p:sp>
      <p:sp>
        <p:nvSpPr>
          <p:cNvPr id="3" name="Content Placeholder 2"/>
          <p:cNvSpPr>
            <a:spLocks noGrp="1"/>
          </p:cNvSpPr>
          <p:nvPr>
            <p:ph idx="1"/>
          </p:nvPr>
        </p:nvSpPr>
        <p:spPr>
          <a:xfrm>
            <a:off x="838200" y="2183363"/>
            <a:ext cx="10515600" cy="3993600"/>
          </a:xfrm>
        </p:spPr>
        <p:txBody>
          <a:bodyPr>
            <a:normAutofit/>
          </a:bodyPr>
          <a:lstStyle/>
          <a:p>
            <a:r>
              <a:rPr lang="en-US" sz="3200" dirty="0" smtClean="0"/>
              <a:t>Official </a:t>
            </a:r>
            <a:r>
              <a:rPr lang="en-US" sz="3200" dirty="0"/>
              <a:t>Website </a:t>
            </a:r>
            <a:r>
              <a:rPr lang="en-US" sz="3200" dirty="0" smtClean="0">
                <a:sym typeface="Wingdings" panose="05000000000000000000" pitchFamily="2" charset="2"/>
              </a:rPr>
              <a:t> </a:t>
            </a:r>
            <a:r>
              <a:rPr lang="en-US" sz="3200" dirty="0" smtClean="0">
                <a:hlinkClick r:id="rId3"/>
              </a:rPr>
              <a:t>https</a:t>
            </a:r>
            <a:r>
              <a:rPr lang="en-US" sz="3200" dirty="0">
                <a:hlinkClick r:id="rId3"/>
              </a:rPr>
              <a:t>://angularjs.org</a:t>
            </a:r>
            <a:r>
              <a:rPr lang="en-US" sz="3200" dirty="0" smtClean="0">
                <a:hlinkClick r:id="rId3"/>
              </a:rPr>
              <a:t>/</a:t>
            </a:r>
            <a:endParaRPr lang="en-US" sz="3200" dirty="0" smtClean="0"/>
          </a:p>
          <a:p>
            <a:r>
              <a:rPr lang="en-US" sz="3200" dirty="0" smtClean="0"/>
              <a:t>Direct Download or CDN</a:t>
            </a:r>
            <a:r>
              <a:rPr lang="en-US" sz="3200" dirty="0" smtClean="0">
                <a:sym typeface="Wingdings" panose="05000000000000000000" pitchFamily="2" charset="2"/>
              </a:rPr>
              <a:t> </a:t>
            </a:r>
            <a:r>
              <a:rPr lang="en-US" sz="3200" dirty="0" smtClean="0">
                <a:sym typeface="Wingdings" panose="05000000000000000000" pitchFamily="2" charset="2"/>
                <a:hlinkClick r:id="rId4"/>
              </a:rPr>
              <a:t>https</a:t>
            </a:r>
            <a:r>
              <a:rPr lang="en-US" sz="3200" dirty="0">
                <a:sym typeface="Wingdings" panose="05000000000000000000" pitchFamily="2" charset="2"/>
                <a:hlinkClick r:id="rId4"/>
              </a:rPr>
              <a:t>://code.angularjs.org</a:t>
            </a:r>
            <a:r>
              <a:rPr lang="en-US" sz="3200" dirty="0" smtClean="0">
                <a:sym typeface="Wingdings" panose="05000000000000000000" pitchFamily="2" charset="2"/>
                <a:hlinkClick r:id="rId4"/>
              </a:rPr>
              <a:t>/</a:t>
            </a:r>
            <a:endParaRPr lang="en-US" sz="3200" dirty="0" smtClean="0">
              <a:sym typeface="Wingdings" panose="05000000000000000000" pitchFamily="2" charset="2"/>
            </a:endParaRPr>
          </a:p>
          <a:p>
            <a:r>
              <a:rPr lang="en-US" sz="3200" dirty="0" smtClean="0">
                <a:sym typeface="Wingdings" panose="05000000000000000000" pitchFamily="2" charset="2"/>
              </a:rPr>
              <a:t>Websites built with AngularJS </a:t>
            </a:r>
            <a:r>
              <a:rPr lang="en-US" sz="3200" dirty="0">
                <a:sym typeface="Wingdings" panose="05000000000000000000" pitchFamily="2" charset="2"/>
              </a:rPr>
              <a:t> </a:t>
            </a:r>
            <a:r>
              <a:rPr lang="en-US" sz="3200" dirty="0" smtClean="0">
                <a:sym typeface="Wingdings" panose="05000000000000000000" pitchFamily="2" charset="2"/>
                <a:hlinkClick r:id="rId5"/>
              </a:rPr>
              <a:t>https://</a:t>
            </a:r>
            <a:r>
              <a:rPr lang="en-US" sz="3200" dirty="0">
                <a:sym typeface="Wingdings" panose="05000000000000000000" pitchFamily="2" charset="2"/>
                <a:hlinkClick r:id="rId5"/>
              </a:rPr>
              <a:t>www.madewithangular.com</a:t>
            </a:r>
            <a:r>
              <a:rPr lang="en-US" sz="3200" dirty="0" smtClean="0">
                <a:sym typeface="Wingdings" panose="05000000000000000000" pitchFamily="2" charset="2"/>
                <a:hlinkClick r:id="rId5"/>
              </a:rPr>
              <a:t>/</a:t>
            </a:r>
            <a:endParaRPr lang="en-US" sz="3200" dirty="0" smtClean="0">
              <a:sym typeface="Wingdings" panose="05000000000000000000" pitchFamily="2" charset="2"/>
            </a:endParaRPr>
          </a:p>
          <a:p>
            <a:r>
              <a:rPr lang="en-US" sz="3200" dirty="0" err="1" smtClean="0">
                <a:sym typeface="Wingdings" panose="05000000000000000000" pitchFamily="2" charset="2"/>
              </a:rPr>
              <a:t>Plunker</a:t>
            </a:r>
            <a:r>
              <a:rPr lang="en-US" sz="3200" dirty="0" smtClean="0">
                <a:sym typeface="Wingdings" panose="05000000000000000000" pitchFamily="2" charset="2"/>
              </a:rPr>
              <a:t> </a:t>
            </a:r>
            <a:r>
              <a:rPr lang="en-US" sz="3200" dirty="0">
                <a:sym typeface="Wingdings" panose="05000000000000000000" pitchFamily="2" charset="2"/>
              </a:rPr>
              <a:t> </a:t>
            </a:r>
            <a:r>
              <a:rPr lang="en-US" sz="3200" dirty="0">
                <a:sym typeface="Wingdings" panose="05000000000000000000" pitchFamily="2" charset="2"/>
                <a:hlinkClick r:id="rId6"/>
              </a:rPr>
              <a:t>https://plnkr.co/</a:t>
            </a:r>
            <a:endParaRPr lang="en-US" sz="3200" dirty="0"/>
          </a:p>
        </p:txBody>
      </p:sp>
    </p:spTree>
    <p:extLst>
      <p:ext uri="{BB962C8B-B14F-4D97-AF65-F5344CB8AC3E}">
        <p14:creationId xmlns:p14="http://schemas.microsoft.com/office/powerpoint/2010/main" val="3488774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started with AngularJS?</a:t>
            </a:r>
            <a:endParaRPr lang="en-US" dirty="0"/>
          </a:p>
        </p:txBody>
      </p:sp>
      <p:sp>
        <p:nvSpPr>
          <p:cNvPr id="3" name="Content Placeholder 2"/>
          <p:cNvSpPr>
            <a:spLocks noGrp="1"/>
          </p:cNvSpPr>
          <p:nvPr>
            <p:ph idx="1"/>
          </p:nvPr>
        </p:nvSpPr>
        <p:spPr/>
        <p:txBody>
          <a:bodyPr>
            <a:normAutofit/>
          </a:bodyPr>
          <a:lstStyle/>
          <a:p>
            <a:r>
              <a:rPr lang="en-US" sz="2000" dirty="0" smtClean="0"/>
              <a:t>Add “angular.js” in a script tag to the html page.</a:t>
            </a:r>
          </a:p>
          <a:p>
            <a:endParaRPr lang="en-US" sz="2000" dirty="0" smtClean="0"/>
          </a:p>
          <a:p>
            <a:pPr marL="0" indent="0">
              <a:buNone/>
            </a:pPr>
            <a:endParaRPr lang="en-US" sz="2000" dirty="0"/>
          </a:p>
          <a:p>
            <a:pPr marL="0" indent="0">
              <a:buNone/>
            </a:pPr>
            <a:endParaRPr lang="en-US" sz="2000" dirty="0"/>
          </a:p>
          <a:p>
            <a:r>
              <a:rPr lang="en-US" sz="2000" dirty="0" smtClean="0"/>
              <a:t>Add “ng-app” attribute to an DOM Element.</a:t>
            </a:r>
            <a:endParaRPr lang="en-US" sz="2000" dirty="0"/>
          </a:p>
        </p:txBody>
      </p:sp>
      <p:pic>
        <p:nvPicPr>
          <p:cNvPr id="4" name="Picture 3"/>
          <p:cNvPicPr>
            <a:picLocks noChangeAspect="1"/>
          </p:cNvPicPr>
          <p:nvPr/>
        </p:nvPicPr>
        <p:blipFill>
          <a:blip r:embed="rId3"/>
          <a:stretch>
            <a:fillRect/>
          </a:stretch>
        </p:blipFill>
        <p:spPr>
          <a:xfrm>
            <a:off x="677334" y="2681750"/>
            <a:ext cx="9208721" cy="842500"/>
          </a:xfrm>
          <a:prstGeom prst="rect">
            <a:avLst/>
          </a:prstGeom>
        </p:spPr>
      </p:pic>
      <p:pic>
        <p:nvPicPr>
          <p:cNvPr id="6" name="Picture 5"/>
          <p:cNvPicPr>
            <a:picLocks noChangeAspect="1"/>
          </p:cNvPicPr>
          <p:nvPr/>
        </p:nvPicPr>
        <p:blipFill>
          <a:blip r:embed="rId4"/>
          <a:stretch>
            <a:fillRect/>
          </a:stretch>
        </p:blipFill>
        <p:spPr>
          <a:xfrm>
            <a:off x="4394643" y="4639327"/>
            <a:ext cx="2215708" cy="542622"/>
          </a:xfrm>
          <a:prstGeom prst="rect">
            <a:avLst/>
          </a:prstGeom>
        </p:spPr>
      </p:pic>
      <p:pic>
        <p:nvPicPr>
          <p:cNvPr id="7" name="Picture 6"/>
          <p:cNvPicPr>
            <a:picLocks noChangeAspect="1"/>
          </p:cNvPicPr>
          <p:nvPr/>
        </p:nvPicPr>
        <p:blipFill>
          <a:blip r:embed="rId5"/>
          <a:stretch>
            <a:fillRect/>
          </a:stretch>
        </p:blipFill>
        <p:spPr>
          <a:xfrm>
            <a:off x="1208476" y="4710438"/>
            <a:ext cx="2308183" cy="400399"/>
          </a:xfrm>
          <a:prstGeom prst="rect">
            <a:avLst/>
          </a:prstGeom>
        </p:spPr>
      </p:pic>
    </p:spTree>
    <p:extLst>
      <p:ext uri="{BB962C8B-B14F-4D97-AF65-F5344CB8AC3E}">
        <p14:creationId xmlns:p14="http://schemas.microsoft.com/office/powerpoint/2010/main" val="890320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a:t>
            </a:r>
            <a:r>
              <a:rPr lang="en-US" dirty="0" smtClean="0"/>
              <a:t>Expressions</a:t>
            </a:r>
            <a:endParaRPr lang="en-US" dirty="0"/>
          </a:p>
        </p:txBody>
      </p:sp>
      <p:sp>
        <p:nvSpPr>
          <p:cNvPr id="3" name="Content Placeholder 2"/>
          <p:cNvSpPr>
            <a:spLocks noGrp="1"/>
          </p:cNvSpPr>
          <p:nvPr>
            <p:ph idx="1"/>
          </p:nvPr>
        </p:nvSpPr>
        <p:spPr>
          <a:xfrm>
            <a:off x="677334" y="2160589"/>
            <a:ext cx="8596668" cy="3880773"/>
          </a:xfrm>
        </p:spPr>
        <p:txBody>
          <a:bodyPr>
            <a:normAutofit/>
          </a:bodyPr>
          <a:lstStyle/>
          <a:p>
            <a:pPr marL="0" indent="0" algn="ctr">
              <a:buNone/>
            </a:pPr>
            <a:endParaRPr lang="en-US" sz="2000" b="1" dirty="0"/>
          </a:p>
          <a:p>
            <a:pPr marL="0" indent="0" algn="ctr">
              <a:buNone/>
            </a:pPr>
            <a:r>
              <a:rPr lang="en-US" dirty="0" smtClean="0"/>
              <a:t>{{ &lt;expression&gt; }} </a:t>
            </a:r>
            <a:r>
              <a:rPr lang="en-US" dirty="0" smtClean="0">
                <a:sym typeface="Wingdings" panose="05000000000000000000" pitchFamily="2" charset="2"/>
              </a:rPr>
              <a:t> </a:t>
            </a:r>
            <a:r>
              <a:rPr lang="en-US" dirty="0" smtClean="0"/>
              <a:t>Binding expressions or moustache or handle bars</a:t>
            </a:r>
          </a:p>
          <a:p>
            <a:pPr marL="0" indent="0" algn="ctr">
              <a:buNone/>
            </a:pPr>
            <a:endParaRPr lang="en-US" sz="2000" dirty="0"/>
          </a:p>
          <a:p>
            <a:pPr marL="0" indent="0" algn="ctr">
              <a:buNone/>
            </a:pPr>
            <a:endParaRPr lang="en-US" sz="2000" dirty="0" smtClean="0"/>
          </a:p>
          <a:p>
            <a:pPr marL="0" indent="0" algn="ctr">
              <a:buNone/>
            </a:pPr>
            <a:endParaRPr lang="en-US" sz="2000" dirty="0"/>
          </a:p>
          <a:p>
            <a:pPr marL="0" indent="0" algn="ctr">
              <a:buNone/>
            </a:pPr>
            <a:endParaRPr lang="en-US" sz="2000" dirty="0" smtClean="0"/>
          </a:p>
          <a:p>
            <a:pPr marL="0" indent="0">
              <a:buNone/>
            </a:pPr>
            <a:r>
              <a:rPr lang="en-US" dirty="0"/>
              <a:t>Angular will look for </a:t>
            </a:r>
            <a:r>
              <a:rPr lang="en-US" dirty="0" smtClean="0"/>
              <a:t>binding expressions </a:t>
            </a:r>
            <a:r>
              <a:rPr lang="en-US" dirty="0"/>
              <a:t>inside the </a:t>
            </a:r>
            <a:r>
              <a:rPr lang="en-US" dirty="0" smtClean="0"/>
              <a:t>DOM, labelled with ng-app and </a:t>
            </a:r>
            <a:r>
              <a:rPr lang="en-US" dirty="0"/>
              <a:t>evaluates </a:t>
            </a:r>
            <a:r>
              <a:rPr lang="en-US" dirty="0" smtClean="0"/>
              <a:t>them.</a:t>
            </a:r>
            <a:endParaRPr lang="en-US" sz="2000" dirty="0" smtClean="0"/>
          </a:p>
        </p:txBody>
      </p:sp>
      <p:sp>
        <p:nvSpPr>
          <p:cNvPr id="6" name="TextBox 5"/>
          <p:cNvSpPr txBox="1"/>
          <p:nvPr/>
        </p:nvSpPr>
        <p:spPr>
          <a:xfrm>
            <a:off x="3752850" y="4362450"/>
            <a:ext cx="184731"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3"/>
          <a:stretch>
            <a:fillRect/>
          </a:stretch>
        </p:blipFill>
        <p:spPr>
          <a:xfrm>
            <a:off x="1610737" y="3571875"/>
            <a:ext cx="2857323" cy="923925"/>
          </a:xfrm>
          <a:prstGeom prst="rect">
            <a:avLst/>
          </a:prstGeom>
        </p:spPr>
      </p:pic>
      <p:pic>
        <p:nvPicPr>
          <p:cNvPr id="10" name="Picture 9"/>
          <p:cNvPicPr>
            <a:picLocks noChangeAspect="1"/>
          </p:cNvPicPr>
          <p:nvPr/>
        </p:nvPicPr>
        <p:blipFill>
          <a:blip r:embed="rId4"/>
          <a:stretch>
            <a:fillRect/>
          </a:stretch>
        </p:blipFill>
        <p:spPr>
          <a:xfrm>
            <a:off x="6779736" y="3571875"/>
            <a:ext cx="1903794" cy="695617"/>
          </a:xfrm>
          <a:prstGeom prst="rect">
            <a:avLst/>
          </a:prstGeom>
        </p:spPr>
      </p:pic>
      <p:sp>
        <p:nvSpPr>
          <p:cNvPr id="13" name="Right Arrow 12"/>
          <p:cNvSpPr/>
          <p:nvPr/>
        </p:nvSpPr>
        <p:spPr>
          <a:xfrm>
            <a:off x="4956912" y="3733800"/>
            <a:ext cx="1543050" cy="533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33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t>
            </a:r>
            <a:endParaRPr lang="en-US" dirty="0"/>
          </a:p>
        </p:txBody>
      </p:sp>
      <p:sp>
        <p:nvSpPr>
          <p:cNvPr id="3" name="Content Placeholder 2"/>
          <p:cNvSpPr>
            <a:spLocks noGrp="1"/>
          </p:cNvSpPr>
          <p:nvPr>
            <p:ph idx="1"/>
          </p:nvPr>
        </p:nvSpPr>
        <p:spPr/>
        <p:txBody>
          <a:bodyPr>
            <a:normAutofit/>
          </a:bodyPr>
          <a:lstStyle/>
          <a:p>
            <a:r>
              <a:rPr lang="en-US" dirty="0" smtClean="0"/>
              <a:t>In charge </a:t>
            </a:r>
            <a:r>
              <a:rPr lang="en-US" dirty="0"/>
              <a:t>of an area in an application.</a:t>
            </a:r>
          </a:p>
          <a:p>
            <a:r>
              <a:rPr lang="en-US" dirty="0"/>
              <a:t>It is central piece of angular frame work.</a:t>
            </a:r>
          </a:p>
          <a:p>
            <a:r>
              <a:rPr lang="en-US" dirty="0"/>
              <a:t>Builds model.</a:t>
            </a:r>
          </a:p>
          <a:p>
            <a:pPr marL="0" indent="0">
              <a:buNone/>
            </a:pPr>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25601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t>
            </a:r>
            <a:endParaRPr lang="en-US" dirty="0"/>
          </a:p>
        </p:txBody>
      </p:sp>
      <p:sp>
        <p:nvSpPr>
          <p:cNvPr id="3" name="Content Placeholder 2"/>
          <p:cNvSpPr>
            <a:spLocks noGrp="1"/>
          </p:cNvSpPr>
          <p:nvPr>
            <p:ph idx="1"/>
          </p:nvPr>
        </p:nvSpPr>
        <p:spPr/>
        <p:txBody>
          <a:bodyPr>
            <a:normAutofit/>
          </a:bodyPr>
          <a:lstStyle/>
          <a:p>
            <a:r>
              <a:rPr lang="en-US" dirty="0" smtClean="0"/>
              <a:t>Give ng-app a value</a:t>
            </a:r>
            <a:r>
              <a:rPr lang="en-US" dirty="0"/>
              <a:t> “</a:t>
            </a:r>
            <a:r>
              <a:rPr lang="en-US" dirty="0" err="1"/>
              <a:t>myApp</a:t>
            </a:r>
            <a:r>
              <a:rPr lang="en-US" dirty="0"/>
              <a:t>” </a:t>
            </a:r>
            <a:endParaRPr lang="en-US" dirty="0" smtClean="0"/>
          </a:p>
          <a:p>
            <a:r>
              <a:rPr lang="en-US" dirty="0" smtClean="0"/>
              <a:t>Create a module in .</a:t>
            </a:r>
            <a:r>
              <a:rPr lang="en-US" dirty="0" err="1" smtClean="0"/>
              <a:t>js</a:t>
            </a:r>
            <a:r>
              <a:rPr lang="en-US" dirty="0" smtClean="0"/>
              <a:t> file with the name given in ng-app directive</a:t>
            </a:r>
          </a:p>
          <a:p>
            <a:r>
              <a:rPr lang="en-US" dirty="0" smtClean="0"/>
              <a:t>Register controller with angular module and pass a function with input $scope that will act as our controller.</a:t>
            </a:r>
          </a:p>
          <a:p>
            <a:r>
              <a:rPr lang="en-US" dirty="0" smtClean="0"/>
              <a:t>Use it in DOM with the help of ng-controller directive</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3"/>
          <a:stretch>
            <a:fillRect/>
          </a:stretch>
        </p:blipFill>
        <p:spPr>
          <a:xfrm>
            <a:off x="5427209" y="4521331"/>
            <a:ext cx="5111752" cy="1166813"/>
          </a:xfrm>
          <a:prstGeom prst="rect">
            <a:avLst/>
          </a:prstGeom>
        </p:spPr>
      </p:pic>
      <p:pic>
        <p:nvPicPr>
          <p:cNvPr id="6" name="Picture 5"/>
          <p:cNvPicPr>
            <a:picLocks noChangeAspect="1"/>
          </p:cNvPicPr>
          <p:nvPr/>
        </p:nvPicPr>
        <p:blipFill>
          <a:blip r:embed="rId4"/>
          <a:stretch>
            <a:fillRect/>
          </a:stretch>
        </p:blipFill>
        <p:spPr>
          <a:xfrm>
            <a:off x="882457" y="4113580"/>
            <a:ext cx="3907586" cy="1982316"/>
          </a:xfrm>
          <a:prstGeom prst="rect">
            <a:avLst/>
          </a:prstGeom>
        </p:spPr>
      </p:pic>
    </p:spTree>
    <p:extLst>
      <p:ext uri="{BB962C8B-B14F-4D97-AF65-F5344CB8AC3E}">
        <p14:creationId xmlns:p14="http://schemas.microsoft.com/office/powerpoint/2010/main" val="3955860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11624"/>
          </a:xfrm>
        </p:spPr>
        <p:txBody>
          <a:bodyPr/>
          <a:lstStyle/>
          <a:p>
            <a:r>
              <a:rPr lang="en-US" dirty="0" smtClean="0"/>
              <a:t>Controller Capabilities</a:t>
            </a:r>
            <a:endParaRPr lang="en-US" dirty="0"/>
          </a:p>
        </p:txBody>
      </p:sp>
      <p:sp>
        <p:nvSpPr>
          <p:cNvPr id="3" name="Content Placeholder 2"/>
          <p:cNvSpPr>
            <a:spLocks noGrp="1"/>
          </p:cNvSpPr>
          <p:nvPr>
            <p:ph idx="1"/>
          </p:nvPr>
        </p:nvSpPr>
        <p:spPr/>
        <p:txBody>
          <a:bodyPr/>
          <a:lstStyle/>
          <a:p>
            <a:pPr marL="0" indent="0">
              <a:buNone/>
            </a:pPr>
            <a:r>
              <a:rPr lang="en-US" sz="1600" dirty="0" smtClean="0"/>
              <a:t>Multiple Controllers: Each controller will be responsible for different features</a:t>
            </a:r>
          </a:p>
        </p:txBody>
      </p:sp>
      <p:sp>
        <p:nvSpPr>
          <p:cNvPr id="15" name="TextBox 14"/>
          <p:cNvSpPr txBox="1"/>
          <p:nvPr/>
        </p:nvSpPr>
        <p:spPr>
          <a:xfrm>
            <a:off x="4532244" y="3434964"/>
            <a:ext cx="184731" cy="369332"/>
          </a:xfrm>
          <a:prstGeom prst="rect">
            <a:avLst/>
          </a:prstGeom>
          <a:noFill/>
        </p:spPr>
        <p:txBody>
          <a:bodyPr wrap="none" rtlCol="0">
            <a:spAutoFit/>
          </a:bodyPr>
          <a:lstStyle/>
          <a:p>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104" y="2685193"/>
            <a:ext cx="7673010" cy="3586358"/>
          </a:xfrm>
          <a:prstGeom prst="rect">
            <a:avLst/>
          </a:prstGeom>
        </p:spPr>
      </p:pic>
    </p:spTree>
    <p:extLst>
      <p:ext uri="{BB962C8B-B14F-4D97-AF65-F5344CB8AC3E}">
        <p14:creationId xmlns:p14="http://schemas.microsoft.com/office/powerpoint/2010/main" val="2507107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Capabilities</a:t>
            </a:r>
            <a:endParaRPr lang="en-US" dirty="0"/>
          </a:p>
        </p:txBody>
      </p:sp>
      <p:sp>
        <p:nvSpPr>
          <p:cNvPr id="3" name="Content Placeholder 2"/>
          <p:cNvSpPr>
            <a:spLocks noGrp="1"/>
          </p:cNvSpPr>
          <p:nvPr>
            <p:ph idx="1"/>
          </p:nvPr>
        </p:nvSpPr>
        <p:spPr/>
        <p:txBody>
          <a:bodyPr/>
          <a:lstStyle/>
          <a:p>
            <a:r>
              <a:rPr lang="en-US" dirty="0" smtClean="0"/>
              <a:t>Complex Objects</a:t>
            </a:r>
          </a:p>
          <a:p>
            <a:pPr marL="0" indent="0">
              <a:buNone/>
            </a:pPr>
            <a:r>
              <a:rPr lang="en-US" dirty="0"/>
              <a:t>	</a:t>
            </a:r>
            <a:r>
              <a:rPr lang="en-US" dirty="0" smtClean="0"/>
              <a:t>We can assign complex objects to $scope.</a:t>
            </a:r>
          </a:p>
          <a:p>
            <a:pPr marL="0" indent="0">
              <a:buNone/>
            </a:pPr>
            <a:endParaRPr lang="en-US" dirty="0"/>
          </a:p>
        </p:txBody>
      </p:sp>
      <p:pic>
        <p:nvPicPr>
          <p:cNvPr id="5" name="Picture 4"/>
          <p:cNvPicPr>
            <a:picLocks noChangeAspect="1"/>
          </p:cNvPicPr>
          <p:nvPr/>
        </p:nvPicPr>
        <p:blipFill>
          <a:blip r:embed="rId3"/>
          <a:stretch>
            <a:fillRect/>
          </a:stretch>
        </p:blipFill>
        <p:spPr>
          <a:xfrm>
            <a:off x="5829277" y="3419937"/>
            <a:ext cx="5692324" cy="1980662"/>
          </a:xfrm>
          <a:prstGeom prst="rect">
            <a:avLst/>
          </a:prstGeom>
        </p:spPr>
      </p:pic>
      <p:pic>
        <p:nvPicPr>
          <p:cNvPr id="6" name="Picture 5"/>
          <p:cNvPicPr>
            <a:picLocks noChangeAspect="1"/>
          </p:cNvPicPr>
          <p:nvPr/>
        </p:nvPicPr>
        <p:blipFill>
          <a:blip r:embed="rId4"/>
          <a:stretch>
            <a:fillRect/>
          </a:stretch>
        </p:blipFill>
        <p:spPr>
          <a:xfrm>
            <a:off x="876818" y="3729230"/>
            <a:ext cx="4752975" cy="1362075"/>
          </a:xfrm>
          <a:prstGeom prst="rect">
            <a:avLst/>
          </a:prstGeom>
        </p:spPr>
      </p:pic>
    </p:spTree>
    <p:extLst>
      <p:ext uri="{BB962C8B-B14F-4D97-AF65-F5344CB8AC3E}">
        <p14:creationId xmlns:p14="http://schemas.microsoft.com/office/powerpoint/2010/main" val="2445719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16262</TotalTime>
  <Words>1086</Words>
  <Application>Microsoft Office PowerPoint</Application>
  <PresentationFormat>Widescreen</PresentationFormat>
  <Paragraphs>194</Paragraphs>
  <Slides>23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Trebuchet MS</vt:lpstr>
      <vt:lpstr>Wingdings</vt:lpstr>
      <vt:lpstr>Wingdings 3</vt:lpstr>
      <vt:lpstr>Facet</vt:lpstr>
      <vt:lpstr>AngularJS</vt:lpstr>
      <vt:lpstr>Introduction</vt:lpstr>
      <vt:lpstr>Important Websites</vt:lpstr>
      <vt:lpstr>How to get started with AngularJS?</vt:lpstr>
      <vt:lpstr>Binding Expressions</vt:lpstr>
      <vt:lpstr>Controllers </vt:lpstr>
      <vt:lpstr>Controllers </vt:lpstr>
      <vt:lpstr>Controller Capabilities</vt:lpstr>
      <vt:lpstr>Controller Capabilities</vt:lpstr>
      <vt:lpstr>PowerPoint Presentation</vt:lpstr>
      <vt:lpstr>$http Service</vt:lpstr>
      <vt:lpstr>Angular Directives</vt:lpstr>
      <vt:lpstr>Angular Directives</vt:lpstr>
      <vt:lpstr>Angular Directives</vt:lpstr>
      <vt:lpstr>Angular Directives</vt:lpstr>
      <vt:lpstr>Angular Directives</vt:lpstr>
      <vt:lpstr>Filters</vt:lpstr>
      <vt:lpstr>Services</vt:lpstr>
      <vt:lpstr>Role of Services</vt:lpstr>
      <vt:lpstr>Why should we create custom angular services?</vt:lpstr>
      <vt:lpstr>Routing</vt:lpstr>
      <vt:lpstr>Routing with AngularJS</vt:lpstr>
      <vt:lpstr>Thank You</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Koralla, Venkata Neha (Cognizant)</dc:creator>
  <cp:lastModifiedBy>Koralla, Venkata Neha (Cognizant)</cp:lastModifiedBy>
  <cp:revision>79</cp:revision>
  <dcterms:created xsi:type="dcterms:W3CDTF">2017-01-27T10:49:44Z</dcterms:created>
  <dcterms:modified xsi:type="dcterms:W3CDTF">2017-02-08T08:56:03Z</dcterms:modified>
</cp:coreProperties>
</file>