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5" r:id="rId10"/>
    <p:sldId id="264" r:id="rId11"/>
    <p:sldId id="271" r:id="rId12"/>
    <p:sldId id="272" r:id="rId13"/>
    <p:sldId id="343" r:id="rId14"/>
    <p:sldId id="336" r:id="rId15"/>
    <p:sldId id="337" r:id="rId16"/>
    <p:sldId id="338" r:id="rId17"/>
    <p:sldId id="339" r:id="rId18"/>
    <p:sldId id="340" r:id="rId19"/>
    <p:sldId id="341" r:id="rId20"/>
    <p:sldId id="266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7B3C9-45EC-4D4D-97AF-80DCDED7118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C9A39-EE92-4BD5-8815-AA26D5D1A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4E837A-DF83-4F73-9CAE-586405A2E6A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23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D3645D-6C67-44A4-8F76-35A97EE03FC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12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D47905-470F-4F24-BF5E-32C5C362341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6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59C891-6F72-47F7-BDD7-E5363E69425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80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6F52FC-AFA8-4E8C-B877-EA6C3A062FAF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97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32B224-36F8-4A91-BF5B-0CC9B82EA22C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96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F9B002-C585-43C1-8D48-8A1027B143B7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62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8433E8-4573-404E-AECF-3A7995EE66A9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60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B149DC-12F6-44B1-8876-9C53BC2898F9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525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1B6B79-43C5-4FC7-9639-94B1B9396214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78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A599F4-77B5-4787-A484-17DBFD66AA0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6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361CE7-1E5D-4EAE-ABE8-F8DD0ABD41A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627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4ECADC-1681-49E6-8CDC-26AF92EE6FDE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483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82F441-BAAB-4C4E-B9BE-F736571597DF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088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A6DC0E-4E9E-4636-9F42-2D573AADBFC3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7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616178-C5A6-4237-AA00-67B6E4712BC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539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2D68D1-9A4A-4F1D-B1E9-81E0ED8C4BF8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88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1814ED-BC38-4AE3-9BF2-AC83E3755B59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40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D5B1BE-C233-4B24-863E-EFDA18479E1F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505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CDACA6-763B-4DEE-9B3B-BF0C2FA29002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111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69FD97-A895-4ED7-B0B6-08EFBB0D73C7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748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CEF7E7-D47E-4CA0-B4F9-E544E8776E9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27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B51661-F904-4F91-8AC0-8C5FBBA828C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420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13884E-5BBD-446F-9E4A-740F865FBDC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771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D94F1B-40AC-4671-ACA4-09AFA1FE64A8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600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F333C4-C2F8-49B8-A88C-A6563C822B97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55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EE1458-BEB1-4675-97E4-EA178D17BCAD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154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C080C4-8BE5-42F9-8303-9D72A622689C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256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A8A051-6AFA-4900-9A5E-245946809D7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382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4BC104-E067-4A32-B70E-9BAC416B8F3B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4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3FA8ED-2064-4E5D-8853-B61B6C77C91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19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52FB68-79F1-4F6A-958C-B1C51921CC42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3888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C84850-71DC-4EAC-8906-6EAF44F30247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59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44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A552D4-9B45-4B1A-8F82-6BFEB4B42D70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51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9605E1-0B9E-459A-BED8-2F6E07F83CB2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60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82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ABA322-C898-4C27-A34E-689090BD53E9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61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761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3793FB-7649-4EA9-9B5C-6CFB1677E9F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62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186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543EE8-1092-4C2F-9CAE-E62136D20717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63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7312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B57255-20F9-4E75-BEE4-307237C5C1F1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64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62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AB5ED6-F183-4BF3-87EE-D97A92C1728D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388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2320CE-2F96-4D98-8B56-C1E97ED8149D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91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183171-AD38-42C0-A628-EE4EF9D3083C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8101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19817C-A174-4006-A5D5-A269D25DDD4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77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9F3578-5CE2-436E-963E-F13DC209A9A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69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31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BE863F-495E-42A5-87D9-127E112F7F44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906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720975" y="533400"/>
            <a:ext cx="3549650" cy="2662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898525" y="3373438"/>
            <a:ext cx="7194550" cy="3195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What kind of Notes??</a:t>
            </a:r>
          </a:p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2426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720975" y="533400"/>
            <a:ext cx="3549650" cy="2662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898525" y="3373438"/>
            <a:ext cx="7194550" cy="3195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What kind of Notes??</a:t>
            </a:r>
          </a:p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995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599761-2F12-4112-892A-14EC53DE83C9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62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1EF0D3-80A0-49C0-A2AA-8B57EA23B1B8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38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BF58D0-77F6-4D6E-8258-A8C7768A1B05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83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E9945E-BCE7-4318-A546-A1BFEE5A6306}" type="slidenum">
              <a:rPr lang="zh-CN" altLang="en-US" sz="1200" b="0">
                <a:latin typeface="Times New Roman" panose="02020603050405020304" pitchFamily="18" charset="0"/>
                <a:ea typeface="SimSun" panose="02010600030101010101" pitchFamily="2" charset="-122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1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7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2100"/>
            <a:ext cx="59436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0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F186-63FA-4B2A-BC1F-66AB27ED3059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6F2A-A1B1-4D83-AAA2-03198F7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03. 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</a:p>
          <a:p>
            <a:r>
              <a:rPr lang="en-US" dirty="0" smtClean="0"/>
              <a:t>(Abdul Munif)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8650" y="1853148"/>
            <a:ext cx="7886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/>
            <a:r>
              <a:rPr 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-2)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Fibonacci number recursively (top-down):</a:t>
            </a:r>
          </a:p>
          <a:p>
            <a:pPr algn="l">
              <a:buFontTx/>
              <a:buChar char="•"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>
              <a:buFontTx/>
              <a:buChar char="•"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       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</a:t>
            </a:r>
          </a:p>
          <a:p>
            <a:pPr algn="l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</a:t>
            </a: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...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85925" y="4019550"/>
            <a:ext cx="6477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76513" y="4019550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5219" y="4700586"/>
            <a:ext cx="4953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86112" y="4686299"/>
            <a:ext cx="3810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85925" y="4686299"/>
            <a:ext cx="4953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42988" y="4672012"/>
            <a:ext cx="3810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901825" y="4964668"/>
            <a:ext cx="990600" cy="419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70225" y="4911669"/>
            <a:ext cx="990600" cy="419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8650" y="4948181"/>
            <a:ext cx="990600" cy="419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33068" y="4299506"/>
            <a:ext cx="990600" cy="419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33425" y="1883752"/>
            <a:ext cx="7886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/>
            <a:r>
              <a:rPr 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-2)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(1)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b="1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algn="l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Fibonacci number recursively (top-down):</a:t>
            </a:r>
          </a:p>
          <a:p>
            <a:pPr algn="l">
              <a:buFontTx/>
              <a:buChar char="•"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algn="l">
              <a:buFontTx/>
              <a:buChar char="•"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 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       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</a:t>
            </a:r>
          </a:p>
          <a:p>
            <a:pPr algn="l"/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   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   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    F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</a:t>
            </a:r>
          </a:p>
          <a:p>
            <a:pPr algn="l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1511" y="4374118"/>
            <a:ext cx="18974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Recurring solution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8730" y="5967740"/>
            <a:ext cx="330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T(n) = n log n</a:t>
            </a:r>
            <a:endPara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54150" y="4069318"/>
            <a:ext cx="6477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13025" y="4078843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29125" y="4793218"/>
            <a:ext cx="4953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4775" y="4793218"/>
            <a:ext cx="3810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95450" y="4793218"/>
            <a:ext cx="4953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181100" y="4793218"/>
            <a:ext cx="38100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F(0) = 0</a:t>
            </a:r>
          </a:p>
          <a:p>
            <a:pPr marL="0" indent="0">
              <a:buNone/>
            </a:pPr>
            <a:r>
              <a:rPr lang="en-US" sz="1600" dirty="0" smtClean="0"/>
              <a:t>F(1) = 1</a:t>
            </a:r>
          </a:p>
          <a:p>
            <a:pPr marL="0" indent="0">
              <a:buNone/>
            </a:pPr>
            <a:r>
              <a:rPr lang="en-US" sz="1600" dirty="0" smtClean="0"/>
              <a:t>F(2) = 1+0 = 1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dirty="0" smtClean="0"/>
              <a:t>F(n-2) =</a:t>
            </a:r>
          </a:p>
          <a:p>
            <a:pPr marL="0" indent="0">
              <a:buNone/>
            </a:pPr>
            <a:r>
              <a:rPr lang="en-US" sz="1600" dirty="0" smtClean="0"/>
              <a:t>F(n-1) =</a:t>
            </a:r>
          </a:p>
          <a:p>
            <a:pPr marL="0" indent="0">
              <a:buNone/>
            </a:pPr>
            <a:r>
              <a:rPr lang="en-US" sz="1600" dirty="0" smtClean="0"/>
              <a:t>F(n) = F(n-1) + F(n-2)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0055"/>
              </p:ext>
            </p:extLst>
          </p:nvPr>
        </p:nvGraphicFramePr>
        <p:xfrm>
          <a:off x="2857500" y="29845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F(n-2)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F(n-1)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F(n)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96894" y="3904734"/>
            <a:ext cx="1636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T(n) = n</a:t>
            </a:r>
          </a:p>
        </p:txBody>
      </p:sp>
    </p:spTree>
    <p:extLst>
      <p:ext uri="{BB962C8B-B14F-4D97-AF65-F5344CB8AC3E}">
        <p14:creationId xmlns:p14="http://schemas.microsoft.com/office/powerpoint/2010/main" val="8923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coin S (S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), S</a:t>
            </a:r>
            <a:r>
              <a:rPr lang="en-US" baseline="-25000" dirty="0" smtClean="0"/>
              <a:t>1</a:t>
            </a:r>
            <a:r>
              <a:rPr lang="en-US" dirty="0" smtClean="0"/>
              <a:t> &lt; S</a:t>
            </a:r>
            <a:r>
              <a:rPr lang="en-US" baseline="-25000" dirty="0" smtClean="0"/>
              <a:t>2</a:t>
            </a:r>
            <a:r>
              <a:rPr lang="en-US" dirty="0" smtClean="0"/>
              <a:t> &lt; … &lt;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find the minimum coin used for changing money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.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58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approach</a:t>
            </a:r>
          </a:p>
          <a:p>
            <a:pPr lvl="1"/>
            <a:r>
              <a:rPr lang="en-US" dirty="0" smtClean="0"/>
              <a:t>Use the highest valued coin first</a:t>
            </a:r>
          </a:p>
          <a:p>
            <a:pPr lvl="1"/>
            <a:r>
              <a:rPr lang="en-US" dirty="0" smtClean="0"/>
              <a:t>Sometimes it is not the optimal solutions.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 = {1, 2, 5} </a:t>
            </a:r>
            <a:r>
              <a:rPr lang="en-US" dirty="0" smtClean="0">
                <a:sym typeface="Wingdings" panose="05000000000000000000" pitchFamily="2" charset="2"/>
              </a:rPr>
              <a:t> n = 10. Coin used: 2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 = {1, 2, 5, 6}  n = 10. Coin used: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Coin Change Problem (DP)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 approach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Find the recurrence/overlapping problems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Solve the recurrence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Save the result in the memo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Change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92" y="1814513"/>
            <a:ext cx="4747615" cy="107156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24767"/>
              </p:ext>
            </p:extLst>
          </p:nvPr>
        </p:nvGraphicFramePr>
        <p:xfrm>
          <a:off x="1079499" y="3663950"/>
          <a:ext cx="6861381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2400120" imgH="482400" progId="Equation.DSMT4">
                  <p:embed/>
                </p:oleObj>
              </mc:Choice>
              <mc:Fallback>
                <p:oleObj name="Equation" r:id="rId4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499" y="3663950"/>
                        <a:ext cx="6861381" cy="137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1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Coin Change Problem (DP)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Solve the recurrence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72" y="2562226"/>
            <a:ext cx="5776856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8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Coin Change Problem (DP)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Find the coin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41" y="3000376"/>
            <a:ext cx="4415118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77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Programming Paradigm</a:t>
            </a:r>
          </a:p>
          <a:p>
            <a:r>
              <a:rPr lang="en-US" dirty="0" smtClean="0"/>
              <a:t>Fibonacci Sequence using DP</a:t>
            </a:r>
          </a:p>
          <a:p>
            <a:r>
              <a:rPr lang="en-US" dirty="0" smtClean="0"/>
              <a:t>Coin Change Problem using DP</a:t>
            </a:r>
          </a:p>
          <a:p>
            <a:r>
              <a:rPr lang="en-US" dirty="0" smtClean="0"/>
              <a:t>Knapsack Problem using DP</a:t>
            </a:r>
          </a:p>
          <a:p>
            <a:r>
              <a:rPr lang="en-US" dirty="0" smtClean="0"/>
              <a:t>Rod Cutting Problem using DP</a:t>
            </a:r>
          </a:p>
        </p:txBody>
      </p:sp>
    </p:spTree>
    <p:extLst>
      <p:ext uri="{BB962C8B-B14F-4D97-AF65-F5344CB8AC3E}">
        <p14:creationId xmlns:p14="http://schemas.microsoft.com/office/powerpoint/2010/main" val="41481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 using </a:t>
            </a:r>
            <a:r>
              <a:rPr lang="en-US" dirty="0" smtClean="0"/>
              <a:t>DP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309688" y="1687513"/>
            <a:ext cx="7224712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Given some items, pack the knapsack to get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the maximum total value. Each item has some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weight and some value. Total weight that we can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carry is no more than some fixed number W.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So we must consider weights of items as well as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their values.</a:t>
            </a:r>
          </a:p>
          <a:p>
            <a:endParaRPr lang="en-US" altLang="zh-CN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3"/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 #        Weight    Value</a:t>
            </a:r>
          </a:p>
          <a:p>
            <a:pPr lvl="3"/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 1                 1            8</a:t>
            </a:r>
          </a:p>
          <a:p>
            <a:pPr lvl="3"/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 2                 3            6</a:t>
            </a:r>
          </a:p>
          <a:p>
            <a:pPr lvl="3"/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 3                 5            5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Knapsack problem </a:t>
            </a:r>
          </a:p>
        </p:txBody>
      </p:sp>
    </p:spTree>
    <p:extLst>
      <p:ext uri="{BB962C8B-B14F-4D97-AF65-F5344CB8AC3E}">
        <p14:creationId xmlns:p14="http://schemas.microsoft.com/office/powerpoint/2010/main" val="5935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Knapsack problem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 marL="609600" indent="-609600">
              <a:buFont typeface="Monotype Sorts" pitchFamily="80" charset="2"/>
              <a:buNone/>
            </a:pPr>
            <a:r>
              <a:rPr lang="en-US" altLang="zh-CN" sz="3000" smtClean="0">
                <a:ea typeface="SimSun" panose="02010600030101010101" pitchFamily="2" charset="-122"/>
              </a:rPr>
              <a:t>There are two versions of the problem:</a:t>
            </a: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smtClean="0">
                <a:ea typeface="SimSun" panose="02010600030101010101" pitchFamily="2" charset="-122"/>
              </a:rPr>
              <a:t>“0-1 knapsack problem”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r>
              <a:rPr lang="en-US" altLang="zh-CN" sz="2200" smtClean="0">
                <a:ea typeface="SimSun" panose="02010600030101010101" pitchFamily="2" charset="-122"/>
              </a:rPr>
              <a:t>Items are indivisible; you either take an item or not. Some special instances can be solved with </a:t>
            </a:r>
            <a:r>
              <a:rPr lang="en-US" altLang="zh-CN" sz="2200" i="1" smtClean="0">
                <a:solidFill>
                  <a:schemeClr val="hlink"/>
                </a:solidFill>
                <a:ea typeface="SimSun" panose="02010600030101010101" pitchFamily="2" charset="-122"/>
              </a:rPr>
              <a:t>dynamic programming</a:t>
            </a:r>
          </a:p>
          <a:p>
            <a:pPr marL="1200150" lvl="2" indent="-342900">
              <a:spcBef>
                <a:spcPct val="0"/>
              </a:spcBef>
              <a:buClrTx/>
              <a:buSzTx/>
            </a:pPr>
            <a:endParaRPr lang="en-US" altLang="zh-CN" sz="2200" i="1" smtClean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r>
              <a:rPr lang="en-US" altLang="zh-CN" sz="2600" smtClean="0">
                <a:ea typeface="SimSun" panose="02010600030101010101" pitchFamily="2" charset="-122"/>
              </a:rPr>
              <a:t>“Fractional knapsack problem”</a:t>
            </a:r>
          </a:p>
          <a:p>
            <a:pPr marL="1200150" lvl="2" indent="-342900">
              <a:spcBef>
                <a:spcPct val="0"/>
              </a:spcBef>
            </a:pPr>
            <a:r>
              <a:rPr lang="en-US" altLang="zh-CN" sz="2200" smtClean="0">
                <a:ea typeface="SimSun" panose="02010600030101010101" pitchFamily="2" charset="-122"/>
              </a:rPr>
              <a:t>Items are divisible: you can take any fraction of an item </a:t>
            </a:r>
            <a:endParaRPr lang="en-US" altLang="zh-CN" sz="220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marL="990600" lvl="1" indent="-533400">
              <a:spcBef>
                <a:spcPct val="0"/>
              </a:spcBef>
              <a:buFontTx/>
              <a:buAutoNum type="arabicPeriod"/>
            </a:pPr>
            <a:endParaRPr lang="en-US" altLang="zh-CN" sz="2000" smtClean="0">
              <a:ea typeface="SimSun" panose="02010600030101010101" pitchFamily="2" charset="-122"/>
            </a:endParaRPr>
          </a:p>
          <a:p>
            <a:pPr marL="609600" indent="-60960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Given a knapsack with maximum capacity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, and a set </a:t>
            </a:r>
            <a:r>
              <a:rPr lang="en-US" altLang="zh-CN" i="1" smtClean="0">
                <a:ea typeface="SimSun" panose="02010600030101010101" pitchFamily="2" charset="-122"/>
              </a:rPr>
              <a:t>S</a:t>
            </a:r>
            <a:r>
              <a:rPr lang="en-US" altLang="zh-CN" smtClean="0">
                <a:ea typeface="SimSun" panose="02010600030101010101" pitchFamily="2" charset="-122"/>
              </a:rPr>
              <a:t> consisting of </a:t>
            </a:r>
            <a:r>
              <a:rPr lang="en-US" altLang="zh-CN" i="1" smtClean="0"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Each item </a:t>
            </a:r>
            <a:r>
              <a:rPr lang="en-US" altLang="zh-CN" i="1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has some weight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and benefit value </a:t>
            </a:r>
            <a:r>
              <a:rPr lang="en-US" altLang="zh-CN" i="1" smtClean="0">
                <a:ea typeface="SimSun" panose="02010600030101010101" pitchFamily="2" charset="-122"/>
              </a:rPr>
              <a:t>b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baseline="-25000" smtClean="0">
                <a:ea typeface="SimSun" panose="02010600030101010101" pitchFamily="2" charset="-122"/>
              </a:rPr>
              <a:t>  </a:t>
            </a:r>
            <a:r>
              <a:rPr lang="en-US" altLang="zh-CN" smtClean="0">
                <a:ea typeface="SimSun" panose="02010600030101010101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 are integer values</a:t>
            </a:r>
            <a:r>
              <a:rPr lang="en-US" altLang="zh-CN" smtClean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anose="02010600030101010101" pitchFamily="2" charset="-122"/>
              </a:rPr>
              <a:t>Problem</a:t>
            </a:r>
            <a:r>
              <a:rPr lang="en-US" altLang="zh-CN" smtClean="0">
                <a:ea typeface="SimSun" panose="02010600030101010101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0-1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9106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66038" cy="685800"/>
          </a:xfrm>
        </p:spPr>
        <p:txBody>
          <a:bodyPr/>
          <a:lstStyle/>
          <a:p>
            <a:r>
              <a:rPr lang="en-US" altLang="zh-CN" sz="3200" smtClean="0">
                <a:ea typeface="SimSun" panose="02010600030101010101" pitchFamily="2" charset="-122"/>
              </a:rPr>
              <a:t>Problem, in other words, is to find</a:t>
            </a:r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2209800"/>
          <a:ext cx="5486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879600" imgH="342900" progId="Equation.3">
                  <p:embed/>
                </p:oleObj>
              </mc:Choice>
              <mc:Fallback>
                <p:oleObj name="Equation" r:id="rId4" imgW="1879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5486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0-1 Knapsack problem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219200" y="3429000"/>
            <a:ext cx="7666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Char char="u"/>
            </a:pPr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The problem is called a “</a:t>
            </a:r>
            <a:r>
              <a:rPr lang="en-US" altLang="zh-CN" sz="3200" b="0" i="1">
                <a:latin typeface="Times New Roman" panose="02020603050405020304" pitchFamily="18" charset="0"/>
                <a:ea typeface="SimSun" panose="02010600030101010101" pitchFamily="2" charset="-122"/>
              </a:rPr>
              <a:t>0-1</a:t>
            </a:r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” problem, because each item must be entirely accepted or rejected.</a:t>
            </a:r>
          </a:p>
        </p:txBody>
      </p:sp>
    </p:spTree>
    <p:extLst>
      <p:ext uri="{BB962C8B-B14F-4D97-AF65-F5344CB8AC3E}">
        <p14:creationId xmlns:p14="http://schemas.microsoft.com/office/powerpoint/2010/main" val="13883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3434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Monotype Sorts" pitchFamily="80" charset="2"/>
              <a:buNone/>
            </a:pPr>
            <a:r>
              <a:rPr lang="en-US" altLang="zh-CN" sz="3200" smtClean="0">
                <a:solidFill>
                  <a:schemeClr val="hlink"/>
                </a:solidFill>
                <a:ea typeface="SimSun" panose="02010600030101010101" pitchFamily="2" charset="-122"/>
              </a:rPr>
              <a:t>Let’s first solve this problem with a straightforward algorithm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Since there are </a:t>
            </a:r>
            <a:r>
              <a:rPr lang="en-US" altLang="zh-CN" i="1" smtClean="0"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items, there are </a:t>
            </a:r>
            <a:r>
              <a:rPr lang="en-US" altLang="zh-CN" i="1" smtClean="0">
                <a:ea typeface="SimSun" panose="02010600030101010101" pitchFamily="2" charset="-122"/>
              </a:rPr>
              <a:t>2</a:t>
            </a:r>
            <a:r>
              <a:rPr lang="en-US" altLang="zh-CN" i="1" baseline="30000" smtClean="0"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possible combinations of items.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We go through all combinations and find the one with maximum value and with total weight less or equal to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Running time will be </a:t>
            </a:r>
            <a:r>
              <a:rPr lang="en-US" altLang="zh-CN" i="1" smtClean="0">
                <a:ea typeface="SimSun" panose="02010600030101010101" pitchFamily="2" charset="-122"/>
              </a:rPr>
              <a:t>O(2</a:t>
            </a:r>
            <a:r>
              <a:rPr lang="en-US" altLang="zh-CN" i="1" baseline="30000" smtClean="0">
                <a:ea typeface="SimSun" panose="02010600030101010101" pitchFamily="2" charset="-122"/>
              </a:rPr>
              <a:t>n</a:t>
            </a:r>
            <a:r>
              <a:rPr lang="en-US" altLang="zh-CN" i="1" smtClean="0">
                <a:ea typeface="SimSun" panose="02010600030101010101" pitchFamily="2" charset="-122"/>
              </a:rPr>
              <a:t>)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0-1 Knapsack problem: brute-force approach</a:t>
            </a:r>
          </a:p>
        </p:txBody>
      </p:sp>
    </p:spTree>
    <p:extLst>
      <p:ext uri="{BB962C8B-B14F-4D97-AF65-F5344CB8AC3E}">
        <p14:creationId xmlns:p14="http://schemas.microsoft.com/office/powerpoint/2010/main" val="36904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We can do better with an algorithm based on dynamic programming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We need to carefully identify the subproblems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>
          <a:xfrm>
            <a:off x="520700" y="292100"/>
            <a:ext cx="8153400" cy="11049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0-1 Knapsack problem: DP</a:t>
            </a:r>
          </a:p>
        </p:txBody>
      </p:sp>
    </p:spTree>
    <p:extLst>
      <p:ext uri="{BB962C8B-B14F-4D97-AF65-F5344CB8AC3E}">
        <p14:creationId xmlns:p14="http://schemas.microsoft.com/office/powerpoint/2010/main" val="120389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Given a knapsack with maximum capacity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, and a set </a:t>
            </a:r>
            <a:r>
              <a:rPr lang="en-US" altLang="zh-CN" i="1" smtClean="0">
                <a:ea typeface="SimSun" panose="02010600030101010101" pitchFamily="2" charset="-122"/>
              </a:rPr>
              <a:t>S</a:t>
            </a:r>
            <a:r>
              <a:rPr lang="en-US" altLang="zh-CN" smtClean="0">
                <a:ea typeface="SimSun" panose="02010600030101010101" pitchFamily="2" charset="-122"/>
              </a:rPr>
              <a:t> consisting of </a:t>
            </a:r>
            <a:r>
              <a:rPr lang="en-US" altLang="zh-CN" i="1" smtClean="0"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Each item </a:t>
            </a:r>
            <a:r>
              <a:rPr lang="en-US" altLang="zh-CN" i="1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has some weight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and benefit value </a:t>
            </a:r>
            <a:r>
              <a:rPr lang="en-US" altLang="zh-CN" i="1" smtClean="0">
                <a:ea typeface="SimSun" panose="02010600030101010101" pitchFamily="2" charset="-122"/>
              </a:rPr>
              <a:t>b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baseline="-25000" smtClean="0">
                <a:ea typeface="SimSun" panose="02010600030101010101" pitchFamily="2" charset="-122"/>
              </a:rPr>
              <a:t>  </a:t>
            </a:r>
            <a:r>
              <a:rPr lang="en-US" altLang="zh-CN" smtClean="0">
                <a:ea typeface="SimSun" panose="02010600030101010101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 are integer values</a:t>
            </a:r>
            <a:r>
              <a:rPr lang="en-US" altLang="zh-CN" smtClean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anose="02010600030101010101" pitchFamily="2" charset="-122"/>
              </a:rPr>
              <a:t>Problem</a:t>
            </a:r>
            <a:r>
              <a:rPr lang="en-US" altLang="zh-CN" smtClean="0">
                <a:ea typeface="SimSun" panose="02010600030101010101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153400" cy="11049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/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1834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3050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We can do better with an algorithm based on dynamic programming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We need to carefully identify the subproblems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39813" y="4038600"/>
            <a:ext cx="64277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Let’s try this:</a:t>
            </a:r>
          </a:p>
          <a:p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items are labeled </a:t>
            </a:r>
            <a:r>
              <a: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1..n</a:t>
            </a:r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then a subproblem </a:t>
            </a:r>
          </a:p>
          <a:p>
            <a:r>
              <a:rPr lang="en-US" altLang="zh-CN" sz="2800" b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would be to find an optimal solution for </a:t>
            </a:r>
          </a:p>
          <a:p>
            <a:r>
              <a: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altLang="zh-CN" sz="2800" b="0" i="1" baseline="-2500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{items labeled 1, 2, .. k}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382000" cy="11049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 </a:t>
            </a:r>
            <a:br>
              <a:rPr lang="en-US" altLang="zh-CN" smtClean="0">
                <a:ea typeface="SimSun" panose="02010600030101010101" pitchFamily="2" charset="-122"/>
              </a:rPr>
            </a:br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7967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  <p:bldP spid="10957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>
            <a:normAutofit fontScale="85000" lnSpcReduction="20000"/>
          </a:bodyPr>
          <a:lstStyle/>
          <a:p>
            <a:pPr algn="ctr">
              <a:buFont typeface="Monotype Sorts" pitchFamily="80" charset="2"/>
              <a:buNone/>
            </a:pP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If items are labeled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1..n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, then a subproblem would be to find an optimal solution for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 = {items labeled 1, 2, .. k}</a:t>
            </a:r>
          </a:p>
          <a:p>
            <a:pPr algn="ctr">
              <a:buFont typeface="Monotype Sorts" pitchFamily="80" charset="2"/>
              <a:buNone/>
            </a:pPr>
            <a:endParaRPr lang="en-US" altLang="zh-CN" i="1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This is a reasonable subproblem definition.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The question is: can we describe the final solution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n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ea typeface="SimSun" panose="02010600030101010101" pitchFamily="2" charset="-122"/>
              </a:rPr>
              <a:t>) in terms of subproblems (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smtClean="0">
                <a:ea typeface="SimSun" panose="02010600030101010101" pitchFamily="2" charset="-122"/>
              </a:rPr>
              <a:t>)?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Unfortunately, we </a:t>
            </a:r>
            <a:r>
              <a:rPr lang="en-US" altLang="zh-CN" u="sng" smtClean="0">
                <a:ea typeface="SimSun" panose="02010600030101010101" pitchFamily="2" charset="-122"/>
              </a:rPr>
              <a:t>can’t</a:t>
            </a:r>
            <a:r>
              <a:rPr lang="en-US" altLang="zh-CN" smtClean="0">
                <a:ea typeface="SimSun" panose="02010600030101010101" pitchFamily="2" charset="-122"/>
              </a:rPr>
              <a:t> do that. 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41358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Paradigm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371600" y="2560638"/>
            <a:ext cx="28654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Max weight: W = 20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S</a:t>
            </a:r>
            <a:r>
              <a:rPr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altLang="zh-CN" sz="2400" b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Total weight: 14</a:t>
            </a:r>
          </a:p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Maximum benefit: 20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90600" y="1341438"/>
            <a:ext cx="4343400" cy="1066800"/>
            <a:chOff x="624" y="672"/>
            <a:chExt cx="2736" cy="672"/>
          </a:xfrm>
        </p:grpSpPr>
        <p:sp>
          <p:nvSpPr>
            <p:cNvPr id="13357" name="Rectangle 4"/>
            <p:cNvSpPr>
              <a:spLocks noChangeArrowheads="1"/>
            </p:cNvSpPr>
            <p:nvPr/>
          </p:nvSpPr>
          <p:spPr bwMode="auto">
            <a:xfrm>
              <a:off x="672" y="672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8" name="Rectangle 5"/>
            <p:cNvSpPr>
              <a:spLocks noChangeArrowheads="1"/>
            </p:cNvSpPr>
            <p:nvPr/>
          </p:nvSpPr>
          <p:spPr bwMode="auto">
            <a:xfrm>
              <a:off x="672" y="672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9" name="Rectangle 10"/>
            <p:cNvSpPr>
              <a:spLocks noChangeArrowheads="1"/>
            </p:cNvSpPr>
            <p:nvPr/>
          </p:nvSpPr>
          <p:spPr bwMode="auto">
            <a:xfrm>
              <a:off x="1056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60" name="Rectangle 11"/>
            <p:cNvSpPr>
              <a:spLocks noChangeArrowheads="1"/>
            </p:cNvSpPr>
            <p:nvPr/>
          </p:nvSpPr>
          <p:spPr bwMode="auto">
            <a:xfrm>
              <a:off x="1632" y="672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61" name="Rectangle 12"/>
            <p:cNvSpPr>
              <a:spLocks noChangeArrowheads="1"/>
            </p:cNvSpPr>
            <p:nvPr/>
          </p:nvSpPr>
          <p:spPr bwMode="auto">
            <a:xfrm>
              <a:off x="2208" y="672"/>
              <a:ext cx="48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62" name="Text Box 13"/>
            <p:cNvSpPr txBox="1">
              <a:spLocks noChangeArrowheads="1"/>
            </p:cNvSpPr>
            <p:nvPr/>
          </p:nvSpPr>
          <p:spPr bwMode="auto">
            <a:xfrm>
              <a:off x="624" y="720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=3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63" name="Text Box 15"/>
            <p:cNvSpPr txBox="1">
              <a:spLocks noChangeArrowheads="1"/>
            </p:cNvSpPr>
            <p:nvPr/>
          </p:nvSpPr>
          <p:spPr bwMode="auto">
            <a:xfrm>
              <a:off x="1056" y="720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=5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64" name="Text Box 16"/>
            <p:cNvSpPr txBox="1">
              <a:spLocks noChangeArrowheads="1"/>
            </p:cNvSpPr>
            <p:nvPr/>
          </p:nvSpPr>
          <p:spPr bwMode="auto">
            <a:xfrm>
              <a:off x="1680" y="720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=8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65" name="Text Box 17"/>
            <p:cNvSpPr txBox="1">
              <a:spLocks noChangeArrowheads="1"/>
            </p:cNvSpPr>
            <p:nvPr/>
          </p:nvSpPr>
          <p:spPr bwMode="auto">
            <a:xfrm>
              <a:off x="2256" y="720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4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=3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4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=4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13316" name="Text Box 18"/>
          <p:cNvSpPr txBox="1">
            <a:spLocks noChangeArrowheads="1"/>
          </p:cNvSpPr>
          <p:nvPr/>
        </p:nvSpPr>
        <p:spPr bwMode="auto">
          <a:xfrm>
            <a:off x="7162800" y="1570038"/>
            <a:ext cx="55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32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17" name="Text Box 19"/>
          <p:cNvSpPr txBox="1">
            <a:spLocks noChangeArrowheads="1"/>
          </p:cNvSpPr>
          <p:nvPr/>
        </p:nvSpPr>
        <p:spPr bwMode="auto">
          <a:xfrm>
            <a:off x="8305800" y="1570038"/>
            <a:ext cx="55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32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8229600" y="4389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10</a:t>
            </a:r>
          </a:p>
        </p:txBody>
      </p:sp>
      <p:sp>
        <p:nvSpPr>
          <p:cNvPr id="13319" name="Text Box 21"/>
          <p:cNvSpPr txBox="1">
            <a:spLocks noChangeArrowheads="1"/>
          </p:cNvSpPr>
          <p:nvPr/>
        </p:nvSpPr>
        <p:spPr bwMode="auto">
          <a:xfrm>
            <a:off x="8382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</a:p>
        </p:txBody>
      </p:sp>
      <p:sp>
        <p:nvSpPr>
          <p:cNvPr id="13320" name="Text Box 22"/>
          <p:cNvSpPr txBox="1">
            <a:spLocks noChangeArrowheads="1"/>
          </p:cNvSpPr>
          <p:nvPr/>
        </p:nvSpPr>
        <p:spPr bwMode="auto">
          <a:xfrm>
            <a:off x="73152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3321" name="Text Box 23"/>
          <p:cNvSpPr txBox="1">
            <a:spLocks noChangeArrowheads="1"/>
          </p:cNvSpPr>
          <p:nvPr/>
        </p:nvSpPr>
        <p:spPr bwMode="auto">
          <a:xfrm>
            <a:off x="8382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73152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3323" name="Text Box 25"/>
          <p:cNvSpPr txBox="1">
            <a:spLocks noChangeArrowheads="1"/>
          </p:cNvSpPr>
          <p:nvPr/>
        </p:nvSpPr>
        <p:spPr bwMode="auto">
          <a:xfrm>
            <a:off x="8382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3324" name="Text Box 26"/>
          <p:cNvSpPr txBox="1">
            <a:spLocks noChangeArrowheads="1"/>
          </p:cNvSpPr>
          <p:nvPr/>
        </p:nvSpPr>
        <p:spPr bwMode="auto">
          <a:xfrm>
            <a:off x="73152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3325" name="Text Box 27"/>
          <p:cNvSpPr txBox="1">
            <a:spLocks noChangeArrowheads="1"/>
          </p:cNvSpPr>
          <p:nvPr/>
        </p:nvSpPr>
        <p:spPr bwMode="auto">
          <a:xfrm>
            <a:off x="83820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3326" name="Text Box 28"/>
          <p:cNvSpPr txBox="1">
            <a:spLocks noChangeArrowheads="1"/>
          </p:cNvSpPr>
          <p:nvPr/>
        </p:nvSpPr>
        <p:spPr bwMode="auto">
          <a:xfrm>
            <a:off x="73152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3327" name="Text Box 29"/>
          <p:cNvSpPr txBox="1">
            <a:spLocks noChangeArrowheads="1"/>
          </p:cNvSpPr>
          <p:nvPr/>
        </p:nvSpPr>
        <p:spPr bwMode="auto">
          <a:xfrm>
            <a:off x="6781800" y="13160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Weight</a:t>
            </a:r>
          </a:p>
        </p:txBody>
      </p:sp>
      <p:sp>
        <p:nvSpPr>
          <p:cNvPr id="13328" name="Text Box 30"/>
          <p:cNvSpPr txBox="1">
            <a:spLocks noChangeArrowheads="1"/>
          </p:cNvSpPr>
          <p:nvPr/>
        </p:nvSpPr>
        <p:spPr bwMode="auto">
          <a:xfrm>
            <a:off x="7915275" y="13160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Benefit</a:t>
            </a:r>
          </a:p>
        </p:txBody>
      </p:sp>
      <p:sp>
        <p:nvSpPr>
          <p:cNvPr id="13329" name="Text Box 31"/>
          <p:cNvSpPr txBox="1">
            <a:spLocks noChangeArrowheads="1"/>
          </p:cNvSpPr>
          <p:nvPr/>
        </p:nvSpPr>
        <p:spPr bwMode="auto">
          <a:xfrm>
            <a:off x="7315200" y="4389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13330" name="Line 32"/>
          <p:cNvSpPr>
            <a:spLocks noChangeShapeType="1"/>
          </p:cNvSpPr>
          <p:nvPr/>
        </p:nvSpPr>
        <p:spPr bwMode="auto">
          <a:xfrm>
            <a:off x="6324600" y="118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33"/>
          <p:cNvSpPr>
            <a:spLocks noChangeShapeType="1"/>
          </p:cNvSpPr>
          <p:nvPr/>
        </p:nvSpPr>
        <p:spPr bwMode="auto">
          <a:xfrm>
            <a:off x="6324600" y="1189038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34"/>
          <p:cNvSpPr txBox="1">
            <a:spLocks noChangeArrowheads="1"/>
          </p:cNvSpPr>
          <p:nvPr/>
        </p:nvSpPr>
        <p:spPr bwMode="auto">
          <a:xfrm>
            <a:off x="7299325" y="1611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33" name="Text Box 36"/>
          <p:cNvSpPr txBox="1">
            <a:spLocks noChangeArrowheads="1"/>
          </p:cNvSpPr>
          <p:nvPr/>
        </p:nvSpPr>
        <p:spPr bwMode="auto">
          <a:xfrm>
            <a:off x="6324600" y="1695450"/>
            <a:ext cx="647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Item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#</a:t>
            </a:r>
          </a:p>
        </p:txBody>
      </p:sp>
      <p:sp>
        <p:nvSpPr>
          <p:cNvPr id="13334" name="Text Box 37"/>
          <p:cNvSpPr txBox="1">
            <a:spLocks noChangeArrowheads="1"/>
          </p:cNvSpPr>
          <p:nvPr/>
        </p:nvSpPr>
        <p:spPr bwMode="auto">
          <a:xfrm>
            <a:off x="6477000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13335" name="Text Box 38"/>
          <p:cNvSpPr txBox="1">
            <a:spLocks noChangeArrowheads="1"/>
          </p:cNvSpPr>
          <p:nvPr/>
        </p:nvSpPr>
        <p:spPr bwMode="auto">
          <a:xfrm>
            <a:off x="6477000" y="332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3336" name="Text Box 39"/>
          <p:cNvSpPr txBox="1">
            <a:spLocks noChangeArrowheads="1"/>
          </p:cNvSpPr>
          <p:nvPr/>
        </p:nvSpPr>
        <p:spPr bwMode="auto">
          <a:xfrm>
            <a:off x="6477000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3337" name="Text Box 40"/>
          <p:cNvSpPr txBox="1">
            <a:spLocks noChangeArrowheads="1"/>
          </p:cNvSpPr>
          <p:nvPr/>
        </p:nvSpPr>
        <p:spPr bwMode="auto">
          <a:xfrm>
            <a:off x="6477000" y="2255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3338" name="Text Box 41"/>
          <p:cNvSpPr txBox="1">
            <a:spLocks noChangeArrowheads="1"/>
          </p:cNvSpPr>
          <p:nvPr/>
        </p:nvSpPr>
        <p:spPr bwMode="auto">
          <a:xfrm>
            <a:off x="6477000" y="4389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13339" name="Freeform 42"/>
          <p:cNvSpPr>
            <a:spLocks/>
          </p:cNvSpPr>
          <p:nvPr/>
        </p:nvSpPr>
        <p:spPr bwMode="auto">
          <a:xfrm>
            <a:off x="6032500" y="2319338"/>
            <a:ext cx="520700" cy="2197100"/>
          </a:xfrm>
          <a:custGeom>
            <a:avLst/>
            <a:gdLst>
              <a:gd name="T0" fmla="*/ 2147483647 w 328"/>
              <a:gd name="T1" fmla="*/ 2147483647 h 1384"/>
              <a:gd name="T2" fmla="*/ 2147483647 w 328"/>
              <a:gd name="T3" fmla="*/ 2147483647 h 1384"/>
              <a:gd name="T4" fmla="*/ 2147483647 w 328"/>
              <a:gd name="T5" fmla="*/ 2147483647 h 1384"/>
              <a:gd name="T6" fmla="*/ 2147483647 w 328"/>
              <a:gd name="T7" fmla="*/ 2147483647 h 1384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1384"/>
              <a:gd name="T14" fmla="*/ 328 w 328"/>
              <a:gd name="T15" fmla="*/ 1384 h 1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1384">
                <a:moveTo>
                  <a:pt x="280" y="8"/>
                </a:moveTo>
                <a:cubicBezTo>
                  <a:pt x="204" y="4"/>
                  <a:pt x="128" y="0"/>
                  <a:pt x="88" y="200"/>
                </a:cubicBezTo>
                <a:cubicBezTo>
                  <a:pt x="48" y="400"/>
                  <a:pt x="0" y="1032"/>
                  <a:pt x="40" y="1208"/>
                </a:cubicBezTo>
                <a:cubicBezTo>
                  <a:pt x="80" y="1384"/>
                  <a:pt x="264" y="1288"/>
                  <a:pt x="328" y="1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Text Box 43"/>
          <p:cNvSpPr txBox="1">
            <a:spLocks noChangeArrowheads="1"/>
          </p:cNvSpPr>
          <p:nvPr/>
        </p:nvSpPr>
        <p:spPr bwMode="auto">
          <a:xfrm>
            <a:off x="5715000" y="2713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41" name="Freeform 44"/>
          <p:cNvSpPr>
            <a:spLocks/>
          </p:cNvSpPr>
          <p:nvPr/>
        </p:nvSpPr>
        <p:spPr bwMode="auto">
          <a:xfrm>
            <a:off x="5562600" y="2332038"/>
            <a:ext cx="1066800" cy="2641600"/>
          </a:xfrm>
          <a:custGeom>
            <a:avLst/>
            <a:gdLst>
              <a:gd name="T0" fmla="*/ 2147483647 w 672"/>
              <a:gd name="T1" fmla="*/ 0 h 1664"/>
              <a:gd name="T2" fmla="*/ 2147483647 w 672"/>
              <a:gd name="T3" fmla="*/ 2147483647 h 1664"/>
              <a:gd name="T4" fmla="*/ 2147483647 w 672"/>
              <a:gd name="T5" fmla="*/ 2147483647 h 1664"/>
              <a:gd name="T6" fmla="*/ 2147483647 w 672"/>
              <a:gd name="T7" fmla="*/ 2147483647 h 166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1664"/>
              <a:gd name="T14" fmla="*/ 672 w 672"/>
              <a:gd name="T15" fmla="*/ 1664 h 1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1664">
                <a:moveTo>
                  <a:pt x="480" y="0"/>
                </a:moveTo>
                <a:cubicBezTo>
                  <a:pt x="320" y="0"/>
                  <a:pt x="160" y="0"/>
                  <a:pt x="96" y="240"/>
                </a:cubicBezTo>
                <a:cubicBezTo>
                  <a:pt x="32" y="480"/>
                  <a:pt x="0" y="1216"/>
                  <a:pt x="96" y="1440"/>
                </a:cubicBezTo>
                <a:cubicBezTo>
                  <a:pt x="192" y="1664"/>
                  <a:pt x="592" y="1592"/>
                  <a:pt x="672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45"/>
          <p:cNvSpPr txBox="1">
            <a:spLocks noChangeArrowheads="1"/>
          </p:cNvSpPr>
          <p:nvPr/>
        </p:nvSpPr>
        <p:spPr bwMode="auto">
          <a:xfrm>
            <a:off x="5181600" y="31702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066800" y="4541838"/>
            <a:ext cx="4343400" cy="1066800"/>
            <a:chOff x="672" y="2688"/>
            <a:chExt cx="2736" cy="672"/>
          </a:xfrm>
        </p:grpSpPr>
        <p:sp>
          <p:nvSpPr>
            <p:cNvPr id="13349" name="Rectangle 46"/>
            <p:cNvSpPr>
              <a:spLocks noChangeArrowheads="1"/>
            </p:cNvSpPr>
            <p:nvPr/>
          </p:nvSpPr>
          <p:spPr bwMode="auto">
            <a:xfrm>
              <a:off x="720" y="2688"/>
              <a:ext cx="268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0" name="Rectangle 47"/>
            <p:cNvSpPr>
              <a:spLocks noChangeArrowheads="1"/>
            </p:cNvSpPr>
            <p:nvPr/>
          </p:nvSpPr>
          <p:spPr bwMode="auto">
            <a:xfrm>
              <a:off x="720" y="2688"/>
              <a:ext cx="38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1" name="Rectangle 48"/>
            <p:cNvSpPr>
              <a:spLocks noChangeArrowheads="1"/>
            </p:cNvSpPr>
            <p:nvPr/>
          </p:nvSpPr>
          <p:spPr bwMode="auto">
            <a:xfrm>
              <a:off x="1104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2" name="Rectangle 49"/>
            <p:cNvSpPr>
              <a:spLocks noChangeArrowheads="1"/>
            </p:cNvSpPr>
            <p:nvPr/>
          </p:nvSpPr>
          <p:spPr bwMode="auto">
            <a:xfrm>
              <a:off x="1680" y="2688"/>
              <a:ext cx="57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13353" name="Text Box 51"/>
            <p:cNvSpPr txBox="1">
              <a:spLocks noChangeArrowheads="1"/>
            </p:cNvSpPr>
            <p:nvPr/>
          </p:nvSpPr>
          <p:spPr bwMode="auto">
            <a:xfrm>
              <a:off x="672" y="2736"/>
              <a:ext cx="53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=2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=3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54" name="Text Box 52"/>
            <p:cNvSpPr txBox="1">
              <a:spLocks noChangeArrowheads="1"/>
            </p:cNvSpPr>
            <p:nvPr/>
          </p:nvSpPr>
          <p:spPr bwMode="auto">
            <a:xfrm>
              <a:off x="1104" y="2736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2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=5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55" name="Text Box 53"/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=5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=8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356" name="Text Box 54"/>
            <p:cNvSpPr txBox="1">
              <a:spLocks noChangeArrowheads="1"/>
            </p:cNvSpPr>
            <p:nvPr/>
          </p:nvSpPr>
          <p:spPr bwMode="auto">
            <a:xfrm>
              <a:off x="2304" y="2736"/>
              <a:ext cx="57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w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5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=9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5 </a:t>
              </a:r>
              <a:r>
                <a:rPr lang="en-US" altLang="zh-CN" sz="2000" b="0">
                  <a:latin typeface="Times New Roman" panose="02020603050405020304" pitchFamily="18" charset="0"/>
                  <a:ea typeface="SimSun" panose="02010600030101010101" pitchFamily="2" charset="-122"/>
                </a:rPr>
                <a:t>=10</a:t>
              </a:r>
              <a:endPara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6324600" y="49990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2362200" y="5580063"/>
            <a:ext cx="2838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S</a:t>
            </a:r>
            <a:r>
              <a:rPr lang="en-US" altLang="zh-CN" sz="2400" baseline="-250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altLang="zh-CN" sz="2400" b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Total weight: 20</a:t>
            </a:r>
          </a:p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Maximum benefit: 26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5638800" y="5303838"/>
            <a:ext cx="31242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Solution for S</a:t>
            </a:r>
            <a:r>
              <a:rPr lang="en-US" altLang="zh-CN" sz="32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is not part of the solution for S</a:t>
            </a:r>
            <a:r>
              <a:rPr lang="en-US" altLang="zh-CN" sz="32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altLang="zh-CN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!!!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3733800" y="1951038"/>
            <a:ext cx="5572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800">
                <a:solidFill>
                  <a:srgbClr val="FF0000"/>
                </a:solidFill>
                <a:ea typeface="SimSun" panose="02010600030101010101" pitchFamily="2" charset="-122"/>
              </a:rPr>
              <a:t>?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348" name="Rectangle 63"/>
          <p:cNvSpPr>
            <a:spLocks noGrp="1" noChangeArrowheads="1"/>
          </p:cNvSpPr>
          <p:nvPr>
            <p:ph type="title"/>
          </p:nvPr>
        </p:nvSpPr>
        <p:spPr>
          <a:xfrm>
            <a:off x="876300" y="140494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Defining a </a:t>
            </a:r>
            <a:r>
              <a:rPr lang="en-US" altLang="zh-CN" dirty="0" err="1" smtClean="0">
                <a:ea typeface="SimSun" panose="02010600030101010101" pitchFamily="2" charset="-122"/>
              </a:rPr>
              <a:t>Subproblem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2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  <p:bldP spid="113720" grpId="0" autoUpdateAnimBg="0"/>
      <p:bldP spid="113721" grpId="0" autoUpdateAnimBg="0"/>
      <p:bldP spid="1137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As we have seen, the solution for </a:t>
            </a:r>
            <a:r>
              <a:rPr lang="en-US" altLang="zh-CN" i="1" smtClean="0"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ea typeface="SimSun" panose="02010600030101010101" pitchFamily="2" charset="-122"/>
              </a:rPr>
              <a:t>4</a:t>
            </a:r>
            <a:r>
              <a:rPr lang="en-US" altLang="zh-CN" smtClean="0">
                <a:ea typeface="SimSun" panose="02010600030101010101" pitchFamily="2" charset="-122"/>
              </a:rPr>
              <a:t> is not part of the solution for </a:t>
            </a:r>
            <a:r>
              <a:rPr lang="en-US" altLang="zh-CN" i="1" smtClean="0"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ea typeface="SimSun" panose="02010600030101010101" pitchFamily="2" charset="-122"/>
              </a:rPr>
              <a:t>5</a:t>
            </a:r>
          </a:p>
          <a:p>
            <a:endParaRPr lang="en-US" altLang="zh-CN" smtClean="0">
              <a:ea typeface="SimSun" panose="02010600030101010101" pitchFamily="2" charset="-122"/>
            </a:endParaRPr>
          </a:p>
          <a:p>
            <a:r>
              <a:rPr lang="en-US" altLang="zh-CN" smtClean="0">
                <a:ea typeface="SimSun" panose="02010600030101010101" pitchFamily="2" charset="-122"/>
              </a:rPr>
              <a:t>So our definition of a subproblem is flawed and we need another one!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232109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Given a knapsack with maximum capacity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, and a set </a:t>
            </a:r>
            <a:r>
              <a:rPr lang="en-US" altLang="zh-CN" i="1" smtClean="0">
                <a:ea typeface="SimSun" panose="02010600030101010101" pitchFamily="2" charset="-122"/>
              </a:rPr>
              <a:t>S</a:t>
            </a:r>
            <a:r>
              <a:rPr lang="en-US" altLang="zh-CN" smtClean="0">
                <a:ea typeface="SimSun" panose="02010600030101010101" pitchFamily="2" charset="-122"/>
              </a:rPr>
              <a:t> consisting of </a:t>
            </a:r>
            <a:r>
              <a:rPr lang="en-US" altLang="zh-CN" i="1" smtClean="0">
                <a:ea typeface="SimSun" panose="02010600030101010101" pitchFamily="2" charset="-122"/>
              </a:rPr>
              <a:t>n</a:t>
            </a:r>
            <a:r>
              <a:rPr lang="en-US" altLang="zh-CN" smtClean="0">
                <a:ea typeface="SimSun" panose="02010600030101010101" pitchFamily="2" charset="-122"/>
              </a:rPr>
              <a:t> items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Each item </a:t>
            </a:r>
            <a:r>
              <a:rPr lang="en-US" altLang="zh-CN" i="1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has some weight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smtClean="0">
                <a:ea typeface="SimSun" panose="02010600030101010101" pitchFamily="2" charset="-122"/>
              </a:rPr>
              <a:t> and benefit value </a:t>
            </a:r>
            <a:r>
              <a:rPr lang="en-US" altLang="zh-CN" i="1" smtClean="0">
                <a:ea typeface="SimSun" panose="02010600030101010101" pitchFamily="2" charset="-122"/>
              </a:rPr>
              <a:t>b</a:t>
            </a:r>
            <a:r>
              <a:rPr lang="en-US" altLang="zh-CN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baseline="-25000" smtClean="0">
                <a:ea typeface="SimSun" panose="02010600030101010101" pitchFamily="2" charset="-122"/>
              </a:rPr>
              <a:t>  </a:t>
            </a:r>
            <a:r>
              <a:rPr lang="en-US" altLang="zh-CN" smtClean="0">
                <a:ea typeface="SimSun" panose="02010600030101010101" pitchFamily="2" charset="-122"/>
              </a:rPr>
              <a:t>(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all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i="1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baseline="-25000" smtClean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and </a:t>
            </a:r>
            <a:r>
              <a:rPr lang="en-US" altLang="zh-CN" i="1" smtClean="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 are integer values</a:t>
            </a:r>
            <a:r>
              <a:rPr lang="en-US" altLang="zh-CN" smtClean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u="sng" smtClean="0">
                <a:ea typeface="SimSun" panose="02010600030101010101" pitchFamily="2" charset="-122"/>
              </a:rPr>
              <a:t>Problem</a:t>
            </a:r>
            <a:r>
              <a:rPr lang="en-US" altLang="zh-CN" smtClean="0">
                <a:ea typeface="SimSun" panose="02010600030101010101" pitchFamily="2" charset="-122"/>
              </a:rPr>
              <a:t>: How to pack the knapsack to achieve maximum total value of packed items?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2889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Let’s add another parameter: 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, which will represent the maximum weight for each subset of items</a:t>
            </a:r>
          </a:p>
          <a:p>
            <a:endParaRPr lang="en-US" altLang="zh-CN" smtClean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r>
              <a:rPr lang="en-US" altLang="zh-CN" smtClean="0">
                <a:solidFill>
                  <a:schemeClr val="hlink"/>
                </a:solidFill>
                <a:ea typeface="SimSun" panose="02010600030101010101" pitchFamily="2" charset="-122"/>
              </a:rPr>
              <a:t>The subproblem then will be to compute </a:t>
            </a:r>
            <a:r>
              <a:rPr lang="en-US" altLang="zh-CN" i="1" smtClean="0">
                <a:solidFill>
                  <a:schemeClr val="hlink"/>
                </a:solidFill>
                <a:ea typeface="SimSun" panose="02010600030101010101" pitchFamily="2" charset="-122"/>
              </a:rPr>
              <a:t>V[k,w], i.e.,</a:t>
            </a:r>
            <a:r>
              <a:rPr lang="en-US" altLang="zh-CN" smtClean="0">
                <a:solidFill>
                  <a:schemeClr val="tx2"/>
                </a:solidFill>
                <a:ea typeface="SimSun" panose="02010600030101010101" pitchFamily="2" charset="-122"/>
              </a:rPr>
              <a:t> to find an optimal solution for 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i="1" baseline="-25000" smtClean="0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i="1" smtClean="0">
                <a:solidFill>
                  <a:schemeClr val="tx2"/>
                </a:solidFill>
                <a:ea typeface="SimSun" panose="02010600030101010101" pitchFamily="2" charset="-122"/>
              </a:rPr>
              <a:t> = {items labeled 1, 2, .. k} in a knapsack of size w</a:t>
            </a:r>
          </a:p>
          <a:p>
            <a:endParaRPr lang="zh-CN" altLang="en-US" sz="3600" baseline="-25000" smtClean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Defining a Subproblem</a:t>
            </a:r>
          </a:p>
        </p:txBody>
      </p:sp>
    </p:spTree>
    <p:extLst>
      <p:ext uri="{BB962C8B-B14F-4D97-AF65-F5344CB8AC3E}">
        <p14:creationId xmlns:p14="http://schemas.microsoft.com/office/powerpoint/2010/main" val="18928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hlink"/>
                </a:solidFill>
                <a:ea typeface="SimSun" panose="02010600030101010101" pitchFamily="2" charset="-122"/>
              </a:rPr>
              <a:t>The </a:t>
            </a:r>
            <a:r>
              <a:rPr lang="en-US" altLang="zh-CN" dirty="0" err="1" smtClean="0">
                <a:solidFill>
                  <a:schemeClr val="hlink"/>
                </a:solidFill>
                <a:ea typeface="SimSun" panose="02010600030101010101" pitchFamily="2" charset="-122"/>
              </a:rPr>
              <a:t>subproblem</a:t>
            </a:r>
            <a:r>
              <a:rPr lang="en-US" altLang="zh-CN" dirty="0" smtClean="0">
                <a:solidFill>
                  <a:schemeClr val="hlink"/>
                </a:solidFill>
                <a:ea typeface="SimSun" panose="02010600030101010101" pitchFamily="2" charset="-122"/>
              </a:rPr>
              <a:t> will then be to compute </a:t>
            </a:r>
            <a:r>
              <a:rPr lang="en-US" altLang="zh-CN" i="1" dirty="0" smtClean="0">
                <a:solidFill>
                  <a:schemeClr val="hlink"/>
                </a:solidFill>
                <a:ea typeface="SimSun" panose="02010600030101010101" pitchFamily="2" charset="-122"/>
              </a:rPr>
              <a:t>V[</a:t>
            </a:r>
            <a:r>
              <a:rPr lang="en-US" altLang="zh-CN" i="1" dirty="0" err="1" smtClean="0">
                <a:solidFill>
                  <a:schemeClr val="hlink"/>
                </a:solidFill>
                <a:ea typeface="SimSun" panose="02010600030101010101" pitchFamily="2" charset="-122"/>
              </a:rPr>
              <a:t>k,w</a:t>
            </a:r>
            <a:r>
              <a:rPr lang="en-US" altLang="zh-CN" i="1" dirty="0" smtClean="0">
                <a:solidFill>
                  <a:schemeClr val="hlink"/>
                </a:solidFill>
                <a:ea typeface="SimSun" panose="02010600030101010101" pitchFamily="2" charset="-122"/>
              </a:rPr>
              <a:t>], i.e.,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 to find an optimal solution for </a:t>
            </a:r>
            <a:r>
              <a:rPr lang="en-US" altLang="zh-CN" i="1" dirty="0" err="1" smtClean="0">
                <a:solidFill>
                  <a:schemeClr val="tx2"/>
                </a:solidFill>
                <a:ea typeface="SimSun" panose="02010600030101010101" pitchFamily="2" charset="-122"/>
              </a:rPr>
              <a:t>S</a:t>
            </a:r>
            <a:r>
              <a:rPr lang="en-US" altLang="zh-CN" i="1" baseline="-25000" dirty="0" err="1" smtClean="0">
                <a:solidFill>
                  <a:schemeClr val="tx2"/>
                </a:solidFill>
                <a:ea typeface="SimSun" panose="02010600030101010101" pitchFamily="2" charset="-122"/>
              </a:rPr>
              <a:t>k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 = {items labeled 1, 2, .. k} in a knapsack of size w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Assuming knowing V[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, j], where </a:t>
            </a:r>
            <a:r>
              <a:rPr lang="en-US" altLang="zh-CN" dirty="0" err="1" smtClean="0">
                <a:ea typeface="SimSun" panose="02010600030101010101" pitchFamily="2" charset="-122"/>
              </a:rPr>
              <a:t>i</a:t>
            </a:r>
            <a:r>
              <a:rPr lang="en-US" altLang="zh-CN" dirty="0" smtClean="0">
                <a:ea typeface="SimSun" panose="02010600030101010101" pitchFamily="2" charset="-122"/>
              </a:rPr>
              <a:t>=0,1, 2, … k-1, j=0,1,2, …w, how to derive V[</a:t>
            </a:r>
            <a:r>
              <a:rPr lang="en-US" altLang="zh-CN" dirty="0" err="1" smtClean="0">
                <a:ea typeface="SimSun" panose="02010600030101010101" pitchFamily="2" charset="-122"/>
              </a:rPr>
              <a:t>k,w</a:t>
            </a:r>
            <a:r>
              <a:rPr lang="en-US" altLang="zh-CN" dirty="0" smtClean="0">
                <a:ea typeface="SimSun" panose="02010600030101010101" pitchFamily="2" charset="-122"/>
              </a:rPr>
              <a:t>]?</a:t>
            </a:r>
          </a:p>
          <a:p>
            <a:endParaRPr lang="en-US" altLang="zh-CN" i="1" dirty="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endParaRPr lang="en-US" altLang="zh-CN" i="1" dirty="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endParaRPr lang="zh-CN" altLang="en-US" sz="3600" baseline="-25000" dirty="0" smtClean="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Recursive Formula for </a:t>
            </a:r>
            <a:r>
              <a:rPr lang="en-US" altLang="zh-CN" dirty="0" err="1" smtClean="0">
                <a:ea typeface="SimSun" panose="02010600030101010101" pitchFamily="2" charset="-122"/>
              </a:rPr>
              <a:t>subproblems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4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3860800"/>
            <a:ext cx="7886700" cy="2184400"/>
          </a:xfrm>
        </p:spPr>
        <p:txBody>
          <a:bodyPr>
            <a:noAutofit/>
          </a:bodyPr>
          <a:lstStyle/>
          <a:p>
            <a:pPr>
              <a:buFont typeface="Monotype Sorts" pitchFamily="80" charset="2"/>
              <a:buNone/>
            </a:pPr>
            <a:r>
              <a:rPr lang="zh-CN" altLang="en-US" sz="2800" dirty="0" smtClean="0">
                <a:ea typeface="SimSun" panose="02010600030101010101" pitchFamily="2" charset="-122"/>
              </a:rPr>
              <a:t>	</a:t>
            </a:r>
            <a:r>
              <a:rPr lang="en-US" altLang="zh-CN" sz="2800" dirty="0" smtClean="0">
                <a:ea typeface="SimSun" panose="02010600030101010101" pitchFamily="2" charset="-122"/>
              </a:rPr>
              <a:t>It means, that the best subset of </a:t>
            </a:r>
            <a:r>
              <a:rPr lang="en-US" altLang="zh-CN" sz="2800" i="1" dirty="0" err="1" smtClean="0">
                <a:ea typeface="SimSun" panose="02010600030101010101" pitchFamily="2" charset="-122"/>
              </a:rPr>
              <a:t>S</a:t>
            </a:r>
            <a:r>
              <a:rPr lang="en-US" altLang="zh-CN" sz="2800" i="1" baseline="-25000" dirty="0" err="1" smtClean="0">
                <a:ea typeface="SimSun" panose="02010600030101010101" pitchFamily="2" charset="-122"/>
              </a:rPr>
              <a:t>k</a:t>
            </a:r>
            <a:r>
              <a:rPr lang="en-US" altLang="zh-CN" sz="2800" dirty="0" smtClean="0">
                <a:ea typeface="SimSun" panose="02010600030101010101" pitchFamily="2" charset="-122"/>
              </a:rPr>
              <a:t> that has total weight </a:t>
            </a:r>
            <a:r>
              <a:rPr lang="en-US" altLang="zh-CN" sz="2800" i="1" dirty="0" smtClean="0">
                <a:ea typeface="SimSun" panose="02010600030101010101" pitchFamily="2" charset="-122"/>
              </a:rPr>
              <a:t>w</a:t>
            </a:r>
            <a:r>
              <a:rPr lang="en-US" altLang="zh-CN" sz="2800" dirty="0" smtClean="0">
                <a:ea typeface="SimSun" panose="02010600030101010101" pitchFamily="2" charset="-122"/>
              </a:rPr>
              <a:t> is:</a:t>
            </a:r>
          </a:p>
          <a:p>
            <a:pPr lvl="1">
              <a:buFontTx/>
              <a:buNone/>
            </a:pPr>
            <a:r>
              <a:rPr lang="en-US" altLang="zh-CN" sz="2000" dirty="0" smtClean="0">
                <a:ea typeface="SimSun" panose="02010600030101010101" pitchFamily="2" charset="-122"/>
              </a:rPr>
              <a:t>1) the best subset of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S</a:t>
            </a:r>
            <a:r>
              <a:rPr lang="en-US" altLang="zh-CN" sz="2000" i="1" baseline="-25000" dirty="0" smtClean="0">
                <a:ea typeface="SimSun" panose="02010600030101010101" pitchFamily="2" charset="-122"/>
              </a:rPr>
              <a:t>k-1</a:t>
            </a:r>
            <a:r>
              <a:rPr lang="en-US" altLang="zh-CN" sz="2000" dirty="0" smtClean="0">
                <a:ea typeface="SimSun" panose="02010600030101010101" pitchFamily="2" charset="-122"/>
              </a:rPr>
              <a:t> that has total weight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w</a:t>
            </a:r>
            <a:r>
              <a:rPr lang="en-US" altLang="zh-CN" sz="2000" dirty="0" smtClean="0">
                <a:ea typeface="SimSun" panose="02010600030101010101" pitchFamily="2" charset="-122"/>
              </a:rPr>
              <a:t>,   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or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 smtClean="0">
                <a:ea typeface="SimSun" panose="02010600030101010101" pitchFamily="2" charset="-122"/>
              </a:rPr>
              <a:t>2) the best subset of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S</a:t>
            </a:r>
            <a:r>
              <a:rPr lang="en-US" altLang="zh-CN" sz="2000" i="1" baseline="-25000" dirty="0" smtClean="0">
                <a:ea typeface="SimSun" panose="02010600030101010101" pitchFamily="2" charset="-122"/>
              </a:rPr>
              <a:t>k-1</a:t>
            </a:r>
            <a:r>
              <a:rPr lang="en-US" altLang="zh-CN" sz="2000" dirty="0" smtClean="0">
                <a:ea typeface="SimSun" panose="02010600030101010101" pitchFamily="2" charset="-122"/>
              </a:rPr>
              <a:t> that has total weight </a:t>
            </a:r>
            <a:r>
              <a:rPr lang="en-US" altLang="zh-CN" sz="2000" dirty="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w-</a:t>
            </a:r>
            <a:r>
              <a:rPr lang="en-US" altLang="zh-CN" sz="2000" i="1" dirty="0" err="1" smtClean="0">
                <a:ea typeface="SimSun" panose="02010600030101010101" pitchFamily="2" charset="-122"/>
              </a:rPr>
              <a:t>w</a:t>
            </a:r>
            <a:r>
              <a:rPr lang="en-US" altLang="zh-CN" sz="2000" i="1" baseline="-25000" dirty="0" err="1" smtClean="0">
                <a:ea typeface="SimSun" panose="02010600030101010101" pitchFamily="2" charset="-122"/>
              </a:rPr>
              <a:t>k</a:t>
            </a:r>
            <a:r>
              <a:rPr lang="en-US" altLang="zh-CN" sz="2000" dirty="0" smtClean="0">
                <a:ea typeface="SimSun" panose="02010600030101010101" pitchFamily="2" charset="-122"/>
              </a:rPr>
              <a:t> plus the item </a:t>
            </a:r>
            <a:r>
              <a:rPr lang="en-US" altLang="zh-CN" sz="2000" i="1" dirty="0" smtClean="0">
                <a:ea typeface="SimSun" panose="02010600030101010101" pitchFamily="2" charset="-122"/>
              </a:rPr>
              <a:t>k</a:t>
            </a:r>
            <a:endParaRPr lang="en-US" altLang="zh-CN" sz="2000" dirty="0" smtClean="0">
              <a:ea typeface="SimSun" panose="02010600030101010101" pitchFamily="2" charset="-122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31542"/>
              </p:ext>
            </p:extLst>
          </p:nvPr>
        </p:nvGraphicFramePr>
        <p:xfrm>
          <a:off x="762000" y="2514600"/>
          <a:ext cx="65373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5473700" imgH="736600" progId="Equation.DSMT4">
                  <p:embed/>
                </p:oleObj>
              </mc:Choice>
              <mc:Fallback>
                <p:oleObj name="Equation" r:id="rId4" imgW="54737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65373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14400" y="1905000"/>
            <a:ext cx="7666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Recursive formula for </a:t>
            </a:r>
            <a:r>
              <a:rPr lang="en-US" altLang="zh-CN" sz="28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subproblems</a:t>
            </a:r>
            <a:r>
              <a:rPr lang="en-US" altLang="zh-CN" sz="2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</p:txBody>
      </p:sp>
      <p:sp>
        <p:nvSpPr>
          <p:cNvPr id="1843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Recursive Formula for subproblems (continued)</a:t>
            </a:r>
          </a:p>
        </p:txBody>
      </p:sp>
    </p:spTree>
    <p:extLst>
      <p:ext uri="{BB962C8B-B14F-4D97-AF65-F5344CB8AC3E}">
        <p14:creationId xmlns:p14="http://schemas.microsoft.com/office/powerpoint/2010/main" val="9820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xfrm>
            <a:off x="1816100" y="265113"/>
            <a:ext cx="5943600" cy="11049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Recursive Formula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048000"/>
            <a:ext cx="7162800" cy="3200400"/>
          </a:xfrm>
        </p:spPr>
        <p:txBody>
          <a:bodyPr>
            <a:normAutofit/>
          </a:bodyPr>
          <a:lstStyle/>
          <a:p>
            <a:r>
              <a:rPr lang="en-US" altLang="zh-CN" sz="2400" smtClean="0">
                <a:ea typeface="SimSun" panose="02010600030101010101" pitchFamily="2" charset="-122"/>
              </a:rPr>
              <a:t>The best subset of </a:t>
            </a:r>
            <a:r>
              <a:rPr lang="en-US" altLang="zh-CN" sz="2400" i="1" smtClean="0">
                <a:ea typeface="SimSun" panose="02010600030101010101" pitchFamily="2" charset="-122"/>
              </a:rPr>
              <a:t>S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k</a:t>
            </a:r>
            <a:r>
              <a:rPr lang="en-US" altLang="zh-CN" sz="2400" smtClean="0">
                <a:ea typeface="SimSun" panose="02010600030101010101" pitchFamily="2" charset="-122"/>
              </a:rPr>
              <a:t> that has the total weight </a:t>
            </a:r>
            <a:r>
              <a:rPr lang="en-US" altLang="zh-CN" sz="240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smtClean="0">
                <a:ea typeface="SimSun" panose="02010600030101010101" pitchFamily="2" charset="-122"/>
              </a:rPr>
              <a:t>w,</a:t>
            </a:r>
            <a:r>
              <a:rPr lang="en-US" altLang="zh-CN" sz="2400" smtClean="0">
                <a:ea typeface="SimSun" panose="02010600030101010101" pitchFamily="2" charset="-122"/>
              </a:rPr>
              <a:t> either contains item </a:t>
            </a:r>
            <a:r>
              <a:rPr lang="en-US" altLang="zh-CN" sz="2400" i="1" smtClean="0">
                <a:ea typeface="SimSun" panose="02010600030101010101" pitchFamily="2" charset="-122"/>
              </a:rPr>
              <a:t>k</a:t>
            </a:r>
            <a:r>
              <a:rPr lang="en-US" altLang="zh-CN" sz="2400" smtClean="0">
                <a:ea typeface="SimSun" panose="02010600030101010101" pitchFamily="2" charset="-122"/>
              </a:rPr>
              <a:t> or not.</a:t>
            </a:r>
          </a:p>
          <a:p>
            <a:r>
              <a:rPr lang="en-US" altLang="zh-CN" sz="2400" smtClean="0">
                <a:ea typeface="SimSun" panose="02010600030101010101" pitchFamily="2" charset="-122"/>
              </a:rPr>
              <a:t>First case: </a:t>
            </a:r>
            <a:r>
              <a:rPr lang="en-US" altLang="zh-CN" sz="2400" i="1" smtClean="0">
                <a:ea typeface="SimSun" panose="02010600030101010101" pitchFamily="2" charset="-122"/>
              </a:rPr>
              <a:t>w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k</a:t>
            </a:r>
            <a:r>
              <a:rPr lang="en-US" altLang="zh-CN" sz="2400" i="1" smtClean="0">
                <a:ea typeface="SimSun" panose="02010600030101010101" pitchFamily="2" charset="-122"/>
              </a:rPr>
              <a:t>&gt;w</a:t>
            </a:r>
            <a:r>
              <a:rPr lang="en-US" altLang="zh-CN" sz="2400" smtClean="0">
                <a:ea typeface="SimSun" panose="02010600030101010101" pitchFamily="2" charset="-122"/>
              </a:rPr>
              <a:t>. Item </a:t>
            </a:r>
            <a:r>
              <a:rPr lang="en-US" altLang="zh-CN" sz="2400" i="1" smtClean="0">
                <a:ea typeface="SimSun" panose="02010600030101010101" pitchFamily="2" charset="-122"/>
              </a:rPr>
              <a:t>k</a:t>
            </a:r>
            <a:r>
              <a:rPr lang="en-US" altLang="zh-CN" sz="2400" smtClean="0">
                <a:ea typeface="SimSun" panose="02010600030101010101" pitchFamily="2" charset="-122"/>
              </a:rPr>
              <a:t> can’t be part of the solution, since if it was, the total weight would be </a:t>
            </a:r>
            <a:r>
              <a:rPr lang="en-US" altLang="zh-CN" sz="2400" i="1" smtClean="0">
                <a:ea typeface="SimSun" panose="02010600030101010101" pitchFamily="2" charset="-122"/>
              </a:rPr>
              <a:t>&gt; w</a:t>
            </a:r>
            <a:r>
              <a:rPr lang="en-US" altLang="zh-CN" sz="2400" smtClean="0">
                <a:ea typeface="SimSun" panose="02010600030101010101" pitchFamily="2" charset="-122"/>
              </a:rPr>
              <a:t>, which is unacceptable.</a:t>
            </a:r>
          </a:p>
          <a:p>
            <a:r>
              <a:rPr lang="en-US" altLang="zh-CN" sz="2400" smtClean="0">
                <a:ea typeface="SimSun" panose="02010600030101010101" pitchFamily="2" charset="-122"/>
              </a:rPr>
              <a:t>Second case: </a:t>
            </a:r>
            <a:r>
              <a:rPr lang="en-US" altLang="zh-CN" sz="2400" i="1" smtClean="0">
                <a:ea typeface="SimSun" panose="02010600030101010101" pitchFamily="2" charset="-122"/>
              </a:rPr>
              <a:t>w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k</a:t>
            </a:r>
            <a:r>
              <a:rPr lang="en-US" altLang="zh-CN" sz="2400" i="1" smtClean="0">
                <a:ea typeface="SimSun" panose="02010600030101010101" pitchFamily="2" charset="-122"/>
              </a:rPr>
              <a:t> </a:t>
            </a:r>
            <a:r>
              <a:rPr lang="en-US" altLang="zh-CN" sz="2400" smtClean="0">
                <a:ea typeface="SimSun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smtClean="0">
                <a:ea typeface="SimSun" panose="02010600030101010101" pitchFamily="2" charset="-122"/>
              </a:rPr>
              <a:t>w</a:t>
            </a:r>
            <a:r>
              <a:rPr lang="en-US" altLang="zh-CN" sz="2400" smtClean="0">
                <a:ea typeface="SimSun" panose="02010600030101010101" pitchFamily="2" charset="-122"/>
              </a:rPr>
              <a:t>. Then the item </a:t>
            </a:r>
            <a:r>
              <a:rPr lang="en-US" altLang="zh-CN" sz="2400" i="1" smtClean="0">
                <a:ea typeface="SimSun" panose="02010600030101010101" pitchFamily="2" charset="-122"/>
              </a:rPr>
              <a:t>k</a:t>
            </a:r>
            <a:r>
              <a:rPr lang="en-US" altLang="zh-CN" sz="2400" smtClean="0">
                <a:ea typeface="SimSun" panose="02010600030101010101" pitchFamily="2" charset="-122"/>
              </a:rPr>
              <a:t> </a:t>
            </a:r>
            <a:r>
              <a:rPr lang="en-US" altLang="zh-CN" sz="2400" u="sng" smtClean="0">
                <a:ea typeface="SimSun" panose="02010600030101010101" pitchFamily="2" charset="-122"/>
              </a:rPr>
              <a:t>can</a:t>
            </a:r>
            <a:r>
              <a:rPr lang="en-US" altLang="zh-CN" sz="2400" smtClean="0">
                <a:ea typeface="SimSun" panose="02010600030101010101" pitchFamily="2" charset="-122"/>
              </a:rPr>
              <a:t> be in the solution, and we choose </a:t>
            </a:r>
            <a:r>
              <a:rPr lang="en-US" altLang="zh-CN" sz="2400" i="1" smtClean="0">
                <a:ea typeface="SimSun" panose="02010600030101010101" pitchFamily="2" charset="-122"/>
              </a:rPr>
              <a:t>the case with greater value</a:t>
            </a:r>
            <a:r>
              <a:rPr lang="en-US" altLang="zh-CN" sz="2400" smtClean="0">
                <a:ea typeface="SimSun" panose="02010600030101010101" pitchFamily="2" charset="-122"/>
              </a:rPr>
              <a:t>.</a:t>
            </a:r>
          </a:p>
        </p:txBody>
      </p:sp>
      <p:graphicFrame>
        <p:nvGraphicFramePr>
          <p:cNvPr id="1946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9200" y="1752600"/>
          <a:ext cx="6781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4" imgW="5473700" imgH="736600" progId="Equation.3">
                  <p:embed/>
                </p:oleObj>
              </mc:Choice>
              <mc:Fallback>
                <p:oleObj name="Equation" r:id="rId4" imgW="54737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781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8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838" y="1524000"/>
            <a:ext cx="7878762" cy="50673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if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&lt;= w </a:t>
            </a:r>
            <a:r>
              <a:rPr lang="en-US" altLang="zh-CN" sz="2400" dirty="0" smtClean="0">
                <a:solidFill>
                  <a:srgbClr val="008000"/>
                </a:solidFill>
                <a:ea typeface="SimSun" panose="02010600030101010101" pitchFamily="2" charset="-122"/>
              </a:rPr>
              <a:t>// item </a:t>
            </a:r>
            <a:r>
              <a:rPr lang="en-US" altLang="zh-CN" sz="24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  <a:ea typeface="SimSun" panose="02010600030101010101" pitchFamily="2" charset="-122"/>
              </a:rPr>
              <a:t> can be part of the solution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	if b</a:t>
            </a:r>
            <a:r>
              <a:rPr lang="en-US" altLang="zh-CN" sz="2400" baseline="-25000" dirty="0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+ V[i-1,w-w</a:t>
            </a:r>
            <a:r>
              <a:rPr lang="en-US" altLang="zh-CN" sz="2400" baseline="-25000" dirty="0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] &gt;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		V[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i,w</a:t>
            </a:r>
            <a:r>
              <a:rPr lang="en-US" altLang="zh-CN" sz="2400" dirty="0" smtClean="0">
                <a:ea typeface="SimSun" panose="02010600030101010101" pitchFamily="2" charset="-122"/>
              </a:rPr>
              <a:t>] = b</a:t>
            </a:r>
            <a:r>
              <a:rPr lang="en-US" altLang="zh-CN" sz="2400" baseline="-25000" dirty="0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+ V[i-1,w-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	else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		V[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i,w</a:t>
            </a:r>
            <a:r>
              <a:rPr lang="en-US" altLang="zh-CN" sz="2400" dirty="0" smtClean="0">
                <a:ea typeface="SimSun" panose="02010600030101010101" pitchFamily="2" charset="-122"/>
              </a:rPr>
              <a:t>] = V[i-1,w]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else V[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i,w</a:t>
            </a:r>
            <a:r>
              <a:rPr lang="en-US" altLang="zh-CN" sz="2400" dirty="0" smtClean="0">
                <a:ea typeface="SimSun" panose="02010600030101010101" pitchFamily="2" charset="-122"/>
              </a:rPr>
              <a:t>] = V[i-1,w]  </a:t>
            </a:r>
            <a:r>
              <a:rPr lang="en-US" altLang="zh-CN" sz="2400" dirty="0" smtClean="0">
                <a:solidFill>
                  <a:srgbClr val="008000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4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400" baseline="-25000" dirty="0" err="1" smtClean="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0-1 Knapsack Algorithm</a:t>
            </a:r>
          </a:p>
        </p:txBody>
      </p:sp>
    </p:spTree>
    <p:extLst>
      <p:ext uri="{BB962C8B-B14F-4D97-AF65-F5344CB8AC3E}">
        <p14:creationId xmlns:p14="http://schemas.microsoft.com/office/powerpoint/2010/main" val="19608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428750"/>
            <a:ext cx="7772400" cy="31242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for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to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for w = 0 to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279525" y="4572000"/>
            <a:ext cx="721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running time of this algorithm?</a:t>
            </a:r>
            <a:endParaRPr lang="en-US" altLang="zh-CN" sz="2400" b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51325" y="152400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00600" y="36385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O(W)</a:t>
            </a:r>
            <a:endParaRPr lang="en-US" altLang="zh-CN" sz="3200" b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43400" y="3028950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Repeat </a:t>
            </a:r>
            <a:r>
              <a:rPr lang="en-US" altLang="zh-CN" sz="3200" b="0" i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altLang="zh-CN" sz="3200" b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47800" y="523875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200" b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O(n*W)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203325" y="5715000"/>
            <a:ext cx="69675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Remember that the brute-force algorithm </a:t>
            </a:r>
          </a:p>
          <a:p>
            <a:pPr algn="ctr"/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takes O(2</a:t>
            </a:r>
            <a:r>
              <a:rPr lang="en-US" altLang="zh-CN" sz="32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altLang="zh-CN" sz="3200" b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51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277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7"/>
          <p:cNvSpPr txBox="1">
            <a:spLocks noChangeArrowheads="1"/>
          </p:cNvSpPr>
          <p:nvPr/>
        </p:nvSpPr>
        <p:spPr bwMode="auto">
          <a:xfrm>
            <a:off x="887412" y="1690689"/>
            <a:ext cx="73691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 b="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Let’s run our algorithm on the </a:t>
            </a:r>
          </a:p>
          <a:p>
            <a:r>
              <a:rPr lang="en-US" altLang="zh-CN" sz="3600" b="0" dirty="0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following data:</a:t>
            </a:r>
          </a:p>
          <a:p>
            <a:endParaRPr lang="en-US" altLang="zh-CN" sz="3600" b="0" dirty="0">
              <a:solidFill>
                <a:schemeClr val="hlin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3600" b="0" dirty="0">
                <a:latin typeface="Times New Roman" panose="02020603050405020304" pitchFamily="18" charset="0"/>
                <a:ea typeface="SimSun" panose="02010600030101010101" pitchFamily="2" charset="-122"/>
              </a:rPr>
              <a:t>n = 4 (# of elements)</a:t>
            </a:r>
          </a:p>
          <a:p>
            <a:r>
              <a:rPr lang="en-US" altLang="zh-CN" sz="3600" b="0" dirty="0">
                <a:latin typeface="Times New Roman" panose="02020603050405020304" pitchFamily="18" charset="0"/>
                <a:ea typeface="SimSun" panose="02010600030101010101" pitchFamily="2" charset="-122"/>
              </a:rPr>
              <a:t>W = 5 (max weight)</a:t>
            </a:r>
          </a:p>
          <a:p>
            <a:r>
              <a:rPr lang="en-US" altLang="zh-CN" sz="3600" b="0" dirty="0">
                <a:latin typeface="Times New Roman" panose="02020603050405020304" pitchFamily="18" charset="0"/>
                <a:ea typeface="SimSun" panose="02010600030101010101" pitchFamily="2" charset="-122"/>
              </a:rPr>
              <a:t>Elements (weight, benefit):</a:t>
            </a:r>
          </a:p>
          <a:p>
            <a:r>
              <a:rPr lang="en-US" altLang="zh-CN" sz="3600" b="0" dirty="0">
                <a:latin typeface="Times New Roman" panose="02020603050405020304" pitchFamily="18" charset="0"/>
                <a:ea typeface="SimSun" panose="02010600030101010101" pitchFamily="2" charset="-122"/>
              </a:rPr>
              <a:t>(2,3), (3,4), (4,5), (5,6)</a:t>
            </a:r>
            <a:endParaRPr lang="en-US" altLang="zh-CN" sz="2400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53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398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(DP)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problems defined by or formulated as </a:t>
            </a:r>
            <a:r>
              <a:rPr lang="en-US" b="1" dirty="0" smtClean="0">
                <a:solidFill>
                  <a:srgbClr val="FF0000"/>
                </a:solidFill>
              </a:rPr>
              <a:t>recurrence with overlapping sub-instances.</a:t>
            </a:r>
          </a:p>
        </p:txBody>
      </p:sp>
    </p:spTree>
    <p:extLst>
      <p:ext uri="{BB962C8B-B14F-4D97-AF65-F5344CB8AC3E}">
        <p14:creationId xmlns:p14="http://schemas.microsoft.com/office/powerpoint/2010/main" val="36188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21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138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for w = 0 to W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	V[0,w] = 0</a:t>
            </a:r>
          </a:p>
        </p:txBody>
      </p:sp>
      <p:sp>
        <p:nvSpPr>
          <p:cNvPr id="23556" name="Line 151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152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160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161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162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163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64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69" name="Line 192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93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4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195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196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197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Text Box 200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76" name="Text Box 201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3577" name="Text Box 202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3578" name="Text Box 203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3579" name="Text Box 204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3580" name="Text Box 205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3581" name="Text Box 206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3582" name="Text Box 207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3583" name="Text Box 208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3584" name="Text Box 209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3585" name="Text Box 210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3586" name="Text Box 211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23587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(2)</a:t>
            </a:r>
          </a:p>
        </p:txBody>
      </p:sp>
    </p:spTree>
    <p:extLst>
      <p:ext uri="{BB962C8B-B14F-4D97-AF65-F5344CB8AC3E}">
        <p14:creationId xmlns:p14="http://schemas.microsoft.com/office/powerpoint/2010/main" val="223424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752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for i = 1 to n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grpSp>
        <p:nvGrpSpPr>
          <p:cNvPr id="24584" name="Group 72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4586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4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5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6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7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8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599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606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4607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4608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4609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24610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4611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4612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4613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4614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4615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24616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i\W</a:t>
              </a:r>
            </a:p>
          </p:txBody>
        </p:sp>
      </p:grpSp>
      <p:sp>
        <p:nvSpPr>
          <p:cNvPr id="24585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(3)</a:t>
            </a:r>
          </a:p>
        </p:txBody>
      </p:sp>
    </p:spTree>
    <p:extLst>
      <p:ext uri="{BB962C8B-B14F-4D97-AF65-F5344CB8AC3E}">
        <p14:creationId xmlns:p14="http://schemas.microsoft.com/office/powerpoint/2010/main" val="23729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</a:t>
            </a:r>
            <a:r>
              <a:rPr lang="en-US" altLang="zh-CN" sz="2000" b="0" dirty="0" err="1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can be part of the solution</a:t>
            </a:r>
            <a:endParaRPr lang="en-US" altLang="zh-CN" sz="2000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V[</a:t>
            </a:r>
            <a:r>
              <a:rPr lang="en-US" altLang="zh-CN" sz="20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= b</a:t>
            </a:r>
            <a:r>
              <a:rPr lang="en-US" altLang="zh-CN" sz="20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+ V[i-1,w- </a:t>
            </a:r>
            <a:r>
              <a:rPr lang="en-US" altLang="zh-CN" sz="20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V[</a:t>
            </a:r>
            <a:r>
              <a:rPr lang="en-US" altLang="zh-CN" sz="20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= V[i-1,w]</a:t>
            </a:r>
          </a:p>
          <a:p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V[</a:t>
            </a:r>
            <a:r>
              <a:rPr lang="en-US" altLang="zh-CN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] = V[i-1,w]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</a:t>
            </a:r>
            <a:r>
              <a:rPr lang="en-US" altLang="zh-CN" sz="2000" b="0" dirty="0" err="1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 dirty="0" err="1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 dirty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5604" name="Text Box 36"/>
          <p:cNvSpPr txBox="1">
            <a:spLocks noChangeArrowheads="1"/>
          </p:cNvSpPr>
          <p:nvPr/>
        </p:nvSpPr>
        <p:spPr bwMode="auto">
          <a:xfrm>
            <a:off x="1752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05" name="Text Box 38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2514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07" name="Rectangle 41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5608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25609" name="Line 47"/>
          <p:cNvSpPr>
            <a:spLocks noChangeShapeType="1"/>
          </p:cNvSpPr>
          <p:nvPr/>
        </p:nvSpPr>
        <p:spPr bwMode="auto">
          <a:xfrm>
            <a:off x="1524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48"/>
          <p:cNvSpPr>
            <a:spLocks noChangeShapeType="1"/>
          </p:cNvSpPr>
          <p:nvPr/>
        </p:nvSpPr>
        <p:spPr bwMode="auto">
          <a:xfrm>
            <a:off x="1524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49"/>
          <p:cNvSpPr>
            <a:spLocks noChangeShapeType="1"/>
          </p:cNvSpPr>
          <p:nvPr/>
        </p:nvSpPr>
        <p:spPr bwMode="auto">
          <a:xfrm>
            <a:off x="2286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50"/>
          <p:cNvSpPr>
            <a:spLocks noChangeShapeType="1"/>
          </p:cNvSpPr>
          <p:nvPr/>
        </p:nvSpPr>
        <p:spPr bwMode="auto">
          <a:xfrm>
            <a:off x="3124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51"/>
          <p:cNvSpPr>
            <a:spLocks noChangeShapeType="1"/>
          </p:cNvSpPr>
          <p:nvPr/>
        </p:nvSpPr>
        <p:spPr bwMode="auto">
          <a:xfrm>
            <a:off x="3962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52"/>
          <p:cNvSpPr>
            <a:spLocks noChangeShapeType="1"/>
          </p:cNvSpPr>
          <p:nvPr/>
        </p:nvSpPr>
        <p:spPr bwMode="auto">
          <a:xfrm>
            <a:off x="4800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53"/>
          <p:cNvSpPr>
            <a:spLocks noChangeShapeType="1"/>
          </p:cNvSpPr>
          <p:nvPr/>
        </p:nvSpPr>
        <p:spPr bwMode="auto">
          <a:xfrm>
            <a:off x="5638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54"/>
          <p:cNvSpPr txBox="1">
            <a:spLocks noChangeArrowheads="1"/>
          </p:cNvSpPr>
          <p:nvPr/>
        </p:nvSpPr>
        <p:spPr bwMode="auto">
          <a:xfrm>
            <a:off x="1752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7" name="Text Box 55"/>
          <p:cNvSpPr txBox="1">
            <a:spLocks noChangeArrowheads="1"/>
          </p:cNvSpPr>
          <p:nvPr/>
        </p:nvSpPr>
        <p:spPr bwMode="auto">
          <a:xfrm>
            <a:off x="2514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8" name="Text Box 56"/>
          <p:cNvSpPr txBox="1">
            <a:spLocks noChangeArrowheads="1"/>
          </p:cNvSpPr>
          <p:nvPr/>
        </p:nvSpPr>
        <p:spPr bwMode="auto">
          <a:xfrm>
            <a:off x="3352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19" name="Text Box 57"/>
          <p:cNvSpPr txBox="1">
            <a:spLocks noChangeArrowheads="1"/>
          </p:cNvSpPr>
          <p:nvPr/>
        </p:nvSpPr>
        <p:spPr bwMode="auto">
          <a:xfrm>
            <a:off x="4191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0" name="Text Box 58"/>
          <p:cNvSpPr txBox="1">
            <a:spLocks noChangeArrowheads="1"/>
          </p:cNvSpPr>
          <p:nvPr/>
        </p:nvSpPr>
        <p:spPr bwMode="auto">
          <a:xfrm>
            <a:off x="5867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1" name="Text Box 59"/>
          <p:cNvSpPr txBox="1">
            <a:spLocks noChangeArrowheads="1"/>
          </p:cNvSpPr>
          <p:nvPr/>
        </p:nvSpPr>
        <p:spPr bwMode="auto">
          <a:xfrm>
            <a:off x="5029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2" name="Line 71"/>
          <p:cNvSpPr>
            <a:spLocks noChangeShapeType="1"/>
          </p:cNvSpPr>
          <p:nvPr/>
        </p:nvSpPr>
        <p:spPr bwMode="auto">
          <a:xfrm>
            <a:off x="6477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72"/>
          <p:cNvSpPr>
            <a:spLocks noChangeShapeType="1"/>
          </p:cNvSpPr>
          <p:nvPr/>
        </p:nvSpPr>
        <p:spPr bwMode="auto">
          <a:xfrm>
            <a:off x="1524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73"/>
          <p:cNvSpPr>
            <a:spLocks noChangeShapeType="1"/>
          </p:cNvSpPr>
          <p:nvPr/>
        </p:nvSpPr>
        <p:spPr bwMode="auto">
          <a:xfrm>
            <a:off x="1524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74"/>
          <p:cNvSpPr>
            <a:spLocks noChangeShapeType="1"/>
          </p:cNvSpPr>
          <p:nvPr/>
        </p:nvSpPr>
        <p:spPr bwMode="auto">
          <a:xfrm>
            <a:off x="1524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75"/>
          <p:cNvSpPr>
            <a:spLocks noChangeShapeType="1"/>
          </p:cNvSpPr>
          <p:nvPr/>
        </p:nvSpPr>
        <p:spPr bwMode="auto">
          <a:xfrm>
            <a:off x="1524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76"/>
          <p:cNvSpPr>
            <a:spLocks noChangeShapeType="1"/>
          </p:cNvSpPr>
          <p:nvPr/>
        </p:nvSpPr>
        <p:spPr bwMode="auto">
          <a:xfrm>
            <a:off x="1524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Text Box 79"/>
          <p:cNvSpPr txBox="1">
            <a:spLocks noChangeArrowheads="1"/>
          </p:cNvSpPr>
          <p:nvPr/>
        </p:nvSpPr>
        <p:spPr bwMode="auto">
          <a:xfrm>
            <a:off x="1035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29" name="Text Box 80"/>
          <p:cNvSpPr txBox="1">
            <a:spLocks noChangeArrowheads="1"/>
          </p:cNvSpPr>
          <p:nvPr/>
        </p:nvSpPr>
        <p:spPr bwMode="auto">
          <a:xfrm>
            <a:off x="1035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630" name="Text Box 81"/>
          <p:cNvSpPr txBox="1">
            <a:spLocks noChangeArrowheads="1"/>
          </p:cNvSpPr>
          <p:nvPr/>
        </p:nvSpPr>
        <p:spPr bwMode="auto">
          <a:xfrm>
            <a:off x="103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5631" name="Text Box 82"/>
          <p:cNvSpPr txBox="1">
            <a:spLocks noChangeArrowheads="1"/>
          </p:cNvSpPr>
          <p:nvPr/>
        </p:nvSpPr>
        <p:spPr bwMode="auto">
          <a:xfrm>
            <a:off x="1035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5632" name="Text Box 83"/>
          <p:cNvSpPr txBox="1">
            <a:spLocks noChangeArrowheads="1"/>
          </p:cNvSpPr>
          <p:nvPr/>
        </p:nvSpPr>
        <p:spPr bwMode="auto">
          <a:xfrm>
            <a:off x="5029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5633" name="Text Box 84"/>
          <p:cNvSpPr txBox="1">
            <a:spLocks noChangeArrowheads="1"/>
          </p:cNvSpPr>
          <p:nvPr/>
        </p:nvSpPr>
        <p:spPr bwMode="auto">
          <a:xfrm>
            <a:off x="5867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5634" name="Text Box 85"/>
          <p:cNvSpPr txBox="1">
            <a:spLocks noChangeArrowheads="1"/>
          </p:cNvSpPr>
          <p:nvPr/>
        </p:nvSpPr>
        <p:spPr bwMode="auto">
          <a:xfrm>
            <a:off x="1752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35" name="Text Box 86"/>
          <p:cNvSpPr txBox="1">
            <a:spLocks noChangeArrowheads="1"/>
          </p:cNvSpPr>
          <p:nvPr/>
        </p:nvSpPr>
        <p:spPr bwMode="auto">
          <a:xfrm>
            <a:off x="2514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636" name="Text Box 87"/>
          <p:cNvSpPr txBox="1">
            <a:spLocks noChangeArrowheads="1"/>
          </p:cNvSpPr>
          <p:nvPr/>
        </p:nvSpPr>
        <p:spPr bwMode="auto">
          <a:xfrm>
            <a:off x="3352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5637" name="Text Box 88"/>
          <p:cNvSpPr txBox="1">
            <a:spLocks noChangeArrowheads="1"/>
          </p:cNvSpPr>
          <p:nvPr/>
        </p:nvSpPr>
        <p:spPr bwMode="auto">
          <a:xfrm>
            <a:off x="4191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5638" name="Text Box 89"/>
          <p:cNvSpPr txBox="1">
            <a:spLocks noChangeArrowheads="1"/>
          </p:cNvSpPr>
          <p:nvPr/>
        </p:nvSpPr>
        <p:spPr bwMode="auto">
          <a:xfrm>
            <a:off x="1035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5639" name="Text Box 90"/>
          <p:cNvSpPr txBox="1">
            <a:spLocks noChangeArrowheads="1"/>
          </p:cNvSpPr>
          <p:nvPr/>
        </p:nvSpPr>
        <p:spPr bwMode="auto">
          <a:xfrm>
            <a:off x="1050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25640" name="Text Box 103"/>
          <p:cNvSpPr txBox="1">
            <a:spLocks noChangeArrowheads="1"/>
          </p:cNvSpPr>
          <p:nvPr/>
        </p:nvSpPr>
        <p:spPr bwMode="auto">
          <a:xfrm>
            <a:off x="1752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41" name="Text Box 104"/>
          <p:cNvSpPr txBox="1">
            <a:spLocks noChangeArrowheads="1"/>
          </p:cNvSpPr>
          <p:nvPr/>
        </p:nvSpPr>
        <p:spPr bwMode="auto">
          <a:xfrm>
            <a:off x="1752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25642" name="Text Box 105"/>
          <p:cNvSpPr txBox="1">
            <a:spLocks noChangeArrowheads="1"/>
          </p:cNvSpPr>
          <p:nvPr/>
        </p:nvSpPr>
        <p:spPr bwMode="auto">
          <a:xfrm>
            <a:off x="1752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2514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(4)</a:t>
            </a:r>
          </a:p>
        </p:txBody>
      </p:sp>
    </p:spTree>
    <p:extLst>
      <p:ext uri="{BB962C8B-B14F-4D97-AF65-F5344CB8AC3E}">
        <p14:creationId xmlns:p14="http://schemas.microsoft.com/office/powerpoint/2010/main" val="9611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41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2133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46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6631" name="Group 83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663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663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6640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664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4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6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666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666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666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666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666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666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666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666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667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667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6632" name="Text Box 87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26633" name="Text Box 88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663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(5)</a:t>
            </a:r>
          </a:p>
        </p:txBody>
      </p:sp>
    </p:spTree>
    <p:extLst>
      <p:ext uri="{BB962C8B-B14F-4D97-AF65-F5344CB8AC3E}">
        <p14:creationId xmlns:p14="http://schemas.microsoft.com/office/powerpoint/2010/main" val="35962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71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766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766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7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8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768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768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768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769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769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769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769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769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769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769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7656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27657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7658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765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(6)</a:t>
            </a:r>
          </a:p>
        </p:txBody>
      </p:sp>
    </p:spTree>
    <p:extLst>
      <p:ext uri="{BB962C8B-B14F-4D97-AF65-F5344CB8AC3E}">
        <p14:creationId xmlns:p14="http://schemas.microsoft.com/office/powerpoint/2010/main" val="10327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3810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869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869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69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1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871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871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871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871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871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871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871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872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872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8680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8682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8683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8684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(7)</a:t>
            </a:r>
          </a:p>
        </p:txBody>
      </p:sp>
    </p:spTree>
    <p:extLst>
      <p:ext uri="{BB962C8B-B14F-4D97-AF65-F5344CB8AC3E}">
        <p14:creationId xmlns:p14="http://schemas.microsoft.com/office/powerpoint/2010/main" val="23642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48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7239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29710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1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29715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29716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5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6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7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8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29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2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3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4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36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9737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9738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9739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9740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29741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29742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9743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29744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29745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29746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29704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=3</a:t>
            </a:r>
          </a:p>
        </p:txBody>
      </p:sp>
      <p:sp>
        <p:nvSpPr>
          <p:cNvPr id="29705" name="Text Box 4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2970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970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(8)</a:t>
            </a:r>
          </a:p>
        </p:txBody>
      </p:sp>
    </p:spTree>
    <p:extLst>
      <p:ext uri="{BB962C8B-B14F-4D97-AF65-F5344CB8AC3E}">
        <p14:creationId xmlns:p14="http://schemas.microsoft.com/office/powerpoint/2010/main" val="128343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6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8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0739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0740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0741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2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3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5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6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7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54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5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6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7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8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59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1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0762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0763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0764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0765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0766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076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0768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0769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0770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0771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0725" name="Text Box 46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=-2</a:t>
            </a:r>
          </a:p>
        </p:txBody>
      </p:sp>
      <p:sp>
        <p:nvSpPr>
          <p:cNvPr id="30726" name="Text Box 4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8" name="Text Box 50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0729" name="Rectangle 51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30" name="Text Box 52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2514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24828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073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(9)</a:t>
            </a:r>
          </a:p>
        </p:txBody>
      </p:sp>
    </p:spTree>
    <p:extLst>
      <p:ext uri="{BB962C8B-B14F-4D97-AF65-F5344CB8AC3E}">
        <p14:creationId xmlns:p14="http://schemas.microsoft.com/office/powerpoint/2010/main" val="25236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174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17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17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17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17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17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17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17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17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17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17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17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17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17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17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174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3175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54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3352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3321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1757" name="Text Box 51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1758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17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(10)</a:t>
            </a:r>
          </a:p>
        </p:txBody>
      </p:sp>
    </p:spTree>
    <p:extLst>
      <p:ext uri="{BB962C8B-B14F-4D97-AF65-F5344CB8AC3E}">
        <p14:creationId xmlns:p14="http://schemas.microsoft.com/office/powerpoint/2010/main" val="11516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278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279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79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0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1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281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281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281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281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281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281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281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281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282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282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277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3277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7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8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2057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2784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(11)</a:t>
            </a:r>
          </a:p>
        </p:txBody>
      </p:sp>
    </p:spTree>
    <p:extLst>
      <p:ext uri="{BB962C8B-B14F-4D97-AF65-F5344CB8AC3E}">
        <p14:creationId xmlns:p14="http://schemas.microsoft.com/office/powerpoint/2010/main" val="21361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of 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Set up a recurrence relating a problem into smaller problems </a:t>
            </a:r>
            <a:r>
              <a:rPr lang="en-US" dirty="0" smtClean="0">
                <a:sym typeface="Wingdings" panose="05000000000000000000" pitchFamily="2" charset="2"/>
              </a:rPr>
              <a:t> divide.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Solve smaller instance once  conquer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Record solutions in a table  </a:t>
            </a:r>
            <a:r>
              <a:rPr lang="en-US" dirty="0" err="1" smtClean="0">
                <a:sym typeface="Wingdings" panose="05000000000000000000" pitchFamily="2" charset="2"/>
              </a:rPr>
              <a:t>memoization</a:t>
            </a:r>
            <a:endParaRPr lang="en-US" dirty="0" smtClean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Extract solution to the initial problem from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38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38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38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38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38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38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38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38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38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38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38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38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38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38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379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3379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79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1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3802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3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3804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2895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3808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380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(12)</a:t>
            </a:r>
          </a:p>
        </p:txBody>
      </p:sp>
    </p:spTree>
    <p:extLst>
      <p:ext uri="{BB962C8B-B14F-4D97-AF65-F5344CB8AC3E}">
        <p14:creationId xmlns:p14="http://schemas.microsoft.com/office/powerpoint/2010/main" val="19165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483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484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484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4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5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6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486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486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486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486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486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486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486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486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487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487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482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3482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5" name="Rectangle 47"/>
          <p:cNvSpPr>
            <a:spLocks noChangeArrowheads="1"/>
          </p:cNvSpPr>
          <p:nvPr/>
        </p:nvSpPr>
        <p:spPr bwMode="auto">
          <a:xfrm>
            <a:off x="7239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4826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27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4828" name="Text Box 50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3733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483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483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4834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(13)</a:t>
            </a:r>
          </a:p>
        </p:txBody>
      </p:sp>
    </p:spTree>
    <p:extLst>
      <p:ext uri="{BB962C8B-B14F-4D97-AF65-F5344CB8AC3E}">
        <p14:creationId xmlns:p14="http://schemas.microsoft.com/office/powerpoint/2010/main" val="1894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5864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5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5868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5869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5870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1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2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3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78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79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83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4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6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8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9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90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5891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5892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5893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5894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589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5896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5897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5898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5899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5900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584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1..3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584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49" name="Text Box 48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50" name="Text Box 49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5853" name="Text Box 55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585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5855" name="Rectangle 57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5856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2538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2506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3352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4191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(14)</a:t>
            </a:r>
          </a:p>
        </p:txBody>
      </p:sp>
    </p:spTree>
    <p:extLst>
      <p:ext uri="{BB962C8B-B14F-4D97-AF65-F5344CB8AC3E}">
        <p14:creationId xmlns:p14="http://schemas.microsoft.com/office/powerpoint/2010/main" val="24858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688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8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8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689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689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689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0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1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691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691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691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691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691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691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692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692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692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692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686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3687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687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7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87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6878" name="Rectangle 53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79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6880" name="Text Box 61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6881" name="Text Box 62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6882" name="Text Box 63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2057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85" name="Text Box 6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b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688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(15)</a:t>
            </a:r>
          </a:p>
        </p:txBody>
      </p:sp>
    </p:spTree>
    <p:extLst>
      <p:ext uri="{BB962C8B-B14F-4D97-AF65-F5344CB8AC3E}">
        <p14:creationId xmlns:p14="http://schemas.microsoft.com/office/powerpoint/2010/main" val="654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789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7912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4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5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7916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7917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7918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1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4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5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6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7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8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29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0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1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4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5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6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7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38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7939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7940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7941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7942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7943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794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7945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7946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7947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7948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789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=1</a:t>
            </a:r>
          </a:p>
        </p:txBody>
      </p:sp>
      <p:sp>
        <p:nvSpPr>
          <p:cNvPr id="3789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89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789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90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2" name="Rectangle 52"/>
          <p:cNvSpPr>
            <a:spLocks noChangeArrowheads="1"/>
          </p:cNvSpPr>
          <p:nvPr/>
        </p:nvSpPr>
        <p:spPr bwMode="auto">
          <a:xfrm>
            <a:off x="7239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7903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7904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7905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7906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7907" name="Text Box 59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7908" name="Text Box 60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5899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791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(16)</a:t>
            </a:r>
          </a:p>
        </p:txBody>
      </p:sp>
    </p:spTree>
    <p:extLst>
      <p:ext uri="{BB962C8B-B14F-4D97-AF65-F5344CB8AC3E}">
        <p14:creationId xmlns:p14="http://schemas.microsoft.com/office/powerpoint/2010/main" val="30017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894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894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894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5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6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897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897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897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897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897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897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897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897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897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897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1..4</a:t>
            </a:r>
          </a:p>
          <a:p>
            <a:pPr>
              <a:lnSpc>
                <a:spcPct val="110000"/>
              </a:lnSpc>
            </a:pPr>
            <a:endParaRPr lang="zh-CN" alt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892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2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2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26" name="Text Box 52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&lt;= w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V[i-1,w]</a:t>
            </a:r>
          </a:p>
          <a:p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8927" name="Text Box 5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2538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2506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3352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4191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8935" name="Text Box 6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8936" name="Text Box 6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8937" name="Text Box 6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8938" name="Text Box 65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4997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4997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Rectangle 68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8942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(17)</a:t>
            </a:r>
          </a:p>
        </p:txBody>
      </p:sp>
    </p:spTree>
    <p:extLst>
      <p:ext uri="{BB962C8B-B14F-4D97-AF65-F5344CB8AC3E}">
        <p14:creationId xmlns:p14="http://schemas.microsoft.com/office/powerpoint/2010/main" val="4443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3996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3996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997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3997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7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8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9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999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999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3999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3999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3999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3999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3999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3999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000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000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3994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w=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</a:pP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w- w</a:t>
            </a:r>
            <a:r>
              <a:rPr lang="en-US" altLang="zh-CN" sz="28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3994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4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4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4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50" name="Text Box 53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9951" name="Text Box 54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52" name="Text Box 55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53" name="Text Box 56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54" name="Text Box 57"/>
          <p:cNvSpPr txBox="1">
            <a:spLocks noChangeArrowheads="1"/>
          </p:cNvSpPr>
          <p:nvPr/>
        </p:nvSpPr>
        <p:spPr bwMode="auto">
          <a:xfrm>
            <a:off x="1752600" y="45561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000" b="0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&lt;= w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item i can be part of the solution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if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&gt;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V[i,w] = b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+ V[i-1,w- w</a:t>
            </a:r>
            <a:r>
              <a:rPr lang="en-US" altLang="zh-CN" sz="20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V[i,w] = V[i-1,w]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else V[i,w] = V[i-1,w]  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 w</a:t>
            </a:r>
            <a:r>
              <a:rPr lang="en-US" altLang="zh-CN" sz="2000" b="0" baseline="-2500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000" b="0">
                <a:solidFill>
                  <a:srgbClr val="008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39955" name="Text Box 58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5899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958" name="Text Box 61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39959" name="Text Box 62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39960" name="Text Box 63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39961" name="Text Box 64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9962" name="Text Box 65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39963" name="Rectangle 66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996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(18)</a:t>
            </a:r>
          </a:p>
        </p:txBody>
      </p:sp>
    </p:spTree>
    <p:extLst>
      <p:ext uri="{BB962C8B-B14F-4D97-AF65-F5344CB8AC3E}">
        <p14:creationId xmlns:p14="http://schemas.microsoft.com/office/powerpoint/2010/main" val="2146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419100"/>
            <a:ext cx="5943600" cy="110490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Exercise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6900" y="1676400"/>
            <a:ext cx="7785100" cy="4648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>Apply the bottom-up dynamic programming algorithm to the following instance of the knapsack problem. The total capacity W = 6.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smtClean="0">
              <a:ea typeface="SimSun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smtClean="0">
                <a:ea typeface="SimSun" panose="02010600030101010101" pitchFamily="2" charset="-122"/>
              </a:rPr>
              <a:t>How to find out which items are in the optimal subset?</a:t>
            </a:r>
          </a:p>
          <a:p>
            <a:pPr algn="just">
              <a:lnSpc>
                <a:spcPct val="120000"/>
              </a:lnSpc>
            </a:pPr>
            <a:endParaRPr lang="en-US" altLang="zh-CN" sz="2400" dirty="0" smtClean="0">
              <a:ea typeface="SimSun" panose="02010600030101010101" pitchFamily="2" charset="-12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53784"/>
              </p:ext>
            </p:extLst>
          </p:nvPr>
        </p:nvGraphicFramePr>
        <p:xfrm>
          <a:off x="1295400" y="2997200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Weight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$25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$20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$15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2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Comments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This algorithm only finds the max possible value that can be carried in the knapsack</a:t>
            </a:r>
          </a:p>
          <a:p>
            <a:pPr lvl="1"/>
            <a:r>
              <a:rPr lang="en-US" altLang="zh-CN" smtClean="0">
                <a:ea typeface="SimSun" panose="02010600030101010101" pitchFamily="2" charset="-122"/>
              </a:rPr>
              <a:t>i.e., the value in V[n,W]</a:t>
            </a:r>
          </a:p>
          <a:p>
            <a:r>
              <a:rPr lang="en-US" altLang="zh-CN" smtClean="0">
                <a:ea typeface="SimSun" panose="02010600030101010101" pitchFamily="2" charset="-122"/>
              </a:rPr>
              <a:t>To know the items that make this maximum value, an addition to this algorithm is necessary</a:t>
            </a:r>
          </a:p>
          <a:p>
            <a:pPr lvl="1">
              <a:buFontTx/>
              <a:buNone/>
            </a:pPr>
            <a:endParaRPr lang="en-US" altLang="zh-CN" smtClean="0">
              <a:ea typeface="SimSun" panose="02010600030101010101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2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305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All of the information we need is in the table.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 smtClean="0">
                <a:ea typeface="SimSun" panose="02010600030101010101" pitchFamily="2" charset="-122"/>
              </a:rPr>
              <a:t>V[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n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,</a:t>
            </a:r>
            <a:r>
              <a:rPr lang="en-US" altLang="zh-CN" sz="2400" i="1" dirty="0" err="1" smtClean="0">
                <a:ea typeface="SimSun" panose="02010600030101010101" pitchFamily="2" charset="-122"/>
              </a:rPr>
              <a:t>W</a:t>
            </a:r>
            <a:r>
              <a:rPr lang="en-US" altLang="zh-CN" sz="2400" dirty="0" smtClean="0">
                <a:ea typeface="SimSun" panose="02010600030101010101" pitchFamily="2" charset="-122"/>
              </a:rPr>
              <a:t>] is the maximal value of items that can be placed in the Knapsack.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Let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=n and 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ea typeface="SimSun" panose="02010600030101010101" pitchFamily="2" charset="-122"/>
              </a:rPr>
              <a:t>if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V[</a:t>
            </a:r>
            <a:r>
              <a:rPr lang="en-US" altLang="zh-CN" sz="1800" i="1" dirty="0" err="1" smtClean="0">
                <a:ea typeface="SimSun" panose="02010600030101010101" pitchFamily="2" charset="-122"/>
              </a:rPr>
              <a:t>i,k</a:t>
            </a:r>
            <a:r>
              <a:rPr lang="en-US" altLang="zh-CN" sz="1800" dirty="0" smtClean="0">
                <a:ea typeface="SimSun" panose="02010600030101010101" pitchFamily="2" charset="-122"/>
              </a:rPr>
              <a:t>] </a:t>
            </a:r>
            <a:r>
              <a:rPr lang="en-US" altLang="zh-CN" sz="1800" dirty="0" smtClean="0"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V[i</a:t>
            </a:r>
            <a:r>
              <a:rPr lang="en-US" altLang="zh-CN" sz="18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i="1" dirty="0" smtClean="0">
                <a:ea typeface="SimSun" panose="02010600030101010101" pitchFamily="2" charset="-122"/>
              </a:rPr>
              <a:t>1,k</a:t>
            </a:r>
            <a:r>
              <a:rPr lang="en-US" altLang="zh-CN" sz="1800" dirty="0" smtClean="0">
                <a:ea typeface="SimSun" panose="02010600030101010101" pitchFamily="2" charset="-122"/>
              </a:rPr>
              <a:t>] then</a:t>
            </a:r>
            <a:r>
              <a:rPr lang="en-US" altLang="zh-CN" sz="2000" dirty="0" smtClean="0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1800" dirty="0" smtClean="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1800" dirty="0" smtClean="0">
                <a:ea typeface="SimSun" panose="02010600030101010101" pitchFamily="2" charset="-122"/>
              </a:rPr>
              <a:t>mark the </a:t>
            </a:r>
            <a:r>
              <a:rPr lang="en-US" altLang="zh-CN" sz="1800" i="1" dirty="0" err="1" smtClean="0">
                <a:ea typeface="SimSun" panose="02010600030101010101" pitchFamily="2" charset="-122"/>
              </a:rPr>
              <a:t>i</a:t>
            </a:r>
            <a:r>
              <a:rPr lang="en-US" altLang="zh-CN" sz="1800" baseline="30000" dirty="0" err="1" smtClean="0">
                <a:ea typeface="SimSun" panose="02010600030101010101" pitchFamily="2" charset="-122"/>
              </a:rPr>
              <a:t>th</a:t>
            </a:r>
            <a:r>
              <a:rPr lang="en-US" altLang="zh-CN" sz="1800" dirty="0" smtClean="0"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lang="en-US" altLang="zh-CN" sz="1800" dirty="0" smtClean="0">
                <a:ea typeface="SimSun" panose="02010600030101010101" pitchFamily="2" charset="-122"/>
              </a:rPr>
              <a:t>	</a:t>
            </a:r>
            <a:r>
              <a:rPr lang="en-US" altLang="zh-CN" sz="1800" i="1" dirty="0" err="1" smtClean="0">
                <a:ea typeface="SimSun" panose="02010600030101010101" pitchFamily="2" charset="-122"/>
              </a:rPr>
              <a:t>i</a:t>
            </a:r>
            <a:r>
              <a:rPr lang="en-US" altLang="zh-CN" sz="1800" i="1" dirty="0" smtClean="0">
                <a:ea typeface="SimSun" panose="02010600030101010101" pitchFamily="2" charset="-122"/>
              </a:rPr>
              <a:t> </a:t>
            </a:r>
            <a:r>
              <a:rPr lang="en-US" altLang="zh-CN" sz="1800" dirty="0" smtClean="0">
                <a:ea typeface="SimSun" panose="02010600030101010101" pitchFamily="2" charset="-122"/>
              </a:rPr>
              <a:t>=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i</a:t>
            </a:r>
            <a:r>
              <a:rPr lang="en-US" altLang="zh-CN" sz="18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i="1" dirty="0" smtClean="0">
                <a:ea typeface="SimSun" panose="02010600030101010101" pitchFamily="2" charset="-122"/>
              </a:rPr>
              <a:t>1</a:t>
            </a:r>
            <a:r>
              <a:rPr lang="en-US" altLang="zh-CN" sz="1800" dirty="0" smtClean="0">
                <a:ea typeface="SimSun" panose="02010600030101010101" pitchFamily="2" charset="-122"/>
              </a:rPr>
              <a:t>,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k</a:t>
            </a:r>
            <a:r>
              <a:rPr lang="en-US" altLang="zh-CN" sz="1800" dirty="0" smtClean="0">
                <a:ea typeface="SimSun" panose="02010600030101010101" pitchFamily="2" charset="-122"/>
              </a:rPr>
              <a:t> =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k-</a:t>
            </a:r>
            <a:r>
              <a:rPr lang="en-US" altLang="zh-CN" sz="1800" i="1" dirty="0" err="1" smtClean="0">
                <a:ea typeface="SimSun" panose="02010600030101010101" pitchFamily="2" charset="-122"/>
              </a:rPr>
              <a:t>w</a:t>
            </a:r>
            <a:r>
              <a:rPr lang="en-US" altLang="zh-CN" sz="1800" i="1" baseline="-25000" dirty="0" err="1" smtClean="0">
                <a:ea typeface="SimSun" panose="02010600030101010101" pitchFamily="2" charset="-122"/>
              </a:rPr>
              <a:t>i</a:t>
            </a:r>
            <a:endParaRPr lang="en-US" altLang="zh-CN" sz="2000" dirty="0" smtClean="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ea typeface="SimSun" panose="02010600030101010101" pitchFamily="2" charset="-122"/>
              </a:rPr>
              <a:t>else</a:t>
            </a:r>
            <a:r>
              <a:rPr lang="en-US" altLang="zh-CN" sz="1800" i="1" dirty="0" smtClean="0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800" i="1" dirty="0" smtClean="0">
                <a:ea typeface="SimSun" panose="02010600030101010101" pitchFamily="2" charset="-122"/>
              </a:rPr>
              <a:t>	</a:t>
            </a:r>
            <a:r>
              <a:rPr lang="en-US" altLang="zh-CN" sz="1800" i="1" dirty="0" err="1" smtClean="0">
                <a:ea typeface="SimSun" panose="02010600030101010101" pitchFamily="2" charset="-122"/>
              </a:rPr>
              <a:t>i</a:t>
            </a:r>
            <a:r>
              <a:rPr lang="en-US" altLang="zh-CN" sz="1800" i="1" dirty="0" smtClean="0">
                <a:ea typeface="SimSun" panose="02010600030101010101" pitchFamily="2" charset="-122"/>
              </a:rPr>
              <a:t> </a:t>
            </a:r>
            <a:r>
              <a:rPr lang="en-US" altLang="zh-CN" sz="1800" dirty="0" smtClean="0">
                <a:ea typeface="SimSun" panose="02010600030101010101" pitchFamily="2" charset="-122"/>
              </a:rPr>
              <a:t>= </a:t>
            </a:r>
            <a:r>
              <a:rPr lang="en-US" altLang="zh-CN" sz="1800" i="1" dirty="0" smtClean="0">
                <a:ea typeface="SimSun" panose="02010600030101010101" pitchFamily="2" charset="-122"/>
              </a:rPr>
              <a:t>i</a:t>
            </a:r>
            <a:r>
              <a:rPr lang="en-US" altLang="zh-CN" sz="1800" i="1" dirty="0" smtClean="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i="1" dirty="0" smtClean="0">
                <a:ea typeface="SimSun" panose="02010600030101010101" pitchFamily="2" charset="-122"/>
              </a:rPr>
              <a:t>1  </a:t>
            </a:r>
            <a:r>
              <a:rPr lang="en-US" altLang="zh-CN" sz="1800" dirty="0" smtClean="0">
                <a:solidFill>
                  <a:schemeClr val="tx1"/>
                </a:solidFill>
                <a:ea typeface="SimSun" panose="02010600030101010101" pitchFamily="2" charset="-122"/>
              </a:rPr>
              <a:t>// </a:t>
            </a:r>
            <a:r>
              <a:rPr lang="en-US" altLang="zh-CN" sz="2000" dirty="0" smtClean="0">
                <a:solidFill>
                  <a:schemeClr val="tx1"/>
                </a:solidFill>
                <a:ea typeface="SimSun" panose="02010600030101010101" pitchFamily="2" charset="-122"/>
              </a:rPr>
              <a:t>Assume the </a:t>
            </a:r>
            <a:r>
              <a:rPr lang="en-US" altLang="zh-CN" sz="2000" i="1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 baseline="30000" dirty="0" err="1" smtClean="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lang="en-US" altLang="zh-CN" sz="2000" dirty="0" smtClean="0">
                <a:solidFill>
                  <a:schemeClr val="tx1"/>
                </a:solidFill>
                <a:ea typeface="SimSun" panose="02010600030101010101" pitchFamily="2" charset="-122"/>
              </a:rPr>
              <a:t> item is </a:t>
            </a:r>
            <a:r>
              <a:rPr lang="en-US" altLang="zh-CN" sz="2000" u="sng" dirty="0" smtClean="0">
                <a:solidFill>
                  <a:schemeClr val="tx1"/>
                </a:solidFill>
                <a:ea typeface="SimSun" panose="02010600030101010101" pitchFamily="2" charset="-122"/>
              </a:rPr>
              <a:t>not</a:t>
            </a:r>
            <a:r>
              <a:rPr lang="en-US" altLang="zh-CN" sz="2000" dirty="0" smtClean="0">
                <a:solidFill>
                  <a:schemeClr val="tx1"/>
                </a:solidFill>
                <a:ea typeface="SimSun" panose="02010600030101010101" pitchFamily="2" charset="-122"/>
              </a:rPr>
              <a:t> in the knapsack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ea typeface="SimSun" panose="02010600030101010101" pitchFamily="2" charset="-122"/>
              </a:rPr>
              <a:t>		            </a:t>
            </a:r>
            <a:r>
              <a:rPr lang="en-US" altLang="zh-CN" sz="1800" dirty="0" smtClean="0">
                <a:solidFill>
                  <a:srgbClr val="FF0000"/>
                </a:solidFill>
                <a:ea typeface="SimSun" panose="02010600030101010101" pitchFamily="2" charset="-122"/>
              </a:rPr>
              <a:t>//</a:t>
            </a:r>
            <a:r>
              <a:rPr lang="en-US" altLang="zh-CN" sz="2000" dirty="0" smtClean="0">
                <a:solidFill>
                  <a:srgbClr val="FF0000"/>
                </a:solidFill>
                <a:ea typeface="SimSun" panose="02010600030101010101" pitchFamily="2" charset="-122"/>
              </a:rPr>
              <a:t> Could it be in the optimally packed knapsack?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SimSun" panose="02010600030101010101" pitchFamily="2" charset="-122"/>
              </a:rPr>
              <a:t>How to find actual Knapsack Items</a:t>
            </a:r>
          </a:p>
        </p:txBody>
      </p:sp>
    </p:spTree>
    <p:extLst>
      <p:ext uri="{BB962C8B-B14F-4D97-AF65-F5344CB8AC3E}">
        <p14:creationId xmlns:p14="http://schemas.microsoft.com/office/powerpoint/2010/main" val="38065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</a:t>
            </a:r>
            <a:r>
              <a:rPr lang="en-US" dirty="0" err="1" smtClean="0"/>
              <a:t>vs</a:t>
            </a:r>
            <a:r>
              <a:rPr lang="en-US" dirty="0" smtClean="0"/>
              <a:t> DP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9842" y="2005013"/>
            <a:ext cx="3868340" cy="823912"/>
          </a:xfrm>
          <a:solidFill>
            <a:schemeClr val="accent6"/>
          </a:solidFill>
        </p:spPr>
        <p:txBody>
          <a:bodyPr anchor="ctr">
            <a:noAutofit/>
          </a:bodyPr>
          <a:lstStyle/>
          <a:p>
            <a:pPr algn="ctr"/>
            <a:r>
              <a:rPr lang="en-US" sz="2500" dirty="0" smtClean="0"/>
              <a:t>Divide-and-conquer</a:t>
            </a:r>
            <a:endParaRPr lang="en-US" sz="25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9842" y="2828925"/>
            <a:ext cx="3868340" cy="368458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000" dirty="0" smtClean="0"/>
              <a:t>Divide</a:t>
            </a:r>
          </a:p>
          <a:p>
            <a:r>
              <a:rPr lang="en-US" sz="3000" dirty="0" smtClean="0"/>
              <a:t>Conquer</a:t>
            </a:r>
          </a:p>
          <a:p>
            <a:r>
              <a:rPr lang="en-US" sz="3000" dirty="0" smtClean="0"/>
              <a:t>Combine</a:t>
            </a:r>
            <a:endParaRPr lang="en-US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9150" y="2005013"/>
            <a:ext cx="3887391" cy="823912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algn="ctr"/>
            <a:r>
              <a:rPr lang="en-US" sz="2500" dirty="0" smtClean="0"/>
              <a:t>Dynamic Programing</a:t>
            </a:r>
            <a:endParaRPr lang="en-US" sz="25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9150" y="2828925"/>
            <a:ext cx="3887391" cy="368458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3000" dirty="0" smtClean="0"/>
              <a:t>Divide</a:t>
            </a:r>
          </a:p>
          <a:p>
            <a:r>
              <a:rPr lang="en-US" sz="3000" dirty="0" smtClean="0"/>
              <a:t>Conquer</a:t>
            </a:r>
          </a:p>
          <a:p>
            <a:r>
              <a:rPr lang="en-US" sz="3000" b="1" dirty="0" smtClean="0">
                <a:solidFill>
                  <a:srgbClr val="FF0000"/>
                </a:solidFill>
              </a:rPr>
              <a:t>Memoization</a:t>
            </a:r>
          </a:p>
          <a:p>
            <a:r>
              <a:rPr lang="en-US" sz="3000" dirty="0" smtClean="0"/>
              <a:t>Combine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27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403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40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40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40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40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40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40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40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40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40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40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40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40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40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40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4037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4038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39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0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1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2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43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4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45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46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47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48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49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50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while </a:t>
            </a:r>
            <a:r>
              <a:rPr kumimoji="1" lang="en-US" altLang="zh-CN" sz="20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i,k</a:t>
            </a: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V[</a:t>
            </a:r>
            <a:r>
              <a:rPr kumimoji="1" lang="en-US" altLang="zh-CN" sz="2000" b="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i,k</a:t>
            </a: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 dirty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k-</a:t>
            </a:r>
            <a:r>
              <a:rPr kumimoji="1" lang="en-US" altLang="zh-CN" sz="1800" b="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kumimoji="1" lang="en-US" altLang="zh-CN" sz="1800" b="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1" lang="en-US" altLang="zh-CN" sz="1800" b="0" dirty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4051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4052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53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4054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4055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4056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4057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4058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4059" name="Rectangle 67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8483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</a:t>
            </a:r>
          </a:p>
        </p:txBody>
      </p:sp>
    </p:spTree>
    <p:extLst>
      <p:ext uri="{BB962C8B-B14F-4D97-AF65-F5344CB8AC3E}">
        <p14:creationId xmlns:p14="http://schemas.microsoft.com/office/powerpoint/2010/main" val="36440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508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8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509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509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509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0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1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511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511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511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511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511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511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511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512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512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512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5061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5062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3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4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5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6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67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68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69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70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5071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2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73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74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5075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5076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5077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8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79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80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5081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5082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5085" name="Rectangle 67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1277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(2)</a:t>
            </a:r>
          </a:p>
        </p:txBody>
      </p:sp>
    </p:spTree>
    <p:extLst>
      <p:ext uri="{BB962C8B-B14F-4D97-AF65-F5344CB8AC3E}">
        <p14:creationId xmlns:p14="http://schemas.microsoft.com/office/powerpoint/2010/main" val="25145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1" grpId="0" animBg="1"/>
      <p:bldP spid="20896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6084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611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611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611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611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2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3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613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61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613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614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614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614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614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614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614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614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6085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46086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7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8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89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0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091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2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3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4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6095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096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097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098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99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6100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6101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6102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6103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6104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6105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6106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6109" name="Rectangle 68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2420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(3)</a:t>
            </a:r>
          </a:p>
        </p:txBody>
      </p:sp>
    </p:spTree>
    <p:extLst>
      <p:ext uri="{BB962C8B-B14F-4D97-AF65-F5344CB8AC3E}">
        <p14:creationId xmlns:p14="http://schemas.microsoft.com/office/powerpoint/2010/main" val="122261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5" grpId="0" animBg="1"/>
      <p:bldP spid="20998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713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3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4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714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714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5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6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6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6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6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6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716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6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6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7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7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7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7109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 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</p:txBody>
      </p:sp>
      <p:sp>
        <p:nvSpPr>
          <p:cNvPr id="47110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1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2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3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4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15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16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17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18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7119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0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21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22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123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7124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7125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7126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7127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7128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7129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30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7135" name="Rectangle 70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2547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(4)</a:t>
            </a:r>
          </a:p>
        </p:txBody>
      </p:sp>
    </p:spTree>
    <p:extLst>
      <p:ext uri="{BB962C8B-B14F-4D97-AF65-F5344CB8AC3E}">
        <p14:creationId xmlns:p14="http://schemas.microsoft.com/office/powerpoint/2010/main" val="30870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2" grpId="0" animBg="1"/>
      <p:bldP spid="2110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816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816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816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816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7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8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8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818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81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819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819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819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819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819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819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819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819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8133" name="Text Box 43"/>
          <p:cNvSpPr txBox="1">
            <a:spLocks noChangeArrowheads="1"/>
          </p:cNvSpPr>
          <p:nvPr/>
        </p:nvSpPr>
        <p:spPr bwMode="auto">
          <a:xfrm>
            <a:off x="6607175" y="1752600"/>
            <a:ext cx="177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2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3</a:t>
            </a:r>
          </a:p>
          <a:p>
            <a:pPr>
              <a:lnSpc>
                <a:spcPct val="110000"/>
              </a:lnSpc>
            </a:pP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k 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 w</a:t>
            </a:r>
            <a:r>
              <a:rPr lang="en-US" altLang="zh-CN" sz="2400" b="0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48134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5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6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7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38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39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40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1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2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8143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44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45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46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baseline="30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47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8148" name="Text Box 58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8149" name="Text Box 59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8150" name="Text Box 60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8151" name="Text Box 61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8152" name="Text Box 62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8153" name="Rectangle 63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54" name="Text Box 64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8158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Rectangle 71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2420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(5)</a:t>
            </a:r>
          </a:p>
        </p:txBody>
      </p:sp>
    </p:spTree>
    <p:extLst>
      <p:ext uri="{BB962C8B-B14F-4D97-AF65-F5344CB8AC3E}">
        <p14:creationId xmlns:p14="http://schemas.microsoft.com/office/powerpoint/2010/main" val="35786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  <p:bldP spid="21203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49183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4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5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6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87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9188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9189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1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2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4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5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7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8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9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0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1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2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4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5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7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09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210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211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212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213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9214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215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216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217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218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219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9157" name="Text Box 44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58" name="Text Box 45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59" name="Text Box 46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0" name="Text Box 47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1" name="Text Box 48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62" name="Text Box 49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3" name="Text Box 50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4" name="Text Box 51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5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66" name="Text Box 53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67" name="Text Box 54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8" name="Text Box 55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69" name="Text Box 56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170" name="Text Box 57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9171" name="Text Box 60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72" name="Text Box 61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9173" name="Text Box 62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74" name="Text Box 63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9175" name="Text Box 64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9176" name="Rectangle 65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77" name="Text Box 66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49178" name="Text Box 67"/>
          <p:cNvSpPr txBox="1">
            <a:spLocks noChangeArrowheads="1"/>
          </p:cNvSpPr>
          <p:nvPr/>
        </p:nvSpPr>
        <p:spPr bwMode="auto">
          <a:xfrm>
            <a:off x="6607175" y="1752600"/>
            <a:ext cx="17748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i=0</a:t>
            </a:r>
          </a:p>
          <a:p>
            <a:pPr>
              <a:lnSpc>
                <a:spcPct val="110000"/>
              </a:lnSpc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k= 0</a:t>
            </a:r>
          </a:p>
          <a:p>
            <a:pPr>
              <a:lnSpc>
                <a:spcPct val="110000"/>
              </a:lnSpc>
            </a:pPr>
            <a:endParaRPr lang="zh-CN" altLang="en-US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9179" name="Oval 68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49180" name="Oval 69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49182" name="Rectangle 71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3817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(6)</a:t>
            </a:r>
          </a:p>
        </p:txBody>
      </p:sp>
    </p:spTree>
    <p:extLst>
      <p:ext uri="{BB962C8B-B14F-4D97-AF65-F5344CB8AC3E}">
        <p14:creationId xmlns:p14="http://schemas.microsoft.com/office/powerpoint/2010/main" val="10944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"/>
          <p:cNvSpPr>
            <a:spLocks noChangeShapeType="1"/>
          </p:cNvSpPr>
          <p:nvPr/>
        </p:nvSpPr>
        <p:spPr bwMode="auto">
          <a:xfrm>
            <a:off x="4648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543800" y="76200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Items: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1: (2,3)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2: (3,4)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3: (4,5) </a:t>
            </a:r>
          </a:p>
          <a:p>
            <a:r>
              <a:rPr lang="en-US" altLang="zh-CN" sz="2800" b="0">
                <a:latin typeface="Times New Roman" panose="02020603050405020304" pitchFamily="18" charset="0"/>
                <a:ea typeface="SimSun" panose="02010600030101010101" pitchFamily="2" charset="-122"/>
              </a:rPr>
              <a:t>4: (5,6)</a:t>
            </a:r>
            <a:endParaRPr lang="en-US" altLang="zh-CN" sz="24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50180" name="Group 5"/>
          <p:cNvGrpSpPr>
            <a:grpSpLocks/>
          </p:cNvGrpSpPr>
          <p:nvPr/>
        </p:nvGrpSpPr>
        <p:grpSpPr bwMode="auto">
          <a:xfrm>
            <a:off x="1035050" y="1676400"/>
            <a:ext cx="5441950" cy="2743200"/>
            <a:chOff x="652" y="768"/>
            <a:chExt cx="3428" cy="1728"/>
          </a:xfrm>
        </p:grpSpPr>
        <p:sp>
          <p:nvSpPr>
            <p:cNvPr id="5021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1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022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400" b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022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022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3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4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024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024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024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024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024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024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024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025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025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025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b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0181" name="Text Box 43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2" name="Text Box 44"/>
          <p:cNvSpPr txBox="1">
            <a:spLocks noChangeArrowheads="1"/>
          </p:cNvSpPr>
          <p:nvPr/>
        </p:nvSpPr>
        <p:spPr bwMode="auto">
          <a:xfrm>
            <a:off x="4191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3" name="Text Box 45"/>
          <p:cNvSpPr txBox="1">
            <a:spLocks noChangeArrowheads="1"/>
          </p:cNvSpPr>
          <p:nvPr/>
        </p:nvSpPr>
        <p:spPr bwMode="auto">
          <a:xfrm>
            <a:off x="5029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4" name="Text Box 46"/>
          <p:cNvSpPr txBox="1">
            <a:spLocks noChangeArrowheads="1"/>
          </p:cNvSpPr>
          <p:nvPr/>
        </p:nvSpPr>
        <p:spPr bwMode="auto">
          <a:xfrm>
            <a:off x="5867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5" name="Text Box 47"/>
          <p:cNvSpPr txBox="1">
            <a:spLocks noChangeArrowheads="1"/>
          </p:cNvSpPr>
          <p:nvPr/>
        </p:nvSpPr>
        <p:spPr bwMode="auto">
          <a:xfrm>
            <a:off x="2514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86" name="Text Box 48"/>
          <p:cNvSpPr txBox="1">
            <a:spLocks noChangeArrowheads="1"/>
          </p:cNvSpPr>
          <p:nvPr/>
        </p:nvSpPr>
        <p:spPr bwMode="auto">
          <a:xfrm>
            <a:off x="3352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87" name="Text Box 49"/>
          <p:cNvSpPr txBox="1">
            <a:spLocks noChangeArrowheads="1"/>
          </p:cNvSpPr>
          <p:nvPr/>
        </p:nvSpPr>
        <p:spPr bwMode="auto">
          <a:xfrm>
            <a:off x="4191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88" name="Text Box 50"/>
          <p:cNvSpPr txBox="1">
            <a:spLocks noChangeArrowheads="1"/>
          </p:cNvSpPr>
          <p:nvPr/>
        </p:nvSpPr>
        <p:spPr bwMode="auto">
          <a:xfrm>
            <a:off x="5029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89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50190" name="Text Box 52"/>
          <p:cNvSpPr txBox="1">
            <a:spLocks noChangeArrowheads="1"/>
          </p:cNvSpPr>
          <p:nvPr/>
        </p:nvSpPr>
        <p:spPr bwMode="auto">
          <a:xfrm>
            <a:off x="2514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91" name="Text Box 53"/>
          <p:cNvSpPr txBox="1">
            <a:spLocks noChangeArrowheads="1"/>
          </p:cNvSpPr>
          <p:nvPr/>
        </p:nvSpPr>
        <p:spPr bwMode="auto">
          <a:xfrm>
            <a:off x="3352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92" name="Text Box 54"/>
          <p:cNvSpPr txBox="1">
            <a:spLocks noChangeArrowheads="1"/>
          </p:cNvSpPr>
          <p:nvPr/>
        </p:nvSpPr>
        <p:spPr bwMode="auto">
          <a:xfrm>
            <a:off x="4191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93" name="Text Box 55"/>
          <p:cNvSpPr txBox="1">
            <a:spLocks noChangeArrowheads="1"/>
          </p:cNvSpPr>
          <p:nvPr/>
        </p:nvSpPr>
        <p:spPr bwMode="auto">
          <a:xfrm>
            <a:off x="1752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V[i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</a:rPr>
              <a:t>1,k</a:t>
            </a:r>
            <a:r>
              <a:rPr kumimoji="1"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solidFill>
                  <a:schemeClr val="accent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mark the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1" lang="en-US" altLang="zh-CN" sz="1800" b="0" baseline="30000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80" charset="2"/>
              <a:buNone/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k-w</a:t>
            </a:r>
            <a:r>
              <a:rPr kumimoji="1" lang="en-US" altLang="zh-CN" sz="1800" b="0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kumimoji="1"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	i </a:t>
            </a:r>
            <a:r>
              <a:rPr kumimoji="1"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1" lang="en-US" altLang="zh-CN" sz="1800" b="0" i="1" baseline="-250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194" name="Text Box 56"/>
          <p:cNvSpPr txBox="1">
            <a:spLocks noChangeArrowheads="1"/>
          </p:cNvSpPr>
          <p:nvPr/>
        </p:nvSpPr>
        <p:spPr bwMode="auto">
          <a:xfrm>
            <a:off x="5029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50195" name="Text Box 57"/>
          <p:cNvSpPr txBox="1">
            <a:spLocks noChangeArrowheads="1"/>
          </p:cNvSpPr>
          <p:nvPr/>
        </p:nvSpPr>
        <p:spPr bwMode="auto">
          <a:xfrm>
            <a:off x="5867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50196" name="Text Box 58"/>
          <p:cNvSpPr txBox="1">
            <a:spLocks noChangeArrowheads="1"/>
          </p:cNvSpPr>
          <p:nvPr/>
        </p:nvSpPr>
        <p:spPr bwMode="auto">
          <a:xfrm>
            <a:off x="2514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0197" name="Text Box 59"/>
          <p:cNvSpPr txBox="1">
            <a:spLocks noChangeArrowheads="1"/>
          </p:cNvSpPr>
          <p:nvPr/>
        </p:nvSpPr>
        <p:spPr bwMode="auto">
          <a:xfrm>
            <a:off x="3352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0198" name="Text Box 60"/>
          <p:cNvSpPr txBox="1">
            <a:spLocks noChangeArrowheads="1"/>
          </p:cNvSpPr>
          <p:nvPr/>
        </p:nvSpPr>
        <p:spPr bwMode="auto">
          <a:xfrm>
            <a:off x="4191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0199" name="Text Box 61"/>
          <p:cNvSpPr txBox="1">
            <a:spLocks noChangeArrowheads="1"/>
          </p:cNvSpPr>
          <p:nvPr/>
        </p:nvSpPr>
        <p:spPr bwMode="auto">
          <a:xfrm>
            <a:off x="5029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50200" name="Rectangle 62"/>
          <p:cNvSpPr>
            <a:spLocks noChangeArrowheads="1"/>
          </p:cNvSpPr>
          <p:nvPr/>
        </p:nvSpPr>
        <p:spPr bwMode="auto">
          <a:xfrm>
            <a:off x="7239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50201" name="Text Box 63"/>
          <p:cNvSpPr txBox="1">
            <a:spLocks noChangeArrowheads="1"/>
          </p:cNvSpPr>
          <p:nvPr/>
        </p:nvSpPr>
        <p:spPr bwMode="auto">
          <a:xfrm>
            <a:off x="5867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7010400" y="3429000"/>
            <a:ext cx="1981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6248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5759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6248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5759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5867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966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3657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5759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3352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966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3236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3810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Rectangle 8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6381750" cy="132556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Finding the Items (7)</a:t>
            </a:r>
          </a:p>
        </p:txBody>
      </p:sp>
    </p:spTree>
    <p:extLst>
      <p:ext uri="{BB962C8B-B14F-4D97-AF65-F5344CB8AC3E}">
        <p14:creationId xmlns:p14="http://schemas.microsoft.com/office/powerpoint/2010/main" val="15044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6" grpId="0" animBg="1"/>
      <p:bldP spid="214087" grpId="0" animBg="1"/>
      <p:bldP spid="214088" grpId="0" animBg="1"/>
      <p:bldP spid="214089" grpId="0" animBg="1"/>
      <p:bldP spid="214090" grpId="0" autoUpdateAnimBg="0"/>
      <p:bldP spid="214091" grpId="0" animBg="1"/>
      <p:bldP spid="214092" grpId="0" animBg="1"/>
      <p:bldP spid="214093" grpId="0" animBg="1"/>
      <p:bldP spid="214094" grpId="0" autoUpdateAnimBg="0"/>
      <p:bldP spid="214095" grpId="0" animBg="1"/>
      <p:bldP spid="214096" grpId="0" animBg="1"/>
      <p:bldP spid="21409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7772400" cy="1104900"/>
          </a:xfrm>
        </p:spPr>
        <p:txBody>
          <a:bodyPr/>
          <a:lstStyle/>
          <a:p>
            <a:r>
              <a:rPr lang="en-US" altLang="zh-CN" sz="3200" smtClean="0">
                <a:ea typeface="SimSun" panose="02010600030101010101" pitchFamily="2" charset="-122"/>
              </a:rPr>
              <a:t>Memorization (Memory Function Method)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495800"/>
          </a:xfrm>
        </p:spPr>
        <p:txBody>
          <a:bodyPr>
            <a:normAutofit/>
          </a:bodyPr>
          <a:lstStyle/>
          <a:p>
            <a:r>
              <a:rPr lang="en-US" altLang="zh-CN" sz="2400" i="1" smtClean="0">
                <a:solidFill>
                  <a:schemeClr val="tx2"/>
                </a:solidFill>
                <a:ea typeface="SimSun" panose="02010600030101010101" pitchFamily="2" charset="-122"/>
              </a:rPr>
              <a:t>Goal: </a:t>
            </a:r>
          </a:p>
          <a:p>
            <a:pPr lvl="1"/>
            <a:r>
              <a:rPr lang="en-US" altLang="zh-CN" sz="2200" i="1" smtClean="0">
                <a:ea typeface="SimSun" panose="02010600030101010101" pitchFamily="2" charset="-122"/>
              </a:rPr>
              <a:t>Solve only subproblems that are necessary and solve it only once</a:t>
            </a:r>
          </a:p>
          <a:p>
            <a:r>
              <a:rPr lang="en-US" altLang="zh-CN" sz="2400" i="1" smtClean="0">
                <a:solidFill>
                  <a:schemeClr val="tx2"/>
                </a:solidFill>
                <a:ea typeface="SimSun" panose="02010600030101010101" pitchFamily="2" charset="-122"/>
              </a:rPr>
              <a:t>Memorization</a:t>
            </a:r>
            <a:r>
              <a:rPr lang="en-US" altLang="zh-CN" sz="2400" smtClean="0">
                <a:ea typeface="SimSun" panose="02010600030101010101" pitchFamily="2" charset="-122"/>
              </a:rPr>
              <a:t> is another way to deal with overlapping subproblems in dynamic programming</a:t>
            </a:r>
          </a:p>
          <a:p>
            <a:r>
              <a:rPr lang="en-US" altLang="zh-CN" sz="2400" smtClean="0">
                <a:ea typeface="SimSun" panose="02010600030101010101" pitchFamily="2" charset="-122"/>
              </a:rPr>
              <a:t>With memorization, we implement the algorithm </a:t>
            </a:r>
            <a:r>
              <a:rPr lang="en-US" altLang="zh-CN" sz="2400" b="1" i="1" smtClean="0">
                <a:ea typeface="SimSun" panose="02010600030101010101" pitchFamily="2" charset="-122"/>
              </a:rPr>
              <a:t>recursively</a:t>
            </a:r>
            <a:r>
              <a:rPr lang="en-US" altLang="zh-CN" sz="2400" smtClean="0">
                <a:ea typeface="SimSun" panose="02010600030101010101" pitchFamily="2" charset="-122"/>
              </a:rPr>
              <a:t>:</a:t>
            </a:r>
          </a:p>
          <a:p>
            <a:pPr lvl="1"/>
            <a:r>
              <a:rPr lang="en-US" altLang="zh-CN" sz="2200" smtClean="0">
                <a:ea typeface="SimSun" panose="02010600030101010101" pitchFamily="2" charset="-122"/>
              </a:rPr>
              <a:t>If we encounter a new subproblem, we compute and store the solution.</a:t>
            </a:r>
          </a:p>
          <a:p>
            <a:pPr lvl="1"/>
            <a:r>
              <a:rPr lang="en-US" altLang="zh-CN" sz="2200" smtClean="0">
                <a:ea typeface="SimSun" panose="02010600030101010101" pitchFamily="2" charset="-122"/>
              </a:rPr>
              <a:t>If we encounter a subproblem we have seen, we look up the answer</a:t>
            </a:r>
          </a:p>
          <a:p>
            <a:r>
              <a:rPr lang="en-US" altLang="zh-CN" sz="2400" smtClean="0">
                <a:ea typeface="SimSun" panose="02010600030101010101" pitchFamily="2" charset="-122"/>
              </a:rPr>
              <a:t>Most useful when the algorithm is easiest to implement recursively</a:t>
            </a:r>
          </a:p>
          <a:p>
            <a:pPr lvl="1"/>
            <a:r>
              <a:rPr lang="en-US" altLang="zh-CN" sz="2200" smtClean="0">
                <a:ea typeface="SimSun" panose="02010600030101010101" pitchFamily="2" charset="-122"/>
              </a:rPr>
              <a:t>Especially if we do not need solutions to all subproblems.</a:t>
            </a:r>
          </a:p>
        </p:txBody>
      </p:sp>
    </p:spTree>
    <p:extLst>
      <p:ext uri="{BB962C8B-B14F-4D97-AF65-F5344CB8AC3E}">
        <p14:creationId xmlns:p14="http://schemas.microsoft.com/office/powerpoint/2010/main" val="146168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28194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80" charset="2"/>
              <a:buNone/>
            </a:pPr>
            <a:endParaRPr lang="en-US" altLang="zh-CN" sz="2400" dirty="0" smtClean="0">
              <a:ea typeface="SimSun" panose="02010600030101010101" pitchFamily="2" charset="-122"/>
            </a:endParaRPr>
          </a:p>
          <a:p>
            <a:pPr>
              <a:buFont typeface="Monotype Sorts" pitchFamily="80" charset="2"/>
              <a:buNone/>
            </a:pPr>
            <a:r>
              <a:rPr lang="en-US" altLang="zh-CN" sz="2400" b="1" dirty="0" smtClean="0">
                <a:ea typeface="SimSun" panose="02010600030101010101" pitchFamily="2" charset="-122"/>
              </a:rPr>
              <a:t>for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</a:t>
            </a:r>
            <a:r>
              <a:rPr lang="en-US" altLang="zh-CN" sz="2400" b="1" dirty="0" smtClean="0">
                <a:ea typeface="SimSun" panose="02010600030101010101" pitchFamily="2" charset="-122"/>
              </a:rPr>
              <a:t>to</a:t>
            </a:r>
            <a:r>
              <a:rPr lang="en-US" altLang="zh-CN" sz="2400" dirty="0" smtClean="0">
                <a:ea typeface="SimSun" panose="02010600030101010101" pitchFamily="2" charset="-122"/>
              </a:rPr>
              <a:t>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</a:t>
            </a:r>
            <a:r>
              <a:rPr lang="en-US" altLang="zh-CN" sz="2400" b="1" dirty="0" smtClean="0">
                <a:ea typeface="SimSun" panose="02010600030101010101" pitchFamily="2" charset="-122"/>
              </a:rPr>
              <a:t>for</a:t>
            </a:r>
            <a:r>
              <a:rPr lang="en-US" altLang="zh-CN" sz="2400" dirty="0" smtClean="0">
                <a:ea typeface="SimSun" panose="02010600030101010101" pitchFamily="2" charset="-122"/>
              </a:rPr>
              <a:t> w = 1 </a:t>
            </a:r>
            <a:r>
              <a:rPr lang="en-US" altLang="zh-CN" sz="2400" b="1" dirty="0" smtClean="0">
                <a:ea typeface="SimSun" panose="02010600030101010101" pitchFamily="2" charset="-122"/>
              </a:rPr>
              <a:t>to</a:t>
            </a:r>
            <a:r>
              <a:rPr lang="en-US" altLang="zh-CN" sz="2400" dirty="0" smtClean="0">
                <a:ea typeface="SimSun" panose="02010600030101010101" pitchFamily="2" charset="-122"/>
              </a:rPr>
              <a:t>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	V[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i,w</a:t>
            </a:r>
            <a:r>
              <a:rPr lang="en-US" altLang="zh-CN" sz="2400" dirty="0" smtClean="0">
                <a:ea typeface="SimSun" panose="02010600030101010101" pitchFamily="2" charset="-122"/>
              </a:rPr>
              <a:t>] = -1</a:t>
            </a:r>
          </a:p>
          <a:p>
            <a:pPr>
              <a:buFont typeface="Monotype Sorts" pitchFamily="80" charset="2"/>
              <a:buNone/>
            </a:pPr>
            <a:endParaRPr lang="en-US" altLang="zh-CN" sz="2400" dirty="0" smtClean="0">
              <a:ea typeface="SimSun" panose="02010600030101010101" pitchFamily="2" charset="-122"/>
            </a:endParaRPr>
          </a:p>
          <a:p>
            <a:pPr>
              <a:buFont typeface="Monotype Sorts" pitchFamily="80" charset="2"/>
              <a:buNone/>
            </a:pPr>
            <a:r>
              <a:rPr lang="en-US" altLang="zh-CN" sz="2400" b="1" dirty="0" smtClean="0">
                <a:ea typeface="SimSun" panose="02010600030101010101" pitchFamily="2" charset="-122"/>
              </a:rPr>
              <a:t>for</a:t>
            </a:r>
            <a:r>
              <a:rPr lang="en-US" altLang="zh-CN" sz="2400" dirty="0" smtClean="0">
                <a:ea typeface="SimSun" panose="02010600030101010101" pitchFamily="2" charset="-122"/>
              </a:rPr>
              <a:t> w = 0 </a:t>
            </a:r>
            <a:r>
              <a:rPr lang="en-US" altLang="zh-CN" sz="2400" b="1" dirty="0" smtClean="0">
                <a:ea typeface="SimSun" panose="02010600030101010101" pitchFamily="2" charset="-122"/>
              </a:rPr>
              <a:t>to</a:t>
            </a:r>
            <a:r>
              <a:rPr lang="en-US" altLang="zh-CN" sz="2400" dirty="0" smtClean="0">
                <a:ea typeface="SimSun" panose="02010600030101010101" pitchFamily="2" charset="-122"/>
              </a:rPr>
              <a:t> W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b="1" dirty="0" smtClean="0">
                <a:ea typeface="SimSun" panose="02010600030101010101" pitchFamily="2" charset="-122"/>
              </a:rPr>
              <a:t>for</a:t>
            </a:r>
            <a:r>
              <a:rPr lang="en-US" altLang="zh-CN" sz="2400" dirty="0" smtClean="0">
                <a:ea typeface="SimSun" panose="02010600030101010101" pitchFamily="2" charset="-122"/>
              </a:rPr>
              <a:t> </a:t>
            </a:r>
            <a:r>
              <a:rPr lang="en-US" altLang="zh-CN" sz="2400" dirty="0" err="1" smtClean="0">
                <a:ea typeface="SimSun" panose="02010600030101010101" pitchFamily="2" charset="-122"/>
              </a:rPr>
              <a:t>i</a:t>
            </a:r>
            <a:r>
              <a:rPr lang="en-US" altLang="zh-CN" sz="2400" dirty="0" smtClean="0">
                <a:ea typeface="SimSun" panose="02010600030101010101" pitchFamily="2" charset="-122"/>
              </a:rPr>
              <a:t> = 1 </a:t>
            </a:r>
            <a:r>
              <a:rPr lang="en-US" altLang="zh-CN" sz="2400" b="1" dirty="0" smtClean="0">
                <a:ea typeface="SimSun" panose="02010600030101010101" pitchFamily="2" charset="-122"/>
              </a:rPr>
              <a:t>to</a:t>
            </a:r>
            <a:r>
              <a:rPr lang="en-US" altLang="zh-CN" sz="2400" dirty="0" smtClean="0">
                <a:ea typeface="SimSun" panose="02010600030101010101" pitchFamily="2" charset="-122"/>
              </a:rPr>
              <a:t> n</a:t>
            </a:r>
          </a:p>
          <a:p>
            <a:pPr>
              <a:buFont typeface="Monotype Sorts" pitchFamily="80" charset="2"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 pitchFamily="80" charset="2"/>
              <a:buNone/>
            </a:pPr>
            <a:endParaRPr lang="en-US" altLang="zh-CN" sz="2400" dirty="0" smtClean="0">
              <a:ea typeface="SimSun" panose="02010600030101010101" pitchFamily="2" charset="-122"/>
            </a:endParaRPr>
          </a:p>
          <a:p>
            <a:pPr>
              <a:buFont typeface="Monotype Sorts" pitchFamily="80" charset="2"/>
              <a:buNone/>
            </a:pPr>
            <a:endParaRPr lang="zh-CN" altLang="en-US" sz="2400" dirty="0" smtClean="0">
              <a:ea typeface="SimSun" panose="02010600030101010101" pitchFamily="2" charset="-122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2743200" y="16764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MFKnapsack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, w)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	if V[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&lt; 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w &lt; 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endParaRPr lang="en-US" altLang="zh-CN" sz="2400" b="0" baseline="-25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value = 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MFKnapsack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(i-1, w)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else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		    value = max(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MFKnapsack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(i-1, w),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b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MFKnapsack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(i-1, w-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</a:t>
            </a:r>
            <a:r>
              <a:rPr lang="en-US" altLang="zh-CN" sz="2400" b="0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))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b="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V[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 = value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return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V[</a:t>
            </a:r>
            <a:r>
              <a:rPr lang="en-US" altLang="zh-CN" sz="2400" b="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i,w</a:t>
            </a:r>
            <a:r>
              <a:rPr lang="en-US" altLang="zh-CN" sz="2400" b="0" dirty="0"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endParaRPr lang="en-US" altLang="zh-CN" sz="2400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80" charset="2"/>
              <a:buNone/>
            </a:pPr>
            <a:endParaRPr lang="zh-CN" altLang="en-US" sz="2800" b="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292100"/>
            <a:ext cx="8991600" cy="11049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0-1 Knapsack Memory Function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4805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Dynamic programming is a useful technique of solving certain kind of problems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When the solution can be </a:t>
            </a:r>
            <a:r>
              <a:rPr lang="en-US" altLang="zh-CN" i="1" dirty="0" smtClean="0">
                <a:ea typeface="SimSun" panose="02010600030101010101" pitchFamily="2" charset="-122"/>
              </a:rPr>
              <a:t>recursively</a:t>
            </a:r>
            <a:r>
              <a:rPr lang="en-US" altLang="zh-CN" dirty="0" smtClean="0">
                <a:ea typeface="SimSun" panose="02010600030101010101" pitchFamily="2" charset="-122"/>
              </a:rPr>
              <a:t> described in terms of partial solutions, we can store these partial solutions and re-use them as necessary (memorization)</a:t>
            </a:r>
          </a:p>
          <a:p>
            <a:r>
              <a:rPr lang="en-US" altLang="zh-CN" dirty="0" smtClean="0">
                <a:ea typeface="SimSun" panose="02010600030101010101" pitchFamily="2" charset="-122"/>
              </a:rPr>
              <a:t>Running time of dynamic programming algorithm vs. naïve algorithm:</a:t>
            </a: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0-1 Knapsack problem: 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O(W*n)</a:t>
            </a:r>
            <a:r>
              <a:rPr lang="en-US" altLang="zh-CN" dirty="0" smtClean="0">
                <a:ea typeface="SimSun" panose="02010600030101010101" pitchFamily="2" charset="-122"/>
              </a:rPr>
              <a:t> vs. 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O(2</a:t>
            </a:r>
            <a:r>
              <a:rPr lang="en-US" altLang="zh-CN" b="1" baseline="30000" dirty="0" smtClean="0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ea typeface="SimSun" panose="02010600030101010101" pitchFamily="2" charset="-122"/>
              </a:rPr>
              <a:t>)</a:t>
            </a:r>
            <a:endParaRPr lang="en-US" altLang="zh-CN" baseline="30000" dirty="0" smtClean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Conclusion for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32633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Dynamic Programming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Substructure</a:t>
            </a:r>
          </a:p>
          <a:p>
            <a:r>
              <a:rPr lang="en-US" dirty="0" smtClean="0"/>
              <a:t>Overlapping sub problems</a:t>
            </a:r>
          </a:p>
          <a:p>
            <a:r>
              <a:rPr lang="en-US" dirty="0" smtClean="0"/>
              <a:t>Reconstructing an optimal solution</a:t>
            </a:r>
          </a:p>
          <a:p>
            <a:r>
              <a:rPr lang="en-US" dirty="0" smtClean="0"/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40544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54000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4000" dirty="0"/>
              <a:t>Example: Rod Cutting (text)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9900" y="1609725"/>
            <a:ext cx="8429625" cy="3560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You are given a rod of length 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 ≥ 0 (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 in inches)</a:t>
            </a:r>
            <a:endParaRPr lang="en-US" sz="20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25000"/>
              </a:lnSpc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A rod of length </a:t>
            </a:r>
            <a:r>
              <a:rPr lang="en-US" sz="2800" i="1" dirty="0" err="1" smtClean="0">
                <a:ea typeface="ＭＳ Ｐゴシック" panose="020B0600070205080204" pitchFamily="34" charset="-128"/>
              </a:rPr>
              <a:t>i</a:t>
            </a:r>
            <a:r>
              <a:rPr lang="en-US" sz="2800" dirty="0" smtClean="0">
                <a:ea typeface="ＭＳ Ｐゴシック" panose="020B0600070205080204" pitchFamily="34" charset="-128"/>
              </a:rPr>
              <a:t> inches will be sold for 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800" dirty="0" smtClean="0">
                <a:ea typeface="ＭＳ Ｐゴシック" panose="020B0600070205080204" pitchFamily="34" charset="-128"/>
              </a:rPr>
              <a:t> dollars</a:t>
            </a:r>
          </a:p>
          <a:p>
            <a:pPr>
              <a:lnSpc>
                <a:spcPct val="125000"/>
              </a:lnSpc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Cutting is free (simplifying assumption)</a:t>
            </a:r>
          </a:p>
          <a:p>
            <a:pPr>
              <a:lnSpc>
                <a:spcPct val="125000"/>
              </a:lnSpc>
              <a:defRPr/>
            </a:pPr>
            <a:r>
              <a:rPr lang="en-US" sz="2800" b="1" dirty="0" smtClean="0">
                <a:ea typeface="ＭＳ Ｐゴシック" panose="020B0600070205080204" pitchFamily="34" charset="-128"/>
              </a:rPr>
              <a:t>Problem</a:t>
            </a:r>
            <a:r>
              <a:rPr lang="en-US" sz="2800" dirty="0" smtClean="0">
                <a:ea typeface="ＭＳ Ｐゴシック" panose="020B0600070205080204" pitchFamily="34" charset="-128"/>
              </a:rPr>
              <a:t>: given a table of prices 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 </a:t>
            </a:r>
            <a:r>
              <a:rPr lang="en-US" sz="2800" dirty="0" smtClean="0">
                <a:ea typeface="ＭＳ Ｐゴシック" panose="020B0600070205080204" pitchFamily="34" charset="-128"/>
              </a:rPr>
              <a:t>determine the maximum revenue </a:t>
            </a:r>
            <a:r>
              <a:rPr lang="en-US" sz="2800" i="1" dirty="0" err="1" smtClean="0">
                <a:ea typeface="ＭＳ Ｐゴシック" panose="020B0600070205080204" pitchFamily="34" charset="-128"/>
              </a:rPr>
              <a:t>r</a:t>
            </a:r>
            <a:r>
              <a:rPr lang="en-US" sz="2800" i="1" baseline="-25000" dirty="0" err="1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 obtainable by cutting up the rod and selling the pieces.</a:t>
            </a:r>
          </a:p>
          <a:p>
            <a:pPr>
              <a:lnSpc>
                <a:spcPct val="125000"/>
              </a:lnSpc>
              <a:defRPr/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9554" name="Group 1122"/>
          <p:cNvGraphicFramePr>
            <a:graphicFrameLocks noGrp="1"/>
          </p:cNvGraphicFramePr>
          <p:nvPr/>
        </p:nvGraphicFramePr>
        <p:xfrm>
          <a:off x="558800" y="5245100"/>
          <a:ext cx="1244600" cy="1057276"/>
        </p:xfrm>
        <a:graphic>
          <a:graphicData uri="http://schemas.openxmlformats.org/drawingml/2006/table">
            <a:tbl>
              <a:tblPr/>
              <a:tblGrid>
                <a:gridCol w="1244600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Length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Price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578" name="Group 1146"/>
          <p:cNvGraphicFramePr>
            <a:graphicFrameLocks noGrp="1"/>
          </p:cNvGraphicFramePr>
          <p:nvPr/>
        </p:nvGraphicFramePr>
        <p:xfrm>
          <a:off x="1803400" y="5245100"/>
          <a:ext cx="6858000" cy="103663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98500"/>
                <a:gridCol w="673100"/>
                <a:gridCol w="685800"/>
                <a:gridCol w="685800"/>
                <a:gridCol w="685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225425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sz="4000" smtClean="0">
                <a:ea typeface="ＭＳ Ｐゴシック" panose="020B0600070205080204" pitchFamily="34" charset="-128"/>
              </a:rPr>
              <a:t>Example: Rod Cutting</a:t>
            </a:r>
            <a:endParaRPr lang="en-US" sz="4000" i="1" smtClean="0">
              <a:ea typeface="ＭＳ Ｐゴシック" panose="020B0600070205080204" pitchFamily="34" charset="-128"/>
            </a:endParaRP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0100" y="1609725"/>
            <a:ext cx="8099425" cy="4708525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  <a:buFont typeface="Monotype Sorts" pitchFamily="80" charset="2"/>
              <a:buNone/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We can see immediately (from the values in the table) that 				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 ≤ </a:t>
            </a:r>
            <a:r>
              <a:rPr lang="en-US" sz="2800" i="1" dirty="0" err="1" smtClean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 err="1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 ≤ 3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n</a:t>
            </a:r>
            <a:r>
              <a:rPr lang="en-US" sz="2800" dirty="0" smtClean="0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125000"/>
              </a:lnSpc>
              <a:buFont typeface="Monotype Sorts" pitchFamily="80" charset="2"/>
              <a:buNone/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This is not very useful because:</a:t>
            </a:r>
          </a:p>
          <a:p>
            <a:pPr>
              <a:lnSpc>
                <a:spcPct val="125000"/>
              </a:lnSpc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The range of potential revenue is very large</a:t>
            </a:r>
          </a:p>
          <a:p>
            <a:pPr>
              <a:lnSpc>
                <a:spcPct val="125000"/>
              </a:lnSpc>
              <a:defRPr/>
            </a:pPr>
            <a:r>
              <a:rPr lang="en-US" sz="2800" dirty="0" smtClean="0">
                <a:ea typeface="ＭＳ Ｐゴシック" panose="020B0600070205080204" pitchFamily="34" charset="-128"/>
              </a:rPr>
              <a:t>Our finding quick upper and lower bounds depends on finding quickly the minimum and maximum 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sz="2800" dirty="0" smtClean="0">
                <a:ea typeface="ＭＳ Ｐゴシック" panose="020B0600070205080204" pitchFamily="34" charset="-128"/>
              </a:rPr>
              <a:t>/</a:t>
            </a:r>
            <a:r>
              <a:rPr lang="en-US" sz="2800" i="1" dirty="0" err="1" smtClean="0">
                <a:ea typeface="ＭＳ Ｐゴシック" panose="020B0600070205080204" pitchFamily="34" charset="-128"/>
              </a:rPr>
              <a:t>i</a:t>
            </a:r>
            <a:r>
              <a:rPr lang="en-US" sz="2800" dirty="0" smtClean="0">
                <a:ea typeface="ＭＳ Ｐゴシック" panose="020B0600070205080204" pitchFamily="34" charset="-128"/>
              </a:rPr>
              <a:t> ratios (one pass through the table), but then we are back to the point above…. </a:t>
            </a:r>
          </a:p>
          <a:p>
            <a:pPr>
              <a:lnSpc>
                <a:spcPct val="125000"/>
              </a:lnSpc>
              <a:defRPr/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556" name="Rectangle 1124"/>
          <p:cNvSpPr>
            <a:spLocks noChangeArrowheads="1"/>
          </p:cNvSpPr>
          <p:nvPr/>
        </p:nvSpPr>
        <p:spPr bwMode="auto">
          <a:xfrm>
            <a:off x="2397125" y="5813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9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Step 1: 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436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Question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 in how many different ways can we cut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?</a:t>
            </a: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For a rod of length 4: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sz="200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4 - 1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2</a:t>
            </a:r>
            <a:r>
              <a:rPr lang="en-US" sz="200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8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For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2</a:t>
            </a:r>
            <a:r>
              <a:rPr lang="en-US" sz="2000" i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 </a:t>
            </a: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Exponential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we cannot try all possibilities for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"large". The obvious exhaustive approach won't work.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365" name="Picture 1029" descr="DP1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13000"/>
            <a:ext cx="73533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3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Step 1: 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376363"/>
            <a:ext cx="8529638" cy="514191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800225"/>
            <a:ext cx="8710613" cy="409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Question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 in how many different ways can we cut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?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 lvl="1"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Proof Details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can have exactly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 possible cut positions – choose 0 ≤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k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≤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 actual cuts. We can choose the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k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cuts (without repetition) anywhere we want, so that for each such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k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the number of different choices is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</a:p>
          <a:p>
            <a:pPr lvl="1">
              <a:defRPr/>
            </a:pPr>
            <a:endParaRPr lang="en-US" sz="2000" i="1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 lvl="1"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 lvl="1"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When we sum up over all possibilities (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k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0 to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k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-1):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For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2</a:t>
            </a:r>
            <a:r>
              <a:rPr lang="en-US" sz="2000" i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 </a:t>
            </a: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1990725" y="4529138"/>
          <a:ext cx="4826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4" imgW="3022600" imgH="431800" progId="Equation.3">
                  <p:embed/>
                </p:oleObj>
              </mc:Choice>
              <mc:Fallback>
                <p:oleObj name="Equation" r:id="rId4" imgW="302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529138"/>
                        <a:ext cx="4826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178300" y="3365500"/>
          <a:ext cx="6207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6" imgW="419100" imgH="431800" progId="Equation.3">
                  <p:embed/>
                </p:oleObj>
              </mc:Choice>
              <mc:Fallback>
                <p:oleObj name="Equation" r:id="rId6" imgW="419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365500"/>
                        <a:ext cx="6207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8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2308225"/>
            <a:ext cx="8710613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Let us find a way to solve the problem recursively (we might be able to modify the solution so that the maximum can be actually computed):  assume we have cut a rod of length </a:t>
            </a:r>
            <a:r>
              <a:rPr lang="en-US" sz="2000" i="1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into 0 ≤ </a:t>
            </a:r>
            <a:r>
              <a:rPr lang="en-US" sz="2000" i="1" dirty="0" smtClean="0">
                <a:latin typeface="Times" panose="02020603050405020304" pitchFamily="18" charset="0"/>
              </a:rPr>
              <a:t>k </a:t>
            </a:r>
            <a:r>
              <a:rPr lang="en-US" sz="2000" dirty="0" smtClean="0">
                <a:latin typeface="Times" panose="02020603050405020304" pitchFamily="18" charset="0"/>
              </a:rPr>
              <a:t>≤ </a:t>
            </a:r>
            <a:r>
              <a:rPr lang="en-US" sz="2000" i="1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pieces of length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Times" panose="02020603050405020304" pitchFamily="18" charset="0"/>
              </a:rPr>
              <a:t>i</a:t>
            </a:r>
            <a:r>
              <a:rPr lang="en-US" sz="2000" baseline="-25000" dirty="0" smtClean="0">
                <a:latin typeface="Times" panose="02020603050405020304" pitchFamily="18" charset="0"/>
              </a:rPr>
              <a:t>1</a:t>
            </a:r>
            <a:r>
              <a:rPr lang="en-US" sz="2000" dirty="0" smtClean="0"/>
              <a:t>, …, </a:t>
            </a:r>
            <a:r>
              <a:rPr lang="en-US" sz="2000" i="1" dirty="0" err="1" smtClean="0">
                <a:latin typeface="Times" panose="02020603050405020304" pitchFamily="18" charset="0"/>
              </a:rPr>
              <a:t>i</a:t>
            </a:r>
            <a:r>
              <a:rPr lang="en-US" sz="2000" i="1" baseline="-25000" dirty="0" err="1" smtClean="0">
                <a:latin typeface="Times" panose="02020603050405020304" pitchFamily="18" charset="0"/>
              </a:rPr>
              <a:t>k</a:t>
            </a:r>
            <a:r>
              <a:rPr lang="en-US" sz="2000" dirty="0" smtClean="0"/>
              <a:t>,</a:t>
            </a:r>
          </a:p>
          <a:p>
            <a:pPr>
              <a:defRPr/>
            </a:pPr>
            <a:r>
              <a:rPr lang="en-US" sz="2000" dirty="0" smtClean="0"/>
              <a:t>	</a:t>
            </a:r>
            <a:r>
              <a:rPr lang="en-US" sz="2000" i="1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= </a:t>
            </a:r>
            <a:r>
              <a:rPr lang="en-US" sz="2000" i="1" dirty="0" smtClean="0">
                <a:latin typeface="Times" panose="02020603050405020304" pitchFamily="18" charset="0"/>
              </a:rPr>
              <a:t>i</a:t>
            </a:r>
            <a:r>
              <a:rPr lang="en-US" sz="2000" baseline="-25000" dirty="0" smtClean="0">
                <a:latin typeface="Times" panose="02020603050405020304" pitchFamily="18" charset="0"/>
              </a:rPr>
              <a:t>1</a:t>
            </a:r>
            <a:r>
              <a:rPr lang="en-US" sz="2000" dirty="0" smtClean="0">
                <a:latin typeface="Times" panose="02020603050405020304" pitchFamily="18" charset="0"/>
              </a:rPr>
              <a:t> +…+ </a:t>
            </a:r>
            <a:r>
              <a:rPr lang="en-US" sz="2000" i="1" dirty="0" err="1" smtClean="0">
                <a:latin typeface="Times" panose="02020603050405020304" pitchFamily="18" charset="0"/>
              </a:rPr>
              <a:t>i</a:t>
            </a:r>
            <a:r>
              <a:rPr lang="en-US" sz="2000" i="1" baseline="-25000" dirty="0" err="1" smtClean="0">
                <a:latin typeface="Times" panose="02020603050405020304" pitchFamily="18" charset="0"/>
              </a:rPr>
              <a:t>k</a:t>
            </a:r>
            <a:r>
              <a:rPr lang="en-US" sz="2000" dirty="0" smtClean="0">
                <a:latin typeface="Times" panose="02020603050405020304" pitchFamily="18" charset="0"/>
              </a:rPr>
              <a:t>, </a:t>
            </a:r>
          </a:p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	with revenue</a:t>
            </a:r>
          </a:p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	</a:t>
            </a:r>
            <a:r>
              <a:rPr lang="en-US" sz="2000" i="1" dirty="0" err="1" smtClean="0"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= </a:t>
            </a:r>
            <a:r>
              <a:rPr lang="en-US" sz="2000" i="1" dirty="0" smtClean="0">
                <a:latin typeface="Times" panose="02020603050405020304" pitchFamily="18" charset="0"/>
              </a:rPr>
              <a:t>p</a:t>
            </a:r>
            <a:r>
              <a:rPr lang="en-US" sz="2000" i="1" baseline="-25000" dirty="0" smtClean="0">
                <a:latin typeface="Times" panose="02020603050405020304" pitchFamily="18" charset="0"/>
              </a:rPr>
              <a:t>i</a:t>
            </a:r>
            <a:r>
              <a:rPr lang="en-US" sz="2000" baseline="-25000" dirty="0" smtClean="0">
                <a:latin typeface="Times" panose="02020603050405020304" pitchFamily="18" charset="0"/>
              </a:rPr>
              <a:t>1</a:t>
            </a:r>
            <a:r>
              <a:rPr lang="en-US" sz="2000" dirty="0" smtClean="0">
                <a:latin typeface="Times" panose="02020603050405020304" pitchFamily="18" charset="0"/>
              </a:rPr>
              <a:t> + … + </a:t>
            </a:r>
            <a:r>
              <a:rPr lang="en-US" sz="2000" i="1" dirty="0" err="1" smtClean="0">
                <a:latin typeface="Times" panose="02020603050405020304" pitchFamily="18" charset="0"/>
              </a:rPr>
              <a:t>p</a:t>
            </a:r>
            <a:r>
              <a:rPr lang="en-US" sz="2000" i="1" baseline="-25000" dirty="0" err="1" smtClean="0">
                <a:latin typeface="Times" panose="02020603050405020304" pitchFamily="18" charset="0"/>
              </a:rPr>
              <a:t>ik</a:t>
            </a:r>
            <a:endParaRPr lang="en-US" sz="2000" dirty="0" smtClean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Assume further that this solution is optimal.</a:t>
            </a:r>
          </a:p>
          <a:p>
            <a:pPr>
              <a:defRPr/>
            </a:pPr>
            <a:endParaRPr lang="en-US" sz="2000" dirty="0" smtClean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How can we construct it?</a:t>
            </a:r>
          </a:p>
          <a:p>
            <a:pPr>
              <a:defRPr/>
            </a:pPr>
            <a:endParaRPr lang="en-US" sz="2000" dirty="0" smtClean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b="1" dirty="0" smtClean="0">
                <a:latin typeface="Times" panose="02020603050405020304" pitchFamily="18" charset="0"/>
              </a:rPr>
              <a:t>Advice</a:t>
            </a:r>
            <a:r>
              <a:rPr lang="en-US" sz="2000" dirty="0" smtClean="0">
                <a:latin typeface="Times" panose="02020603050405020304" pitchFamily="18" charset="0"/>
              </a:rPr>
              <a:t>: when you don’t know what to do next, start with a simple example and hope something will occur to you…</a:t>
            </a:r>
          </a:p>
        </p:txBody>
      </p:sp>
    </p:spTree>
    <p:extLst>
      <p:ext uri="{BB962C8B-B14F-4D97-AF65-F5344CB8AC3E}">
        <p14:creationId xmlns:p14="http://schemas.microsoft.com/office/powerpoint/2010/main" val="31129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82563" y="2786063"/>
            <a:ext cx="8710612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We begin by constructing (by hand) the optimal solutions for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1, …, 10: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1 = 1 (no cuts)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5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2 = 2 (no cuts)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3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8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3 = 3 (no cuts)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4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10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4 = 2 + 2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5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13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5 = 2 + 3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6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17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6 = 6 (no cuts)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7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18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7 = 1 + 6 or 7 = 2 + 2 + 3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8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22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8 = 2 + 6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9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25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9 = 3 + 6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10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30 	from </a:t>
            </a:r>
            <a:r>
              <a:rPr 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sln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10 = 10 (no cuts)</a:t>
            </a: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graphicFrame>
        <p:nvGraphicFramePr>
          <p:cNvPr id="5" name="Group 1122"/>
          <p:cNvGraphicFramePr>
            <a:graphicFrameLocks noGrp="1"/>
          </p:cNvGraphicFramePr>
          <p:nvPr/>
        </p:nvGraphicFramePr>
        <p:xfrm>
          <a:off x="558800" y="1673225"/>
          <a:ext cx="1244600" cy="1057276"/>
        </p:xfrm>
        <a:graphic>
          <a:graphicData uri="http://schemas.openxmlformats.org/drawingml/2006/table">
            <a:tbl>
              <a:tblPr/>
              <a:tblGrid>
                <a:gridCol w="1244600"/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Length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pitchFamily="8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Price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46"/>
          <p:cNvGraphicFramePr>
            <a:graphicFrameLocks noGrp="1"/>
          </p:cNvGraphicFramePr>
          <p:nvPr/>
        </p:nvGraphicFramePr>
        <p:xfrm>
          <a:off x="1803400" y="1673225"/>
          <a:ext cx="6858000" cy="1036638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98500"/>
                <a:gridCol w="673100"/>
                <a:gridCol w="685800"/>
                <a:gridCol w="685800"/>
                <a:gridCol w="6858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17700"/>
            <a:ext cx="8710613" cy="317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Notice that in some cases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while in other cases the optimal revenue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is obtained by cutting the rod into smaller pieces. </a:t>
            </a:r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In ALL cases we have the recursion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	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max(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-2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…,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exhibiting 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optimal substructure 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(meaning?)</a:t>
            </a:r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 slightly different way of stating the same recursion, which avoids repeating some computations, is</a:t>
            </a:r>
          </a:p>
          <a:p>
            <a:pPr>
              <a:defRPr/>
            </a:pP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	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max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1≤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≤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(</a:t>
            </a:r>
            <a:r>
              <a:rPr lang="en-US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</a:t>
            </a:r>
            <a:r>
              <a:rPr lang="en-US" sz="2000" i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And this latter relation can be implemented as a simple top-down recursive procedure:	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768850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6764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3470" dir="2700000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4000" kern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Example: Rod Cutting </a:t>
            </a:r>
            <a:br>
              <a:rPr lang="en-US" sz="4000" kern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</a:br>
            <a:r>
              <a:rPr lang="en-US" sz="3200" i="1" kern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Characterizing an Optimal Solution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44475" y="1609725"/>
            <a:ext cx="8529638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80" charset="2"/>
              <a:buChar char="ä"/>
              <a:defRPr/>
            </a:pP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80" charset="2"/>
              <a:buChar char="ä"/>
              <a:defRPr/>
            </a:pPr>
            <a:endParaRPr lang="en-US" sz="32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3675" y="1917700"/>
            <a:ext cx="8710613" cy="409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Time Out: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How to justify the step from:</a:t>
            </a:r>
          </a:p>
          <a:p>
            <a:pPr>
              <a:defRPr/>
            </a:pP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	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max(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-2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…,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to</a:t>
            </a:r>
          </a:p>
          <a:p>
            <a:pPr>
              <a:defRPr/>
            </a:pP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	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max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1≤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≤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(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Note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: every optimal partitioning of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has a first cut – a segment of, say,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The optimal revenue,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must satisfy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n-i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where 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n-i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 is the optimal revenue for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–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If the latter were not the case, there would be a better partitioning for a rod of length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–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, giving a revenue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r’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n–i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&gt;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n-i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and  a total revenue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r’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=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r’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n-i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&gt;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+ 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n-i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=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r</a:t>
            </a:r>
            <a:r>
              <a:rPr lang="en-US" sz="2000" i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. 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Since we do not know which one of the leftmost cut positions provides the largest revenue, we just maximize over all the possible first cut positions.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3000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2308225"/>
            <a:ext cx="8710613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We can also notice that all the items we choose the maximum of are optimal in their own right: each substructure (max revenue for rods of lengths 1, …, 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-1) is also optimal (again, </a:t>
            </a:r>
            <a:r>
              <a:rPr 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optimal substructure property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).</a:t>
            </a:r>
          </a:p>
          <a:p>
            <a:pPr>
              <a:defRPr/>
            </a:pPr>
            <a:endParaRPr lang="en-US" sz="2000" smtClean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Nevertheless, we are still in trouble: computing the recursion leads to recomputing a number (= overlapping subproblems) of values – how many?</a:t>
            </a:r>
          </a:p>
        </p:txBody>
      </p:sp>
    </p:spTree>
    <p:extLst>
      <p:ext uri="{BB962C8B-B14F-4D97-AF65-F5344CB8AC3E}">
        <p14:creationId xmlns:p14="http://schemas.microsoft.com/office/powerpoint/2010/main" val="188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Characterizing an Optimal Solution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49450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Let’s call Cut-Rod(p, 4), to see the effects on a simple case:</a:t>
            </a:r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2492375"/>
            <a:ext cx="44386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565400"/>
            <a:ext cx="40322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3675" y="5153025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+mn-ea"/>
              </a:rPr>
              <a:t>The number of nodes for a tree corresponding to a rod of size </a:t>
            </a:r>
            <a:r>
              <a:rPr lang="en-US" sz="2000" i="1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+mn-ea"/>
              </a:rPr>
              <a:t>n</a:t>
            </a:r>
            <a:r>
              <a:rPr lang="en-US" sz="200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+mn-ea"/>
              </a:rPr>
              <a:t> is:</a:t>
            </a:r>
          </a:p>
        </p:txBody>
      </p:sp>
      <p:graphicFrame>
        <p:nvGraphicFramePr>
          <p:cNvPr id="24584" name="Object 2"/>
          <p:cNvGraphicFramePr>
            <a:graphicFrameLocks noChangeAspect="1"/>
          </p:cNvGraphicFramePr>
          <p:nvPr/>
        </p:nvGraphicFramePr>
        <p:xfrm>
          <a:off x="1458913" y="5622925"/>
          <a:ext cx="6618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2616200" imgH="317500" progId="Equation.3">
                  <p:embed/>
                </p:oleObj>
              </mc:Choice>
              <mc:Fallback>
                <p:oleObj name="Equation" r:id="rId5" imgW="26162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622925"/>
                        <a:ext cx="66182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3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Discrete optimization problems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String processing</a:t>
            </a:r>
          </a:p>
          <a:p>
            <a:r>
              <a:rPr lang="en-US" dirty="0" smtClean="0"/>
              <a:t>Graph problems</a:t>
            </a:r>
          </a:p>
          <a:p>
            <a:r>
              <a:rPr lang="en-US" dirty="0" smtClean="0"/>
              <a:t>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1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>
                <a:ea typeface="ＭＳ Ｐゴシック" panose="020B0600070205080204" pitchFamily="34" charset="-128"/>
              </a:rPr>
              <a:t>Example: Rod Cutting </a:t>
            </a:r>
            <a:br>
              <a:rPr lang="en-US" sz="4000" smtClean="0">
                <a:ea typeface="ＭＳ Ｐゴシック" panose="020B0600070205080204" pitchFamily="34" charset="-128"/>
              </a:rPr>
            </a:br>
            <a:r>
              <a:rPr lang="en-US" sz="3200" i="1" smtClean="0">
                <a:ea typeface="ＭＳ Ｐゴシック" panose="020B0600070205080204" pitchFamily="34" charset="-128"/>
              </a:rPr>
              <a:t>Beyond Naïve Time Complexity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49450"/>
            <a:ext cx="8710613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We have a problem: “reasonable size” problems are not solvable in “reasonable time” (but, in this case, they are solvable in “reasonable space”).  </a:t>
            </a:r>
          </a:p>
          <a:p>
            <a:pPr>
              <a:defRPr/>
            </a:pPr>
            <a:endParaRPr lang="en-US" sz="2000" dirty="0" smtClean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b="1" dirty="0" smtClean="0">
                <a:latin typeface="Times" panose="02020603050405020304" pitchFamily="18" charset="0"/>
              </a:rPr>
              <a:t>Specifically</a:t>
            </a:r>
            <a:r>
              <a:rPr lang="en-US" sz="2000" dirty="0" smtClean="0">
                <a:latin typeface="Times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 Note that navigating the whole tree requires 2</a:t>
            </a:r>
            <a:r>
              <a:rPr lang="en-US" sz="2000" i="1" baseline="30000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stack-frame activations.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 Note also that no more than </a:t>
            </a:r>
            <a:r>
              <a:rPr lang="en-US" sz="2000" i="1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+ 1 stack-frames are active at any one time and that no more than </a:t>
            </a:r>
            <a:r>
              <a:rPr lang="en-US" sz="2000" i="1" dirty="0" smtClean="0">
                <a:latin typeface="Times" panose="02020603050405020304" pitchFamily="18" charset="0"/>
              </a:rPr>
              <a:t>n</a:t>
            </a:r>
            <a:r>
              <a:rPr lang="en-US" sz="2000" dirty="0" smtClean="0">
                <a:latin typeface="Times" panose="02020603050405020304" pitchFamily="18" charset="0"/>
              </a:rPr>
              <a:t> + 1 different values need to be computed or used.</a:t>
            </a:r>
          </a:p>
          <a:p>
            <a:pPr>
              <a:defRPr/>
            </a:pPr>
            <a:endParaRPr lang="en-US" sz="2000" dirty="0" smtClean="0">
              <a:latin typeface="Times" panose="02020603050405020304" pitchFamily="18" charset="0"/>
            </a:endParaRPr>
          </a:p>
          <a:p>
            <a:pPr>
              <a:defRPr/>
            </a:pPr>
            <a:r>
              <a:rPr lang="en-US" sz="2000" b="1" dirty="0" smtClean="0">
                <a:latin typeface="Times" panose="02020603050405020304" pitchFamily="18" charset="0"/>
              </a:rPr>
              <a:t>Can we exploit these observations</a:t>
            </a:r>
            <a:r>
              <a:rPr lang="en-US" sz="2000" dirty="0" smtClean="0">
                <a:latin typeface="Times" panose="02020603050405020304" pitchFamily="18" charset="0"/>
              </a:rPr>
              <a:t>?</a:t>
            </a:r>
          </a:p>
          <a:p>
            <a:pPr>
              <a:defRPr/>
            </a:pPr>
            <a:r>
              <a:rPr lang="en-US" sz="2000" dirty="0" smtClean="0">
                <a:latin typeface="Times" panose="02020603050405020304" pitchFamily="18" charset="0"/>
              </a:rPr>
              <a:t>A standard solution method involves saving the values associated with each </a:t>
            </a:r>
            <a:r>
              <a:rPr lang="en-US" sz="2000" i="1" dirty="0" smtClean="0">
                <a:latin typeface="Times" panose="02020603050405020304" pitchFamily="18" charset="0"/>
              </a:rPr>
              <a:t>T</a:t>
            </a:r>
            <a:r>
              <a:rPr lang="en-US" sz="2000" dirty="0" smtClean="0">
                <a:latin typeface="Times" panose="02020603050405020304" pitchFamily="18" charset="0"/>
              </a:rPr>
              <a:t>(</a:t>
            </a:r>
            <a:r>
              <a:rPr lang="en-US" sz="2000" i="1" dirty="0" smtClean="0">
                <a:latin typeface="Times" panose="02020603050405020304" pitchFamily="18" charset="0"/>
              </a:rPr>
              <a:t>j</a:t>
            </a:r>
            <a:r>
              <a:rPr lang="en-US" sz="2000" dirty="0" smtClean="0">
                <a:latin typeface="Times" panose="02020603050405020304" pitchFamily="18" charset="0"/>
              </a:rPr>
              <a:t>), so that we compute each value only once (called “</a:t>
            </a:r>
            <a:r>
              <a:rPr lang="en-US" sz="2000" b="1" dirty="0" err="1" smtClean="0">
                <a:latin typeface="Times" panose="02020603050405020304" pitchFamily="18" charset="0"/>
              </a:rPr>
              <a:t>memoizing</a:t>
            </a:r>
            <a:r>
              <a:rPr lang="en-US" sz="2000" dirty="0" smtClean="0">
                <a:latin typeface="Times" panose="02020603050405020304" pitchFamily="18" charset="0"/>
              </a:rPr>
              <a:t>” = writing yourself a memo).</a:t>
            </a:r>
          </a:p>
        </p:txBody>
      </p:sp>
    </p:spTree>
    <p:extLst>
      <p:ext uri="{BB962C8B-B14F-4D97-AF65-F5344CB8AC3E}">
        <p14:creationId xmlns:p14="http://schemas.microsoft.com/office/powerpoint/2010/main" val="4458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>
                <a:ea typeface="ＭＳ Ｐゴシック" panose="020B0600070205080204" pitchFamily="34" charset="-128"/>
              </a:rPr>
              <a:t>Example: Rod Cutting </a:t>
            </a:r>
            <a:br>
              <a:rPr lang="en-US" sz="4000" smtClean="0">
                <a:ea typeface="ＭＳ Ｐゴシック" panose="020B0600070205080204" pitchFamily="34" charset="-128"/>
              </a:rPr>
            </a:br>
            <a:r>
              <a:rPr lang="en-US" sz="3200" i="1" smtClean="0">
                <a:ea typeface="ＭＳ Ｐゴシック" panose="020B0600070205080204" pitchFamily="34" charset="-128"/>
              </a:rPr>
              <a:t>Naïve Caching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49450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+mn-ea"/>
              </a:rPr>
              <a:t>We introduce two procedures: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373313"/>
            <a:ext cx="41783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3754438"/>
            <a:ext cx="6557962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9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More Sophisticated Caching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49450"/>
            <a:ext cx="8710613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" charset="0"/>
                <a:ea typeface="+mn-ea"/>
              </a:rPr>
              <a:t>We now remove some unnecessary complications:</a:t>
            </a:r>
          </a:p>
        </p:txBody>
      </p:sp>
      <p:pic>
        <p:nvPicPr>
          <p:cNvPr id="2765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2799449"/>
            <a:ext cx="471011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Example: Rod Cutting </a:t>
            </a:r>
            <a:br>
              <a:rPr lang="en-US" sz="4000"/>
            </a:br>
            <a:r>
              <a:rPr lang="en-US" sz="3200" i="1"/>
              <a:t>Time Complexity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1609725"/>
            <a:ext cx="8529638" cy="51419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93675" y="1949450"/>
            <a:ext cx="8710613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Whether we solve the problem in a top-down or bottom-up manner the asymptotic time is Θ(</a:t>
            </a:r>
            <a:r>
              <a:rPr lang="en-US" sz="2000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sz="2000"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), the major difference being recursive calls as compared to loop iterations.</a:t>
            </a:r>
          </a:p>
          <a:p>
            <a:pPr>
              <a:defRPr/>
            </a:pP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33242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 using DP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1116</TotalTime>
  <Words>4955</Words>
  <Application>Microsoft Office PowerPoint</Application>
  <PresentationFormat>On-screen Show (4:3)</PresentationFormat>
  <Paragraphs>1731</Paragraphs>
  <Slides>83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6" baseType="lpstr">
      <vt:lpstr>ＭＳ Ｐゴシック</vt:lpstr>
      <vt:lpstr>SimSun</vt:lpstr>
      <vt:lpstr>Arial</vt:lpstr>
      <vt:lpstr>Calibri</vt:lpstr>
      <vt:lpstr>Calibri Light</vt:lpstr>
      <vt:lpstr>Monotype Sorts</vt:lpstr>
      <vt:lpstr>Open Sans</vt:lpstr>
      <vt:lpstr>Symbol</vt:lpstr>
      <vt:lpstr>Times</vt:lpstr>
      <vt:lpstr>Times New Roman</vt:lpstr>
      <vt:lpstr>Wingdings</vt:lpstr>
      <vt:lpstr>Open Sans</vt:lpstr>
      <vt:lpstr>Equation</vt:lpstr>
      <vt:lpstr>03. Dynamic Programming</vt:lpstr>
      <vt:lpstr>Agenda</vt:lpstr>
      <vt:lpstr>Dynamic Programming Paradigm</vt:lpstr>
      <vt:lpstr>Dynamic Programming (DP)</vt:lpstr>
      <vt:lpstr>Main Idea of DP</vt:lpstr>
      <vt:lpstr>Divide-and-Conquer vs DP</vt:lpstr>
      <vt:lpstr>Elements of Dynamic Programming</vt:lpstr>
      <vt:lpstr>DP Usage</vt:lpstr>
      <vt:lpstr>Fibonacci Sequence using DP</vt:lpstr>
      <vt:lpstr>Fibonacci Sequence</vt:lpstr>
      <vt:lpstr>Fibonacci Sequence</vt:lpstr>
      <vt:lpstr>Fibonacci Sequence (DP)</vt:lpstr>
      <vt:lpstr>Coin Change Problem</vt:lpstr>
      <vt:lpstr>Coin Change Problem</vt:lpstr>
      <vt:lpstr>Coin Change Problem</vt:lpstr>
      <vt:lpstr>Coin Change Problem (DP)</vt:lpstr>
      <vt:lpstr>Coin Change Problem</vt:lpstr>
      <vt:lpstr>Coin Change Problem (DP)</vt:lpstr>
      <vt:lpstr>Coin Change Problem (DP)</vt:lpstr>
      <vt:lpstr>Knapsack Problem using DP</vt:lpstr>
      <vt:lpstr>Knapsack problem </vt:lpstr>
      <vt:lpstr>Knapsack problem</vt:lpstr>
      <vt:lpstr>0-1 Knapsack problem</vt:lpstr>
      <vt:lpstr>0-1 Knapsack problem</vt:lpstr>
      <vt:lpstr>0-1 Knapsack problem: brute-force approach</vt:lpstr>
      <vt:lpstr>0-1 Knapsack problem: DP</vt:lpstr>
      <vt:lpstr> Defining a Subproblem</vt:lpstr>
      <vt:lpstr>  Defining a Subproblem</vt:lpstr>
      <vt:lpstr>Defining a Subproblem</vt:lpstr>
      <vt:lpstr>Defining a Subproblem</vt:lpstr>
      <vt:lpstr>Defining a Subproblem</vt:lpstr>
      <vt:lpstr>Defining a Subproblem</vt:lpstr>
      <vt:lpstr>Defining a Subproblem</vt:lpstr>
      <vt:lpstr>Recursive Formula for subproblems</vt:lpstr>
      <vt:lpstr>Recursive Formula for subproblems (continued)</vt:lpstr>
      <vt:lpstr>Recursive Formula</vt:lpstr>
      <vt:lpstr>0-1 Knapsack 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(16)</vt:lpstr>
      <vt:lpstr>Example (17)</vt:lpstr>
      <vt:lpstr>Example (18)</vt:lpstr>
      <vt:lpstr>Exercise</vt:lpstr>
      <vt:lpstr>Comments</vt:lpstr>
      <vt:lpstr>How to find actual Knapsack Items</vt:lpstr>
      <vt:lpstr>Finding the Items</vt:lpstr>
      <vt:lpstr>Finding the Items (2)</vt:lpstr>
      <vt:lpstr>Finding the Items (3)</vt:lpstr>
      <vt:lpstr>Finding the Items (4)</vt:lpstr>
      <vt:lpstr>Finding the Items (5)</vt:lpstr>
      <vt:lpstr>Finding the Items (6)</vt:lpstr>
      <vt:lpstr>Finding the Items (7)</vt:lpstr>
      <vt:lpstr>Memorization (Memory Function Method)</vt:lpstr>
      <vt:lpstr>0-1 Knapsack Memory Function Algorithm</vt:lpstr>
      <vt:lpstr>Conclusion for Knapsack Problem</vt:lpstr>
      <vt:lpstr>Example: Rod Cutting (text)</vt:lpstr>
      <vt:lpstr>Example: Rod Cutting</vt:lpstr>
      <vt:lpstr>Example: Rod Cutting  Step 1: Characterizing an Optimal Solution</vt:lpstr>
      <vt:lpstr>Example: Rod Cutting  Step 1: Characterizing an Optimal Solution</vt:lpstr>
      <vt:lpstr>Example: Rod Cutting  Characterizing an Optimal Solution</vt:lpstr>
      <vt:lpstr>Example: Rod Cutting  Characterizing an Optimal Solution</vt:lpstr>
      <vt:lpstr>Example: Rod Cutting  Characterizing an Optimal Solution</vt:lpstr>
      <vt:lpstr>PowerPoint Presentation</vt:lpstr>
      <vt:lpstr>Example: Rod Cutting  Characterizing an Optimal Solution</vt:lpstr>
      <vt:lpstr>Example: Rod Cutting  Characterizing an Optimal Solution</vt:lpstr>
      <vt:lpstr>Example: Rod Cutting  Beyond Naïve Time Complexity</vt:lpstr>
      <vt:lpstr>Example: Rod Cutting  Naïve Caching</vt:lpstr>
      <vt:lpstr>Example: Rod Cutting  More Sophisticated Caching</vt:lpstr>
      <vt:lpstr>Example: Rod Cutting  Time Complexity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Dynamic Programming</dc:title>
  <dc:creator>Abdul Munif</dc:creator>
  <cp:lastModifiedBy>Abdul Munif</cp:lastModifiedBy>
  <cp:revision>70</cp:revision>
  <dcterms:created xsi:type="dcterms:W3CDTF">2014-10-02T14:22:44Z</dcterms:created>
  <dcterms:modified xsi:type="dcterms:W3CDTF">2015-03-04T06:55:41Z</dcterms:modified>
</cp:coreProperties>
</file>