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2ddb66f6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2ddb66f6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82ddb66f6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82ddb66f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82ddb66f6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82ddb66f6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82ddb66f6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2ddb66f6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82ddb66f6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2ddb66f6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82ddb66f6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2ddb66f6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redux-saga.js.org/docs/ExternalResourc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github.com/vnydev/Redux-Redux-saga-Immer-Session-Code" TargetMode="External"/><Relationship Id="rId4" Type="http://schemas.openxmlformats.org/officeDocument/2006/relationships/hyperlink" Target="https://twitter.com/vnyDev" TargetMode="External"/><Relationship Id="rId5" Type="http://schemas.openxmlformats.org/officeDocument/2006/relationships/hyperlink" Target="https://github.com/vny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eveloper.mozilla.org/en-US/docs/Web/JavaScript/Reference/Statements/function*" TargetMode="External"/><Relationship Id="rId4" Type="http://schemas.openxmlformats.org/officeDocument/2006/relationships/hyperlink" Target="https://developer.mozilla.org/en-US/docs/Web/JavaScript/Reference/Statements/fun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en.wikipedia.org/wiki/Copy-on-writ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Redux &amp; Redux-Saga &amp; Immer Session</a:t>
            </a:r>
            <a:endParaRPr>
              <a:solidFill>
                <a:srgbClr val="B7B7B7"/>
              </a:solidFill>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Management With Redux</a:t>
            </a:r>
            <a:endParaRPr/>
          </a:p>
          <a:p>
            <a:pPr indent="0" lvl="0" marL="0" rtl="0" algn="ctr">
              <a:spcBef>
                <a:spcPts val="0"/>
              </a:spcBef>
              <a:spcAft>
                <a:spcPts val="0"/>
              </a:spcAft>
              <a:buNone/>
            </a:pPr>
            <a:r>
              <a:t/>
            </a:r>
            <a:endParaRPr/>
          </a:p>
        </p:txBody>
      </p:sp>
      <p:sp>
        <p:nvSpPr>
          <p:cNvPr id="65" name="Google Shape;65;p13"/>
          <p:cNvSpPr txBox="1"/>
          <p:nvPr/>
        </p:nvSpPr>
        <p:spPr>
          <a:xfrm>
            <a:off x="7832900" y="4639225"/>
            <a:ext cx="12549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99999"/>
                </a:solidFill>
                <a:latin typeface="Roboto"/>
                <a:ea typeface="Roboto"/>
                <a:cs typeface="Roboto"/>
                <a:sym typeface="Roboto"/>
              </a:rPr>
              <a:t>@VnyDev</a:t>
            </a:r>
            <a:endParaRPr sz="1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B7B7B7"/>
                </a:solidFill>
              </a:rPr>
              <a:t>Redux-Sagas</a:t>
            </a:r>
            <a:endParaRPr sz="3000">
              <a:solidFill>
                <a:srgbClr val="B7B7B7"/>
              </a:solidFill>
            </a:endParaRPr>
          </a:p>
        </p:txBody>
      </p:sp>
      <p:sp>
        <p:nvSpPr>
          <p:cNvPr id="142" name="Google Shape;142;p22"/>
          <p:cNvSpPr txBox="1"/>
          <p:nvPr>
            <p:ph idx="1" type="body"/>
          </p:nvPr>
        </p:nvSpPr>
        <p:spPr>
          <a:xfrm>
            <a:off x="387900" y="1594025"/>
            <a:ext cx="82968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CCCCCC"/>
                </a:solidFill>
              </a:rPr>
              <a:t>redux-saga is a library that aims to make application side effects (i.e. asynchronous things like data fetching and impure things like accessing the browser cache) easier to manage, more efficient to execute, easy to test, and better at handling failures.</a:t>
            </a:r>
            <a:endParaRPr sz="1400">
              <a:solidFill>
                <a:srgbClr val="CCCCCC"/>
              </a:solidFill>
            </a:endParaRPr>
          </a:p>
          <a:p>
            <a:pPr indent="0" lvl="0" marL="0" rtl="0" algn="l">
              <a:spcBef>
                <a:spcPts val="1600"/>
              </a:spcBef>
              <a:spcAft>
                <a:spcPts val="0"/>
              </a:spcAft>
              <a:buNone/>
            </a:pPr>
            <a:r>
              <a:rPr lang="en" sz="1400">
                <a:solidFill>
                  <a:srgbClr val="CCCCCC"/>
                </a:solidFill>
              </a:rPr>
              <a:t>The mental model is that a saga is like a separate thread in your application that's solely responsible for side effects. redux-saga is a redux middleware, which means this thread can be started, paused and cancelled from the main application with normal redux actions, it has access to the full redux application state and it can dispatch redux actions as well.</a:t>
            </a:r>
            <a:endParaRPr sz="1400">
              <a:solidFill>
                <a:srgbClr val="CCCCCC"/>
              </a:solidFill>
            </a:endParaRPr>
          </a:p>
          <a:p>
            <a:pPr indent="0" lvl="0" marL="0" rtl="0" algn="l">
              <a:spcBef>
                <a:spcPts val="1600"/>
              </a:spcBef>
              <a:spcAft>
                <a:spcPts val="1600"/>
              </a:spcAft>
              <a:buNone/>
            </a:pPr>
            <a:r>
              <a:rPr lang="en" sz="1400">
                <a:solidFill>
                  <a:srgbClr val="CCCCCC"/>
                </a:solidFill>
              </a:rPr>
              <a:t>It uses an ES6 feature called Generators to make those asynchronous flows easy to read, write and test. (if you're not familiar with them </a:t>
            </a:r>
            <a:r>
              <a:rPr lang="en" sz="1400" u="sng">
                <a:solidFill>
                  <a:srgbClr val="CCCCCC"/>
                </a:solidFill>
                <a:hlinkClick r:id="rId3"/>
              </a:rPr>
              <a:t>here are some introductory links</a:t>
            </a:r>
            <a:r>
              <a:rPr lang="en" sz="1400">
                <a:solidFill>
                  <a:srgbClr val="CCCCCC"/>
                </a:solidFill>
              </a:rPr>
              <a:t>) By doing so, these asynchronous flows look like your standard synchronous JavaScript code. (kind of like async/await, but generators have a few more awesome features we need</a:t>
            </a:r>
            <a:r>
              <a:rPr lang="en" sz="1400">
                <a:solidFill>
                  <a:srgbClr val="CCCCCC"/>
                </a:solidFill>
              </a:rPr>
              <a:t>)</a:t>
            </a:r>
            <a:endParaRPr sz="1400">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p:nvPr/>
        </p:nvSpPr>
        <p:spPr>
          <a:xfrm>
            <a:off x="773200" y="1748125"/>
            <a:ext cx="2812800" cy="277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1221450" y="2196350"/>
            <a:ext cx="1927500" cy="192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a:t>
            </a:r>
            <a:r>
              <a:rPr lang="en" sz="1800"/>
              <a:t>agas</a:t>
            </a:r>
            <a:endParaRPr sz="1800"/>
          </a:p>
        </p:txBody>
      </p:sp>
      <p:sp>
        <p:nvSpPr>
          <p:cNvPr id="149" name="Google Shape;149;p23"/>
          <p:cNvSpPr/>
          <p:nvPr/>
        </p:nvSpPr>
        <p:spPr>
          <a:xfrm>
            <a:off x="1698825" y="2714075"/>
            <a:ext cx="369800" cy="268925"/>
          </a:xfrm>
          <a:prstGeom prst="flowChart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1698825" y="3393025"/>
            <a:ext cx="369800" cy="268925"/>
          </a:xfrm>
          <a:prstGeom prst="flowChart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2292675" y="2714075"/>
            <a:ext cx="369800" cy="268925"/>
          </a:xfrm>
          <a:prstGeom prst="flowChart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2292663" y="3393025"/>
            <a:ext cx="369800" cy="268925"/>
          </a:xfrm>
          <a:prstGeom prst="flowChartProcess">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273400" y="1267550"/>
            <a:ext cx="1288800" cy="3792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Roboto"/>
                <a:ea typeface="Roboto"/>
                <a:cs typeface="Roboto"/>
                <a:sym typeface="Roboto"/>
              </a:rPr>
              <a:t>Redux-Sagas</a:t>
            </a:r>
            <a:endParaRPr>
              <a:solidFill>
                <a:srgbClr val="CCCCCC"/>
              </a:solidFill>
              <a:latin typeface="Roboto"/>
              <a:ea typeface="Roboto"/>
              <a:cs typeface="Roboto"/>
              <a:sym typeface="Roboto"/>
            </a:endParaRPr>
          </a:p>
        </p:txBody>
      </p:sp>
      <p:cxnSp>
        <p:nvCxnSpPr>
          <p:cNvPr id="154" name="Google Shape;154;p23"/>
          <p:cNvCxnSpPr>
            <a:stCxn id="153" idx="2"/>
            <a:endCxn id="147" idx="1"/>
          </p:cNvCxnSpPr>
          <p:nvPr/>
        </p:nvCxnSpPr>
        <p:spPr>
          <a:xfrm>
            <a:off x="917800" y="1646750"/>
            <a:ext cx="267300" cy="508500"/>
          </a:xfrm>
          <a:prstGeom prst="straightConnector1">
            <a:avLst/>
          </a:prstGeom>
          <a:noFill/>
          <a:ln cap="flat" cmpd="sng" w="9525">
            <a:solidFill>
              <a:srgbClr val="CCCCCC"/>
            </a:solidFill>
            <a:prstDash val="solid"/>
            <a:round/>
            <a:headEnd len="med" w="med" type="none"/>
            <a:tailEnd len="med" w="med" type="triangle"/>
          </a:ln>
        </p:spPr>
      </p:cxnSp>
      <p:sp>
        <p:nvSpPr>
          <p:cNvPr id="155" name="Google Shape;155;p23"/>
          <p:cNvSpPr txBox="1"/>
          <p:nvPr/>
        </p:nvSpPr>
        <p:spPr>
          <a:xfrm>
            <a:off x="3148950" y="4527325"/>
            <a:ext cx="2229900" cy="4035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a:ea typeface="Roboto"/>
                <a:cs typeface="Roboto"/>
                <a:sym typeface="Roboto"/>
              </a:rPr>
              <a:t>Generator function</a:t>
            </a:r>
            <a:endParaRPr sz="1800">
              <a:solidFill>
                <a:srgbClr val="CCCCCC"/>
              </a:solidFill>
              <a:latin typeface="Roboto"/>
              <a:ea typeface="Roboto"/>
              <a:cs typeface="Roboto"/>
              <a:sym typeface="Roboto"/>
            </a:endParaRPr>
          </a:p>
        </p:txBody>
      </p:sp>
      <p:cxnSp>
        <p:nvCxnSpPr>
          <p:cNvPr id="156" name="Google Shape;156;p23"/>
          <p:cNvCxnSpPr>
            <a:stCxn id="155" idx="0"/>
            <a:endCxn id="152" idx="3"/>
          </p:cNvCxnSpPr>
          <p:nvPr/>
        </p:nvCxnSpPr>
        <p:spPr>
          <a:xfrm rot="10800000">
            <a:off x="2662500" y="3527425"/>
            <a:ext cx="1601400" cy="999900"/>
          </a:xfrm>
          <a:prstGeom prst="straightConnector1">
            <a:avLst/>
          </a:prstGeom>
          <a:noFill/>
          <a:ln cap="flat" cmpd="sng" w="9525">
            <a:solidFill>
              <a:srgbClr val="434343"/>
            </a:solidFill>
            <a:prstDash val="solid"/>
            <a:round/>
            <a:headEnd len="med" w="med" type="none"/>
            <a:tailEnd len="med" w="med" type="triangle"/>
          </a:ln>
        </p:spPr>
      </p:cxnSp>
      <p:cxnSp>
        <p:nvCxnSpPr>
          <p:cNvPr id="157" name="Google Shape;157;p23"/>
          <p:cNvCxnSpPr>
            <a:stCxn id="152" idx="2"/>
            <a:endCxn id="148" idx="4"/>
          </p:cNvCxnSpPr>
          <p:nvPr/>
        </p:nvCxnSpPr>
        <p:spPr>
          <a:xfrm flipH="1">
            <a:off x="2185063" y="3661950"/>
            <a:ext cx="292500" cy="462000"/>
          </a:xfrm>
          <a:prstGeom prst="straightConnector1">
            <a:avLst/>
          </a:prstGeom>
          <a:noFill/>
          <a:ln cap="flat" cmpd="sng" w="9525">
            <a:solidFill>
              <a:srgbClr val="434343"/>
            </a:solidFill>
            <a:prstDash val="solid"/>
            <a:round/>
            <a:headEnd len="med" w="med" type="stealth"/>
            <a:tailEnd len="med" w="med" type="stealth"/>
          </a:ln>
        </p:spPr>
      </p:cxnSp>
      <p:cxnSp>
        <p:nvCxnSpPr>
          <p:cNvPr id="158" name="Google Shape;158;p23"/>
          <p:cNvCxnSpPr>
            <a:stCxn id="150" idx="2"/>
            <a:endCxn id="148" idx="3"/>
          </p:cNvCxnSpPr>
          <p:nvPr/>
        </p:nvCxnSpPr>
        <p:spPr>
          <a:xfrm flipH="1">
            <a:off x="1503625" y="3661950"/>
            <a:ext cx="380100" cy="179700"/>
          </a:xfrm>
          <a:prstGeom prst="straightConnector1">
            <a:avLst/>
          </a:prstGeom>
          <a:noFill/>
          <a:ln cap="flat" cmpd="sng" w="9525">
            <a:solidFill>
              <a:srgbClr val="434343"/>
            </a:solidFill>
            <a:prstDash val="solid"/>
            <a:round/>
            <a:headEnd len="med" w="med" type="stealth"/>
            <a:tailEnd len="med" w="med" type="stealth"/>
          </a:ln>
        </p:spPr>
      </p:cxnSp>
      <p:cxnSp>
        <p:nvCxnSpPr>
          <p:cNvPr id="159" name="Google Shape;159;p23"/>
          <p:cNvCxnSpPr>
            <a:stCxn id="149" idx="0"/>
            <a:endCxn id="148" idx="0"/>
          </p:cNvCxnSpPr>
          <p:nvPr/>
        </p:nvCxnSpPr>
        <p:spPr>
          <a:xfrm flipH="1" rot="10800000">
            <a:off x="1883725" y="2196275"/>
            <a:ext cx="301500" cy="517800"/>
          </a:xfrm>
          <a:prstGeom prst="straightConnector1">
            <a:avLst/>
          </a:prstGeom>
          <a:noFill/>
          <a:ln cap="flat" cmpd="sng" w="9525">
            <a:solidFill>
              <a:srgbClr val="434343"/>
            </a:solidFill>
            <a:prstDash val="solid"/>
            <a:round/>
            <a:headEnd len="med" w="med" type="stealth"/>
            <a:tailEnd len="med" w="med" type="stealth"/>
          </a:ln>
        </p:spPr>
      </p:cxnSp>
      <p:cxnSp>
        <p:nvCxnSpPr>
          <p:cNvPr id="160" name="Google Shape;160;p23"/>
          <p:cNvCxnSpPr>
            <a:stCxn id="151" idx="3"/>
            <a:endCxn id="148" idx="6"/>
          </p:cNvCxnSpPr>
          <p:nvPr/>
        </p:nvCxnSpPr>
        <p:spPr>
          <a:xfrm>
            <a:off x="2662475" y="2848538"/>
            <a:ext cx="486600" cy="311700"/>
          </a:xfrm>
          <a:prstGeom prst="straightConnector1">
            <a:avLst/>
          </a:prstGeom>
          <a:noFill/>
          <a:ln cap="flat" cmpd="sng" w="9525">
            <a:solidFill>
              <a:srgbClr val="434343"/>
            </a:solidFill>
            <a:prstDash val="solid"/>
            <a:round/>
            <a:headEnd len="med" w="med" type="stealth"/>
            <a:tailEnd len="med" w="med" type="stealth"/>
          </a:ln>
        </p:spPr>
      </p:cxnSp>
      <p:sp>
        <p:nvSpPr>
          <p:cNvPr id="161" name="Google Shape;161;p23"/>
          <p:cNvSpPr txBox="1"/>
          <p:nvPr/>
        </p:nvSpPr>
        <p:spPr>
          <a:xfrm>
            <a:off x="1813175" y="1267550"/>
            <a:ext cx="1288800" cy="3792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Roboto"/>
                <a:ea typeface="Roboto"/>
                <a:cs typeface="Roboto"/>
                <a:sym typeface="Roboto"/>
              </a:rPr>
              <a:t>Saga watcher</a:t>
            </a:r>
            <a:endParaRPr>
              <a:solidFill>
                <a:srgbClr val="CCCCCC"/>
              </a:solidFill>
              <a:latin typeface="Roboto"/>
              <a:ea typeface="Roboto"/>
              <a:cs typeface="Roboto"/>
              <a:sym typeface="Roboto"/>
            </a:endParaRPr>
          </a:p>
        </p:txBody>
      </p:sp>
      <p:cxnSp>
        <p:nvCxnSpPr>
          <p:cNvPr id="162" name="Google Shape;162;p23"/>
          <p:cNvCxnSpPr>
            <a:stCxn id="161" idx="2"/>
          </p:cNvCxnSpPr>
          <p:nvPr/>
        </p:nvCxnSpPr>
        <p:spPr>
          <a:xfrm flipH="1">
            <a:off x="2316275" y="1646750"/>
            <a:ext cx="141300" cy="830100"/>
          </a:xfrm>
          <a:prstGeom prst="straightConnector1">
            <a:avLst/>
          </a:prstGeom>
          <a:noFill/>
          <a:ln cap="flat" cmpd="sng" w="9525">
            <a:solidFill>
              <a:srgbClr val="434343"/>
            </a:solidFill>
            <a:prstDash val="solid"/>
            <a:round/>
            <a:headEnd len="med" w="med" type="none"/>
            <a:tailEnd len="med" w="med" type="triangle"/>
          </a:ln>
        </p:spPr>
      </p:cxnSp>
      <p:sp>
        <p:nvSpPr>
          <p:cNvPr id="163" name="Google Shape;163;p23"/>
          <p:cNvSpPr txBox="1"/>
          <p:nvPr/>
        </p:nvSpPr>
        <p:spPr>
          <a:xfrm>
            <a:off x="4263900" y="116550"/>
            <a:ext cx="1571100" cy="97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Roboto"/>
                <a:ea typeface="Roboto"/>
                <a:cs typeface="Roboto"/>
                <a:sym typeface="Roboto"/>
              </a:rPr>
              <a:t>When action dispatch watcher catch the action and </a:t>
            </a:r>
            <a:r>
              <a:rPr lang="en" sz="1100">
                <a:solidFill>
                  <a:srgbClr val="CCCCCC"/>
                </a:solidFill>
                <a:latin typeface="Roboto"/>
                <a:ea typeface="Roboto"/>
                <a:cs typeface="Roboto"/>
                <a:sym typeface="Roboto"/>
              </a:rPr>
              <a:t>execute Generator function accordingly</a:t>
            </a:r>
            <a:r>
              <a:rPr lang="en" sz="1100">
                <a:solidFill>
                  <a:srgbClr val="CCCCCC"/>
                </a:solidFill>
                <a:latin typeface="Roboto"/>
                <a:ea typeface="Roboto"/>
                <a:cs typeface="Roboto"/>
                <a:sym typeface="Roboto"/>
              </a:rPr>
              <a:t> </a:t>
            </a:r>
            <a:endParaRPr sz="1100">
              <a:solidFill>
                <a:srgbClr val="CCCCCC"/>
              </a:solidFill>
              <a:latin typeface="Roboto"/>
              <a:ea typeface="Roboto"/>
              <a:cs typeface="Roboto"/>
              <a:sym typeface="Roboto"/>
            </a:endParaRPr>
          </a:p>
        </p:txBody>
      </p:sp>
      <p:cxnSp>
        <p:nvCxnSpPr>
          <p:cNvPr id="164" name="Google Shape;164;p23"/>
          <p:cNvCxnSpPr>
            <a:stCxn id="161" idx="3"/>
            <a:endCxn id="163" idx="1"/>
          </p:cNvCxnSpPr>
          <p:nvPr/>
        </p:nvCxnSpPr>
        <p:spPr>
          <a:xfrm flipH="1" rot="10800000">
            <a:off x="3101975" y="603350"/>
            <a:ext cx="1161900" cy="853800"/>
          </a:xfrm>
          <a:prstGeom prst="straightConnector1">
            <a:avLst/>
          </a:prstGeom>
          <a:noFill/>
          <a:ln cap="flat" cmpd="sng" w="9525">
            <a:solidFill>
              <a:srgbClr val="CCCCCC"/>
            </a:solidFill>
            <a:prstDash val="solid"/>
            <a:round/>
            <a:headEnd len="med" w="med" type="none"/>
            <a:tailEnd len="med" w="med" type="triangle"/>
          </a:ln>
        </p:spPr>
      </p:cxnSp>
      <p:sp>
        <p:nvSpPr>
          <p:cNvPr id="165" name="Google Shape;165;p23"/>
          <p:cNvSpPr/>
          <p:nvPr/>
        </p:nvSpPr>
        <p:spPr>
          <a:xfrm>
            <a:off x="7395875" y="3063713"/>
            <a:ext cx="1288700" cy="1658475"/>
          </a:xfrm>
          <a:prstGeom prst="flowChartMagneticDisk">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Redux Store</a:t>
            </a:r>
            <a:endParaRPr sz="1500"/>
          </a:p>
        </p:txBody>
      </p:sp>
      <p:cxnSp>
        <p:nvCxnSpPr>
          <p:cNvPr id="166" name="Google Shape;166;p23"/>
          <p:cNvCxnSpPr>
            <a:stCxn id="147" idx="6"/>
            <a:endCxn id="165" idx="1"/>
          </p:cNvCxnSpPr>
          <p:nvPr/>
        </p:nvCxnSpPr>
        <p:spPr>
          <a:xfrm flipH="1" rot="10800000">
            <a:off x="3586000" y="3063625"/>
            <a:ext cx="4454100" cy="74100"/>
          </a:xfrm>
          <a:prstGeom prst="curvedConnector4">
            <a:avLst>
              <a:gd fmla="val 42768" name="adj1"/>
              <a:gd fmla="val 421238" name="adj2"/>
            </a:avLst>
          </a:prstGeom>
          <a:noFill/>
          <a:ln cap="flat" cmpd="sng" w="9525">
            <a:solidFill>
              <a:srgbClr val="CCCCCC"/>
            </a:solidFill>
            <a:prstDash val="solid"/>
            <a:round/>
            <a:headEnd len="med" w="med" type="stealth"/>
            <a:tailEnd len="med" w="med" type="stealth"/>
          </a:ln>
        </p:spPr>
      </p:cxnSp>
      <p:sp>
        <p:nvSpPr>
          <p:cNvPr id="167" name="Google Shape;167;p23"/>
          <p:cNvSpPr txBox="1"/>
          <p:nvPr/>
        </p:nvSpPr>
        <p:spPr>
          <a:xfrm>
            <a:off x="3703525" y="3219425"/>
            <a:ext cx="35748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latin typeface="Roboto"/>
                <a:ea typeface="Roboto"/>
                <a:cs typeface="Roboto"/>
                <a:sym typeface="Roboto"/>
              </a:rPr>
              <a:t>Redux-sagas methods to communicate with store</a:t>
            </a:r>
            <a:endParaRPr sz="1100">
              <a:solidFill>
                <a:srgbClr val="CCCCCC"/>
              </a:solidFill>
              <a:latin typeface="Roboto"/>
              <a:ea typeface="Roboto"/>
              <a:cs typeface="Roboto"/>
              <a:sym typeface="Roboto"/>
            </a:endParaRPr>
          </a:p>
          <a:p>
            <a:pPr indent="0" lvl="0" marL="0" rtl="0" algn="ctr">
              <a:spcBef>
                <a:spcPts val="0"/>
              </a:spcBef>
              <a:spcAft>
                <a:spcPts val="0"/>
              </a:spcAft>
              <a:buNone/>
            </a:pPr>
            <a:r>
              <a:rPr lang="en">
                <a:solidFill>
                  <a:srgbClr val="00FF00"/>
                </a:solidFill>
                <a:latin typeface="Roboto"/>
                <a:ea typeface="Roboto"/>
                <a:cs typeface="Roboto"/>
                <a:sym typeface="Roboto"/>
              </a:rPr>
              <a:t>p</a:t>
            </a:r>
            <a:r>
              <a:rPr lang="en">
                <a:solidFill>
                  <a:srgbClr val="00FF00"/>
                </a:solidFill>
                <a:latin typeface="Roboto"/>
                <a:ea typeface="Roboto"/>
                <a:cs typeface="Roboto"/>
                <a:sym typeface="Roboto"/>
              </a:rPr>
              <a:t>ut select </a:t>
            </a:r>
            <a:endParaRPr>
              <a:solidFill>
                <a:srgbClr val="00FF00"/>
              </a:solidFill>
              <a:latin typeface="Roboto"/>
              <a:ea typeface="Roboto"/>
              <a:cs typeface="Roboto"/>
              <a:sym typeface="Roboto"/>
            </a:endParaRPr>
          </a:p>
        </p:txBody>
      </p:sp>
      <p:sp>
        <p:nvSpPr>
          <p:cNvPr id="168" name="Google Shape;168;p23"/>
          <p:cNvSpPr/>
          <p:nvPr/>
        </p:nvSpPr>
        <p:spPr>
          <a:xfrm>
            <a:off x="7502325" y="705950"/>
            <a:ext cx="1075800" cy="717300"/>
          </a:xfrm>
          <a:prstGeom prst="flowChartAlternateProcess">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API Request</a:t>
            </a:r>
            <a:endParaRPr/>
          </a:p>
        </p:txBody>
      </p:sp>
      <p:cxnSp>
        <p:nvCxnSpPr>
          <p:cNvPr id="169" name="Google Shape;169;p23"/>
          <p:cNvCxnSpPr>
            <a:stCxn id="147" idx="7"/>
            <a:endCxn id="168" idx="1"/>
          </p:cNvCxnSpPr>
          <p:nvPr/>
        </p:nvCxnSpPr>
        <p:spPr>
          <a:xfrm rot="-5400000">
            <a:off x="4793025" y="-554321"/>
            <a:ext cx="1090500" cy="4328400"/>
          </a:xfrm>
          <a:prstGeom prst="curvedConnector2">
            <a:avLst/>
          </a:prstGeom>
          <a:noFill/>
          <a:ln cap="flat" cmpd="sng" w="9525">
            <a:solidFill>
              <a:srgbClr val="CCCCCC"/>
            </a:solidFill>
            <a:prstDash val="solid"/>
            <a:round/>
            <a:headEnd len="med" w="med" type="stealth"/>
            <a:tailEnd len="med" w="med" type="stealth"/>
          </a:ln>
        </p:spPr>
      </p:cxnSp>
      <p:sp>
        <p:nvSpPr>
          <p:cNvPr id="170" name="Google Shape;170;p23"/>
          <p:cNvSpPr/>
          <p:nvPr/>
        </p:nvSpPr>
        <p:spPr>
          <a:xfrm>
            <a:off x="3316950" y="1833924"/>
            <a:ext cx="3182358" cy="880106"/>
          </a:xfrm>
          <a:custGeom>
            <a:rect b="b" l="l" r="r" t="t"/>
            <a:pathLst>
              <a:path extrusionOk="0" h="37997" w="127934">
                <a:moveTo>
                  <a:pt x="0" y="21413"/>
                </a:moveTo>
                <a:cubicBezTo>
                  <a:pt x="21291" y="17902"/>
                  <a:pt x="126253" y="-2418"/>
                  <a:pt x="127747" y="346"/>
                </a:cubicBezTo>
                <a:cubicBezTo>
                  <a:pt x="129241" y="3110"/>
                  <a:pt x="28762" y="31722"/>
                  <a:pt x="8965" y="37997"/>
                </a:cubicBezTo>
              </a:path>
            </a:pathLst>
          </a:custGeom>
          <a:noFill/>
          <a:ln cap="flat" cmpd="sng" w="9525">
            <a:solidFill>
              <a:srgbClr val="CCCCCC"/>
            </a:solidFill>
            <a:prstDash val="solid"/>
            <a:round/>
            <a:headEnd len="med" w="med" type="none"/>
            <a:tailEnd len="med" w="med" type="none"/>
          </a:ln>
        </p:spPr>
      </p:sp>
      <p:sp>
        <p:nvSpPr>
          <p:cNvPr id="171" name="Google Shape;171;p23"/>
          <p:cNvSpPr txBox="1"/>
          <p:nvPr/>
        </p:nvSpPr>
        <p:spPr>
          <a:xfrm>
            <a:off x="5480800" y="2062425"/>
            <a:ext cx="19275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Roboto"/>
                <a:ea typeface="Roboto"/>
                <a:cs typeface="Roboto"/>
                <a:sym typeface="Roboto"/>
              </a:rPr>
              <a:t>Call apply fork cancel</a:t>
            </a:r>
            <a:endParaRPr>
              <a:solidFill>
                <a:srgbClr val="00FF00"/>
              </a:solidFill>
              <a:latin typeface="Roboto"/>
              <a:ea typeface="Roboto"/>
              <a:cs typeface="Roboto"/>
              <a:sym typeface="Roboto"/>
            </a:endParaRPr>
          </a:p>
        </p:txBody>
      </p:sp>
      <p:sp>
        <p:nvSpPr>
          <p:cNvPr id="172" name="Google Shape;172;p23"/>
          <p:cNvSpPr txBox="1"/>
          <p:nvPr/>
        </p:nvSpPr>
        <p:spPr>
          <a:xfrm>
            <a:off x="6290025" y="657225"/>
            <a:ext cx="10758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Roboto"/>
                <a:ea typeface="Roboto"/>
                <a:cs typeface="Roboto"/>
                <a:sym typeface="Roboto"/>
              </a:rPr>
              <a:t>Call apply</a:t>
            </a:r>
            <a:endParaRPr>
              <a:solidFill>
                <a:srgbClr val="00FF00"/>
              </a:solidFill>
              <a:latin typeface="Roboto"/>
              <a:ea typeface="Roboto"/>
              <a:cs typeface="Roboto"/>
              <a:sym typeface="Roboto"/>
            </a:endParaRPr>
          </a:p>
        </p:txBody>
      </p:sp>
      <p:sp>
        <p:nvSpPr>
          <p:cNvPr id="173" name="Google Shape;173;p23"/>
          <p:cNvSpPr txBox="1"/>
          <p:nvPr/>
        </p:nvSpPr>
        <p:spPr>
          <a:xfrm>
            <a:off x="414975" y="224125"/>
            <a:ext cx="35748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B7B7B7"/>
                </a:solidFill>
                <a:latin typeface="Roboto"/>
                <a:ea typeface="Roboto"/>
                <a:cs typeface="Roboto"/>
                <a:sym typeface="Roboto"/>
              </a:rPr>
              <a:t>Redux-Sagas WorkFlow Diagram</a:t>
            </a:r>
            <a:endParaRPr sz="1700">
              <a:solidFill>
                <a:srgbClr val="B7B7B7"/>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Thanks for attending the session.</a:t>
            </a:r>
            <a:endParaRPr>
              <a:solidFill>
                <a:schemeClr val="lt2"/>
              </a:solidFill>
            </a:endParaRPr>
          </a:p>
          <a:p>
            <a:pPr indent="0" lvl="0" marL="0" rtl="0" algn="ctr">
              <a:spcBef>
                <a:spcPts val="0"/>
              </a:spcBef>
              <a:spcAft>
                <a:spcPts val="0"/>
              </a:spcAft>
              <a:buNone/>
            </a:pPr>
            <a:r>
              <a:rPr lang="en">
                <a:solidFill>
                  <a:schemeClr val="lt2"/>
                </a:solidFill>
              </a:rPr>
              <a:t>Thanks Vineet Sir</a:t>
            </a:r>
            <a:endParaRPr>
              <a:solidFill>
                <a:schemeClr val="lt2"/>
              </a:solidFill>
            </a:endParaRPr>
          </a:p>
        </p:txBody>
      </p:sp>
      <p:cxnSp>
        <p:nvCxnSpPr>
          <p:cNvPr id="179" name="Google Shape;179;p2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80" name="Google Shape;180;p24"/>
          <p:cNvSpPr txBox="1"/>
          <p:nvPr>
            <p:ph idx="4294967295" type="body"/>
          </p:nvPr>
        </p:nvSpPr>
        <p:spPr>
          <a:xfrm>
            <a:off x="773700" y="2838400"/>
            <a:ext cx="7596600" cy="96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B7B7B7"/>
                </a:solidFill>
              </a:rPr>
              <a:t>Viney  Sharma</a:t>
            </a:r>
            <a:endParaRPr>
              <a:solidFill>
                <a:srgbClr val="B7B7B7"/>
              </a:solidFill>
            </a:endParaRPr>
          </a:p>
          <a:p>
            <a:pPr indent="0" lvl="0" marL="0" rtl="0" algn="ctr">
              <a:lnSpc>
                <a:spcPct val="100000"/>
              </a:lnSpc>
              <a:spcBef>
                <a:spcPts val="0"/>
              </a:spcBef>
              <a:spcAft>
                <a:spcPts val="0"/>
              </a:spcAft>
              <a:buNone/>
            </a:pPr>
            <a:r>
              <a:rPr lang="en">
                <a:solidFill>
                  <a:srgbClr val="B7B7B7"/>
                </a:solidFill>
              </a:rPr>
              <a:t>Sr. Full Stack Developer</a:t>
            </a:r>
            <a:endParaRPr>
              <a:solidFill>
                <a:srgbClr val="B7B7B7"/>
              </a:solidFill>
            </a:endParaRPr>
          </a:p>
          <a:p>
            <a:pPr indent="0" lvl="0" marL="0" rtl="0" algn="ctr">
              <a:lnSpc>
                <a:spcPct val="100000"/>
              </a:lnSpc>
              <a:spcBef>
                <a:spcPts val="0"/>
              </a:spcBef>
              <a:spcAft>
                <a:spcPts val="0"/>
              </a:spcAft>
              <a:buNone/>
            </a:pPr>
            <a:r>
              <a:rPr lang="en" sz="2000">
                <a:solidFill>
                  <a:srgbClr val="CCCCCC"/>
                </a:solidFill>
              </a:rPr>
              <a:t>Paxcom India</a:t>
            </a:r>
            <a:endParaRPr sz="2000">
              <a:solidFill>
                <a:srgbClr val="CCCCCC"/>
              </a:solidFill>
            </a:endParaRPr>
          </a:p>
          <a:p>
            <a:pPr indent="0" lvl="0" marL="0" rtl="0" algn="ctr">
              <a:lnSpc>
                <a:spcPct val="100000"/>
              </a:lnSpc>
              <a:spcBef>
                <a:spcPts val="0"/>
              </a:spcBef>
              <a:spcAft>
                <a:spcPts val="0"/>
              </a:spcAft>
              <a:buNone/>
            </a:pPr>
            <a:r>
              <a:t/>
            </a:r>
            <a:endParaRPr sz="2000">
              <a:solidFill>
                <a:srgbClr val="CCCCCC"/>
              </a:solidFill>
            </a:endParaRPr>
          </a:p>
          <a:p>
            <a:pPr indent="0" lvl="0" marL="0" rtl="0" algn="ctr">
              <a:lnSpc>
                <a:spcPct val="100000"/>
              </a:lnSpc>
              <a:spcBef>
                <a:spcPts val="0"/>
              </a:spcBef>
              <a:spcAft>
                <a:spcPts val="0"/>
              </a:spcAft>
              <a:buNone/>
            </a:pPr>
            <a:r>
              <a:rPr lang="en" sz="1200">
                <a:solidFill>
                  <a:srgbClr val="CCCCCC"/>
                </a:solidFill>
              </a:rPr>
              <a:t>Session code link </a:t>
            </a:r>
            <a:r>
              <a:rPr lang="en" sz="2000">
                <a:solidFill>
                  <a:srgbClr val="CCCCCC"/>
                </a:solidFill>
              </a:rPr>
              <a:t> </a:t>
            </a:r>
            <a:r>
              <a:rPr lang="en" sz="1100" u="sng">
                <a:solidFill>
                  <a:schemeClr val="hlink"/>
                </a:solidFill>
                <a:latin typeface="Arial"/>
                <a:ea typeface="Arial"/>
                <a:cs typeface="Arial"/>
                <a:sym typeface="Arial"/>
                <a:hlinkClick r:id="rId3"/>
              </a:rPr>
              <a:t>https://github.com/vnydev/Redux-Redux-saga-Immer-Session-Code</a:t>
            </a:r>
            <a:endParaRPr sz="2000">
              <a:solidFill>
                <a:srgbClr val="CCCCCC"/>
              </a:solidFill>
            </a:endParaRPr>
          </a:p>
          <a:p>
            <a:pPr indent="0" lvl="0" marL="0" rtl="0" algn="ctr">
              <a:lnSpc>
                <a:spcPct val="100000"/>
              </a:lnSpc>
              <a:spcBef>
                <a:spcPts val="0"/>
              </a:spcBef>
              <a:spcAft>
                <a:spcPts val="0"/>
              </a:spcAft>
              <a:buNone/>
            </a:pPr>
            <a:r>
              <a:t/>
            </a:r>
            <a:endParaRPr sz="2000">
              <a:solidFill>
                <a:srgbClr val="CCCCCC"/>
              </a:solidFill>
            </a:endParaRPr>
          </a:p>
        </p:txBody>
      </p:sp>
      <p:sp>
        <p:nvSpPr>
          <p:cNvPr id="181" name="Google Shape;181;p24"/>
          <p:cNvSpPr txBox="1"/>
          <p:nvPr/>
        </p:nvSpPr>
        <p:spPr>
          <a:xfrm>
            <a:off x="313775" y="4552075"/>
            <a:ext cx="27678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Roboto"/>
                <a:ea typeface="Roboto"/>
                <a:cs typeface="Roboto"/>
                <a:sym typeface="Roboto"/>
                <a:hlinkClick r:id="rId4"/>
              </a:rPr>
              <a:t>https://twitter.com/vnyDev</a:t>
            </a:r>
            <a:endParaRPr sz="1600">
              <a:solidFill>
                <a:srgbClr val="CCCCCC"/>
              </a:solidFill>
              <a:latin typeface="Roboto"/>
              <a:ea typeface="Roboto"/>
              <a:cs typeface="Roboto"/>
              <a:sym typeface="Roboto"/>
            </a:endParaRPr>
          </a:p>
        </p:txBody>
      </p:sp>
      <p:sp>
        <p:nvSpPr>
          <p:cNvPr id="182" name="Google Shape;182;p24"/>
          <p:cNvSpPr txBox="1"/>
          <p:nvPr/>
        </p:nvSpPr>
        <p:spPr>
          <a:xfrm>
            <a:off x="6331325" y="4552075"/>
            <a:ext cx="25101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5"/>
              </a:rPr>
              <a:t>https://github.com/vnydev</a:t>
            </a:r>
            <a:endParaRPr sz="1600">
              <a:solidFill>
                <a:srgbClr val="D9D9D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460950" y="280150"/>
            <a:ext cx="8222100" cy="76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B7B7B7"/>
                </a:solidFill>
              </a:rPr>
              <a:t>Session Topics</a:t>
            </a:r>
            <a:endParaRPr sz="3100">
              <a:solidFill>
                <a:srgbClr val="B7B7B7"/>
              </a:solidFill>
            </a:endParaRPr>
          </a:p>
        </p:txBody>
      </p:sp>
      <p:sp>
        <p:nvSpPr>
          <p:cNvPr id="71" name="Google Shape;71;p14"/>
          <p:cNvSpPr txBox="1"/>
          <p:nvPr/>
        </p:nvSpPr>
        <p:spPr>
          <a:xfrm>
            <a:off x="1344750" y="1411875"/>
            <a:ext cx="6454500" cy="329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Introduction of </a:t>
            </a:r>
            <a:r>
              <a:rPr lang="en" sz="1800">
                <a:solidFill>
                  <a:srgbClr val="B7B7B7"/>
                </a:solidFill>
                <a:latin typeface="Roboto"/>
                <a:ea typeface="Roboto"/>
                <a:cs typeface="Roboto"/>
                <a:sym typeface="Roboto"/>
              </a:rPr>
              <a:t>State Management</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Mutable And Immutable Object In Javascript</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Iterators &amp; Generators</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Immer introduction</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Redux Introduction</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Redux &amp; Redux DevTool</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Redux-Saga</a:t>
            </a:r>
            <a:endParaRPr sz="1800">
              <a:solidFill>
                <a:srgbClr val="B7B7B7"/>
              </a:solidFill>
              <a:latin typeface="Roboto"/>
              <a:ea typeface="Roboto"/>
              <a:cs typeface="Roboto"/>
              <a:sym typeface="Roboto"/>
            </a:endParaRPr>
          </a:p>
          <a:p>
            <a:pPr indent="-342900" lvl="0" marL="457200" rtl="0" algn="l">
              <a:spcBef>
                <a:spcPts val="0"/>
              </a:spcBef>
              <a:spcAft>
                <a:spcPts val="0"/>
              </a:spcAft>
              <a:buClr>
                <a:srgbClr val="B7B7B7"/>
              </a:buClr>
              <a:buSzPts val="1800"/>
              <a:buFont typeface="Roboto"/>
              <a:buChar char="●"/>
            </a:pPr>
            <a:r>
              <a:rPr lang="en" sz="1800">
                <a:solidFill>
                  <a:srgbClr val="B7B7B7"/>
                </a:solidFill>
                <a:latin typeface="Roboto"/>
                <a:ea typeface="Roboto"/>
                <a:cs typeface="Roboto"/>
                <a:sym typeface="Roboto"/>
              </a:rPr>
              <a:t>Application architecture with Redux-Saga</a:t>
            </a:r>
            <a:endParaRPr sz="18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B7B7B7"/>
                </a:solidFill>
              </a:rPr>
              <a:t>State Management</a:t>
            </a:r>
            <a:endParaRPr>
              <a:solidFill>
                <a:srgbClr val="B7B7B7"/>
              </a:solidFill>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B7B7B7"/>
                </a:solidFill>
              </a:rPr>
              <a:t>Application state management is the process of maintaining knowledge of an application's inputs across multiple related data flows that form a complete business transaction or a session to understand the condition of the app at any given moment. In computer science, an input is information put into the program by the user and state refers to the condition of an application according to its stored inputs saved as variables or constants. A state can also be described as the collection of preserved information that forms a complete session.</a:t>
            </a:r>
            <a:endParaRPr>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768500"/>
            <a:ext cx="7926900" cy="5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B7B7B7"/>
                </a:solidFill>
              </a:rPr>
              <a:t>Mutable And Immutable Object In Javascript</a:t>
            </a:r>
            <a:endParaRPr>
              <a:solidFill>
                <a:srgbClr val="B7B7B7"/>
              </a:solidFill>
            </a:endParaRPr>
          </a:p>
        </p:txBody>
      </p:sp>
      <p:sp>
        <p:nvSpPr>
          <p:cNvPr id="83" name="Google Shape;83;p16"/>
          <p:cNvSpPr txBox="1"/>
          <p:nvPr>
            <p:ph idx="1" type="body"/>
          </p:nvPr>
        </p:nvSpPr>
        <p:spPr>
          <a:xfrm>
            <a:off x="387900" y="1594025"/>
            <a:ext cx="79269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CCCCCC"/>
                </a:solidFill>
              </a:rPr>
              <a:t>What is Mutable and Immutable Object ?</a:t>
            </a:r>
            <a:endParaRPr sz="1400">
              <a:solidFill>
                <a:srgbClr val="CCCCCC"/>
              </a:solidFill>
            </a:endParaRPr>
          </a:p>
          <a:p>
            <a:pPr indent="-317500" lvl="0" marL="457200" rtl="0" algn="l">
              <a:spcBef>
                <a:spcPts val="1600"/>
              </a:spcBef>
              <a:spcAft>
                <a:spcPts val="0"/>
              </a:spcAft>
              <a:buClr>
                <a:srgbClr val="CCCCCC"/>
              </a:buClr>
              <a:buSzPts val="1400"/>
              <a:buChar char="●"/>
            </a:pPr>
            <a:r>
              <a:rPr lang="en" sz="1400">
                <a:solidFill>
                  <a:srgbClr val="CCCCCC"/>
                </a:solidFill>
              </a:rPr>
              <a:t>A mutable object is an object whose state can be modified after it is created.</a:t>
            </a:r>
            <a:endParaRPr sz="1400">
              <a:solidFill>
                <a:srgbClr val="CCCCCC"/>
              </a:solidFill>
            </a:endParaRPr>
          </a:p>
          <a:p>
            <a:pPr indent="-317500" lvl="0" marL="457200" rtl="0" algn="l">
              <a:spcBef>
                <a:spcPts val="0"/>
              </a:spcBef>
              <a:spcAft>
                <a:spcPts val="0"/>
              </a:spcAft>
              <a:buClr>
                <a:srgbClr val="CCCCCC"/>
              </a:buClr>
              <a:buSzPts val="1400"/>
              <a:buChar char="●"/>
            </a:pPr>
            <a:r>
              <a:rPr lang="en" sz="1400">
                <a:solidFill>
                  <a:srgbClr val="CCCCCC"/>
                </a:solidFill>
              </a:rPr>
              <a:t>Immutables are the objects whose state cannot be changed once the object is created.</a:t>
            </a:r>
            <a:endParaRPr sz="1400">
              <a:solidFill>
                <a:srgbClr val="CCCCCC"/>
              </a:solidFill>
            </a:endParaRPr>
          </a:p>
          <a:p>
            <a:pPr indent="-317500" lvl="0" marL="457200" rtl="0" algn="l">
              <a:spcBef>
                <a:spcPts val="0"/>
              </a:spcBef>
              <a:spcAft>
                <a:spcPts val="0"/>
              </a:spcAft>
              <a:buClr>
                <a:srgbClr val="CCCCCC"/>
              </a:buClr>
              <a:buSzPts val="1400"/>
              <a:buChar char="●"/>
            </a:pPr>
            <a:r>
              <a:rPr lang="en" sz="1400">
                <a:solidFill>
                  <a:srgbClr val="CCCCCC"/>
                </a:solidFill>
              </a:rPr>
              <a:t>Mutable is a type of variable that can be changed. In JavaScript, only objects and arrays are mutable, not primitive values.</a:t>
            </a:r>
            <a:endParaRPr sz="1400">
              <a:solidFill>
                <a:srgbClr val="CCCCCC"/>
              </a:solidFill>
            </a:endParaRPr>
          </a:p>
          <a:p>
            <a:pPr indent="-317500" lvl="0" marL="457200" rtl="0" algn="l">
              <a:spcBef>
                <a:spcPts val="0"/>
              </a:spcBef>
              <a:spcAft>
                <a:spcPts val="0"/>
              </a:spcAft>
              <a:buClr>
                <a:srgbClr val="CCCCCC"/>
              </a:buClr>
              <a:buSzPts val="1400"/>
              <a:buChar char="●"/>
            </a:pPr>
            <a:r>
              <a:rPr lang="en" sz="1400">
                <a:solidFill>
                  <a:srgbClr val="CCCCCC"/>
                </a:solidFill>
              </a:rPr>
              <a:t>You can make a variable name point to a new value, but the previous value is still held in memory. Hence the need for garbage collection</a:t>
            </a:r>
            <a:endParaRPr sz="1400">
              <a:solidFill>
                <a:srgbClr val="CCCCCC"/>
              </a:solidFill>
            </a:endParaRPr>
          </a:p>
          <a:p>
            <a:pPr indent="-317500" lvl="0" marL="457200" rtl="0" algn="l">
              <a:spcBef>
                <a:spcPts val="0"/>
              </a:spcBef>
              <a:spcAft>
                <a:spcPts val="1600"/>
              </a:spcAft>
              <a:buClr>
                <a:srgbClr val="CCCCCC"/>
              </a:buClr>
              <a:buSzPts val="1400"/>
              <a:buChar char="●"/>
            </a:pPr>
            <a:r>
              <a:rPr lang="en" sz="1400">
                <a:solidFill>
                  <a:srgbClr val="CCCCCC"/>
                </a:solidFill>
              </a:rPr>
              <a:t>Strings, Numbers, Boolean  are Immutable. </a:t>
            </a:r>
            <a:endParaRPr sz="14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4294967295" type="title"/>
          </p:nvPr>
        </p:nvSpPr>
        <p:spPr>
          <a:xfrm>
            <a:off x="387900" y="86225"/>
            <a:ext cx="7994100" cy="56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B7B7B7"/>
                </a:solidFill>
              </a:rPr>
              <a:t>Iterators &amp; Generators</a:t>
            </a:r>
            <a:endParaRPr sz="3000">
              <a:solidFill>
                <a:srgbClr val="B7B7B7"/>
              </a:solidFill>
            </a:endParaRPr>
          </a:p>
        </p:txBody>
      </p:sp>
      <p:sp>
        <p:nvSpPr>
          <p:cNvPr id="89" name="Google Shape;89;p17"/>
          <p:cNvSpPr txBox="1"/>
          <p:nvPr>
            <p:ph idx="4294967295" type="body"/>
          </p:nvPr>
        </p:nvSpPr>
        <p:spPr>
          <a:xfrm>
            <a:off x="387900" y="764150"/>
            <a:ext cx="5715000" cy="41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7B7B7"/>
                </a:solidFill>
              </a:rPr>
              <a:t>Iterators:- </a:t>
            </a:r>
            <a:endParaRPr sz="1200">
              <a:solidFill>
                <a:srgbClr val="B7B7B7"/>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In JavaScript an iterator is an object which defines a sequence and potentially a return value upon its termination.</a:t>
            </a:r>
            <a:endParaRPr sz="1200">
              <a:solidFill>
                <a:srgbClr val="CCCCCC"/>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Specifically, an iterator is any object which implements the Iterator protocol by having a next() method that returns an object with two properties { value: ” ”,  done: false }.</a:t>
            </a:r>
            <a:endParaRPr sz="1200">
              <a:solidFill>
                <a:srgbClr val="CCCCCC"/>
              </a:solidFill>
            </a:endParaRPr>
          </a:p>
          <a:p>
            <a:pPr indent="0" lvl="0" marL="0" rtl="0" algn="l">
              <a:lnSpc>
                <a:spcPct val="100000"/>
              </a:lnSpc>
              <a:spcBef>
                <a:spcPts val="1600"/>
              </a:spcBef>
              <a:spcAft>
                <a:spcPts val="0"/>
              </a:spcAft>
              <a:buNone/>
            </a:pPr>
            <a:r>
              <a:rPr lang="en" sz="1200">
                <a:solidFill>
                  <a:srgbClr val="B7B7B7"/>
                </a:solidFill>
              </a:rPr>
              <a:t>Generator</a:t>
            </a:r>
            <a:r>
              <a:rPr lang="en" sz="1200">
                <a:solidFill>
                  <a:srgbClr val="B7B7B7"/>
                </a:solidFill>
              </a:rPr>
              <a:t>:- </a:t>
            </a:r>
            <a:endParaRPr sz="1200">
              <a:solidFill>
                <a:srgbClr val="B7B7B7"/>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Generator functions provide a powerful alternative: they allow you to define an iterative algorithm by writing a single function whose execution is not continuous. Generator functions are written using the </a:t>
            </a:r>
            <a:r>
              <a:rPr lang="en" sz="1200" u="sng">
                <a:solidFill>
                  <a:srgbClr val="CCCCCC"/>
                </a:solidFill>
                <a:hlinkClick r:id="rId3"/>
              </a:rPr>
              <a:t>function*</a:t>
            </a:r>
            <a:r>
              <a:rPr lang="en" sz="1200">
                <a:solidFill>
                  <a:srgbClr val="CCCCCC"/>
                </a:solidFill>
              </a:rPr>
              <a:t> syntax.</a:t>
            </a:r>
            <a:endParaRPr sz="1200">
              <a:solidFill>
                <a:srgbClr val="CCCCCC"/>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When called, generator functions do not initially execute their code. Instead, they return a special type of iterator, called a Generator. When a value is consumed by calling the generator's next method, the Generator function executes until it encounters the yield keyword.</a:t>
            </a:r>
            <a:endParaRPr sz="1200">
              <a:solidFill>
                <a:srgbClr val="CCCCCC"/>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yield*  - The yield* expression is used to delegate to another </a:t>
            </a:r>
            <a:r>
              <a:rPr lang="en" sz="1200" u="sng">
                <a:solidFill>
                  <a:srgbClr val="CCCCCC"/>
                </a:solidFill>
                <a:hlinkClick r:id="rId4"/>
              </a:rPr>
              <a:t>generator</a:t>
            </a:r>
            <a:r>
              <a:rPr lang="en" sz="1200">
                <a:solidFill>
                  <a:srgbClr val="CCCCCC"/>
                </a:solidFill>
              </a:rPr>
              <a:t> or iterable object.</a:t>
            </a:r>
            <a:endParaRPr sz="600">
              <a:solidFill>
                <a:srgbClr val="CCCCCC"/>
              </a:solidFill>
            </a:endParaRPr>
          </a:p>
          <a:p>
            <a:pPr indent="-304800" lvl="0" marL="457200" rtl="0" algn="l">
              <a:lnSpc>
                <a:spcPct val="100000"/>
              </a:lnSpc>
              <a:spcBef>
                <a:spcPts val="0"/>
              </a:spcBef>
              <a:spcAft>
                <a:spcPts val="0"/>
              </a:spcAft>
              <a:buClr>
                <a:srgbClr val="CCCCCC"/>
              </a:buClr>
              <a:buSzPts val="1200"/>
              <a:buChar char="●"/>
            </a:pPr>
            <a:r>
              <a:rPr lang="en" sz="1200">
                <a:solidFill>
                  <a:srgbClr val="CCCCCC"/>
                </a:solidFill>
              </a:rPr>
              <a:t>yield - The yield keyword pauses generator function execution and the value of the expression following the yield keyword is returned to the generator's caller. It can be thought of as a generator-based version of the return keyword.</a:t>
            </a:r>
            <a:endParaRPr sz="600">
              <a:solidFill>
                <a:srgbClr val="CCCCCC"/>
              </a:solidFill>
            </a:endParaRPr>
          </a:p>
          <a:p>
            <a:pPr indent="0" lvl="0" marL="0" rtl="0" algn="l">
              <a:spcBef>
                <a:spcPts val="1600"/>
              </a:spcBef>
              <a:spcAft>
                <a:spcPts val="0"/>
              </a:spcAft>
              <a:buNone/>
            </a:pPr>
            <a:r>
              <a:t/>
            </a:r>
            <a:endParaRPr sz="1200"/>
          </a:p>
        </p:txBody>
      </p:sp>
      <p:sp>
        <p:nvSpPr>
          <p:cNvPr id="90" name="Google Shape;90;p17"/>
          <p:cNvSpPr txBox="1"/>
          <p:nvPr/>
        </p:nvSpPr>
        <p:spPr>
          <a:xfrm>
            <a:off x="7317450" y="2241175"/>
            <a:ext cx="24765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p17"/>
          <p:cNvSpPr txBox="1"/>
          <p:nvPr/>
        </p:nvSpPr>
        <p:spPr>
          <a:xfrm>
            <a:off x="6258650" y="2766250"/>
            <a:ext cx="2717100" cy="18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latin typeface="Roboto"/>
                <a:ea typeface="Roboto"/>
                <a:cs typeface="Roboto"/>
                <a:sym typeface="Roboto"/>
              </a:rPr>
              <a:t>Generator function expression</a:t>
            </a:r>
            <a:br>
              <a:rPr lang="en">
                <a:latin typeface="Roboto"/>
                <a:ea typeface="Roboto"/>
                <a:cs typeface="Roboto"/>
                <a:sym typeface="Roboto"/>
              </a:rPr>
            </a:br>
            <a:br>
              <a:rPr lang="en">
                <a:latin typeface="Roboto"/>
                <a:ea typeface="Roboto"/>
                <a:cs typeface="Roboto"/>
                <a:sym typeface="Roboto"/>
              </a:rPr>
            </a:br>
            <a:r>
              <a:rPr lang="en">
                <a:solidFill>
                  <a:srgbClr val="CCCCCC"/>
                </a:solidFill>
                <a:latin typeface="Roboto"/>
                <a:ea typeface="Roboto"/>
                <a:cs typeface="Roboto"/>
                <a:sym typeface="Roboto"/>
              </a:rPr>
              <a:t>function* sample {</a:t>
            </a:r>
            <a:br>
              <a:rPr lang="en">
                <a:solidFill>
                  <a:srgbClr val="CCCCCC"/>
                </a:solidFill>
                <a:latin typeface="Roboto"/>
                <a:ea typeface="Roboto"/>
                <a:cs typeface="Roboto"/>
                <a:sym typeface="Roboto"/>
              </a:rPr>
            </a:br>
            <a:r>
              <a:rPr lang="en">
                <a:solidFill>
                  <a:srgbClr val="CCCCCC"/>
                </a:solidFill>
                <a:latin typeface="Roboto"/>
                <a:ea typeface="Roboto"/>
                <a:cs typeface="Roboto"/>
                <a:sym typeface="Roboto"/>
              </a:rPr>
              <a:t>	…….</a:t>
            </a:r>
            <a:br>
              <a:rPr lang="en">
                <a:solidFill>
                  <a:srgbClr val="CCCCCC"/>
                </a:solidFill>
                <a:latin typeface="Roboto"/>
                <a:ea typeface="Roboto"/>
                <a:cs typeface="Roboto"/>
                <a:sym typeface="Roboto"/>
              </a:rPr>
            </a:br>
            <a:r>
              <a:rPr lang="en">
                <a:solidFill>
                  <a:srgbClr val="CCCCCC"/>
                </a:solidFill>
                <a:latin typeface="Roboto"/>
                <a:ea typeface="Roboto"/>
                <a:cs typeface="Roboto"/>
                <a:sym typeface="Roboto"/>
              </a:rPr>
              <a:t>}</a:t>
            </a:r>
            <a:endParaRPr>
              <a:solidFill>
                <a:srgbClr val="CCCCCC"/>
              </a:solidFill>
              <a:latin typeface="Roboto"/>
              <a:ea typeface="Roboto"/>
              <a:cs typeface="Roboto"/>
              <a:sym typeface="Roboto"/>
            </a:endParaRPr>
          </a:p>
        </p:txBody>
      </p:sp>
      <p:sp>
        <p:nvSpPr>
          <p:cNvPr id="92" name="Google Shape;92;p17"/>
          <p:cNvSpPr txBox="1"/>
          <p:nvPr/>
        </p:nvSpPr>
        <p:spPr>
          <a:xfrm>
            <a:off x="6376475" y="1008225"/>
            <a:ext cx="2717100" cy="18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CCCCCC"/>
                </a:solidFill>
              </a:rPr>
              <a:t>Custom Iterator object</a:t>
            </a:r>
            <a:br>
              <a:rPr lang="en" sz="1000">
                <a:solidFill>
                  <a:srgbClr val="CCCCCC"/>
                </a:solidFill>
              </a:rPr>
            </a:br>
            <a:br>
              <a:rPr lang="en" sz="1000">
                <a:solidFill>
                  <a:srgbClr val="CCCCCC"/>
                </a:solidFill>
              </a:rPr>
            </a:br>
            <a:r>
              <a:rPr lang="en" sz="1000">
                <a:solidFill>
                  <a:srgbClr val="CCCCCC"/>
                </a:solidFill>
              </a:rPr>
              <a:t>const SomeObj = {</a:t>
            </a:r>
            <a:endParaRPr sz="1000">
              <a:solidFill>
                <a:srgbClr val="CCCCCC"/>
              </a:solidFill>
            </a:endParaRPr>
          </a:p>
          <a:p>
            <a:pPr indent="0" lvl="0" marL="0" rtl="0" algn="l">
              <a:spcBef>
                <a:spcPts val="0"/>
              </a:spcBef>
              <a:spcAft>
                <a:spcPts val="0"/>
              </a:spcAft>
              <a:buNone/>
            </a:pPr>
            <a:r>
              <a:rPr lang="en" sz="1000">
                <a:solidFill>
                  <a:srgbClr val="CCCCCC"/>
                </a:solidFill>
              </a:rPr>
              <a:t>   *[Symbol.iterator] () {</a:t>
            </a:r>
            <a:endParaRPr sz="1000">
              <a:solidFill>
                <a:srgbClr val="CCCCCC"/>
              </a:solidFill>
            </a:endParaRPr>
          </a:p>
          <a:p>
            <a:pPr indent="0" lvl="0" marL="0" rtl="0" algn="l">
              <a:spcBef>
                <a:spcPts val="0"/>
              </a:spcBef>
              <a:spcAft>
                <a:spcPts val="0"/>
              </a:spcAft>
              <a:buNone/>
            </a:pPr>
            <a:r>
              <a:rPr lang="en" sz="1000">
                <a:solidFill>
                  <a:srgbClr val="CCCCCC"/>
                </a:solidFill>
              </a:rPr>
              <a:t>     yield 'a';</a:t>
            </a:r>
            <a:endParaRPr sz="1000">
              <a:solidFill>
                <a:srgbClr val="CCCCCC"/>
              </a:solidFill>
            </a:endParaRPr>
          </a:p>
          <a:p>
            <a:pPr indent="0" lvl="0" marL="0" rtl="0" algn="l">
              <a:spcBef>
                <a:spcPts val="0"/>
              </a:spcBef>
              <a:spcAft>
                <a:spcPts val="0"/>
              </a:spcAft>
              <a:buNone/>
            </a:pPr>
            <a:r>
              <a:rPr lang="en" sz="1000">
                <a:solidFill>
                  <a:srgbClr val="CCCCCC"/>
                </a:solidFill>
              </a:rPr>
              <a:t>     yield* delay(1000)</a:t>
            </a:r>
            <a:endParaRPr sz="1000">
              <a:solidFill>
                <a:srgbClr val="CCCCCC"/>
              </a:solidFill>
            </a:endParaRPr>
          </a:p>
          <a:p>
            <a:pPr indent="0" lvl="0" marL="0" rtl="0" algn="l">
              <a:spcBef>
                <a:spcPts val="0"/>
              </a:spcBef>
              <a:spcAft>
                <a:spcPts val="0"/>
              </a:spcAft>
              <a:buNone/>
            </a:pPr>
            <a:r>
              <a:rPr lang="en" sz="1000">
                <a:solidFill>
                  <a:srgbClr val="CCCCCC"/>
                </a:solidFill>
              </a:rPr>
              <a:t>     yield 'b';</a:t>
            </a:r>
            <a:endParaRPr sz="1000">
              <a:solidFill>
                <a:srgbClr val="CCCCCC"/>
              </a:solidFill>
            </a:endParaRPr>
          </a:p>
          <a:p>
            <a:pPr indent="0" lvl="0" marL="0" rtl="0" algn="l">
              <a:spcBef>
                <a:spcPts val="0"/>
              </a:spcBef>
              <a:spcAft>
                <a:spcPts val="0"/>
              </a:spcAft>
              <a:buNone/>
            </a:pPr>
            <a:r>
              <a:rPr lang="en" sz="1000">
                <a:solidFill>
                  <a:srgbClr val="CCCCCC"/>
                </a:solidFill>
              </a:rPr>
              <a:t>   }</a:t>
            </a:r>
            <a:endParaRPr sz="1000">
              <a:solidFill>
                <a:srgbClr val="CCCCCC"/>
              </a:solidFill>
            </a:endParaRPr>
          </a:p>
          <a:p>
            <a:pPr indent="0" lvl="0" marL="0" rtl="0" algn="l">
              <a:spcBef>
                <a:spcPts val="0"/>
              </a:spcBef>
              <a:spcAft>
                <a:spcPts val="0"/>
              </a:spcAft>
              <a:buNone/>
            </a:pPr>
            <a:r>
              <a:rPr lang="en" sz="1000">
                <a:solidFill>
                  <a:srgbClr val="CCCCCC"/>
                </a:solidFill>
              </a:rPr>
              <a:t>};</a:t>
            </a:r>
            <a:endParaRPr sz="1000">
              <a:solidFill>
                <a:srgbClr val="CCCCCC"/>
              </a:solidFill>
            </a:endParaRPr>
          </a:p>
          <a:p>
            <a:pPr indent="0" lvl="0" marL="0" rtl="0" algn="l">
              <a:spcBef>
                <a:spcPts val="0"/>
              </a:spcBef>
              <a:spcAft>
                <a:spcPts val="0"/>
              </a:spcAft>
              <a:buNone/>
            </a:pPr>
            <a:r>
              <a:rPr lang="en" sz="1000">
                <a:solidFill>
                  <a:srgbClr val="CCCCCC"/>
                </a:solidFill>
              </a:rPr>
              <a:t>var iterator =  SomeObj[Symbol.iterator];</a:t>
            </a:r>
            <a:endParaRPr sz="1000">
              <a:solidFill>
                <a:srgbClr val="CCCCCC"/>
              </a:solidFill>
            </a:endParaRPr>
          </a:p>
          <a:p>
            <a:pPr indent="0" lvl="0" marL="0" rtl="0" algn="l">
              <a:spcBef>
                <a:spcPts val="0"/>
              </a:spcBef>
              <a:spcAft>
                <a:spcPts val="0"/>
              </a:spcAft>
              <a:buNone/>
            </a:pPr>
            <a:r>
              <a:t/>
            </a:r>
            <a:endParaRPr sz="10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589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B7B7B7"/>
                </a:solidFill>
              </a:rPr>
              <a:t>Immer JS</a:t>
            </a:r>
            <a:endParaRPr sz="3000">
              <a:solidFill>
                <a:srgbClr val="B7B7B7"/>
              </a:solidFill>
            </a:endParaRPr>
          </a:p>
        </p:txBody>
      </p:sp>
      <p:sp>
        <p:nvSpPr>
          <p:cNvPr id="98" name="Google Shape;98;p18"/>
          <p:cNvSpPr txBox="1"/>
          <p:nvPr>
            <p:ph idx="1" type="body"/>
          </p:nvPr>
        </p:nvSpPr>
        <p:spPr>
          <a:xfrm>
            <a:off x="387900" y="1481975"/>
            <a:ext cx="8487300" cy="152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CCCCCC"/>
                </a:solidFill>
              </a:rPr>
              <a:t>Immer (German for: always) is a tiny package that allows you to work with immutable state in a more convenient way. It is based on the </a:t>
            </a:r>
            <a:r>
              <a:rPr lang="en" sz="1400" u="sng">
                <a:solidFill>
                  <a:srgbClr val="CCCCCC"/>
                </a:solidFill>
                <a:hlinkClick r:id="rId3"/>
              </a:rPr>
              <a:t>copy-on-write</a:t>
            </a:r>
            <a:r>
              <a:rPr lang="en" sz="1400">
                <a:solidFill>
                  <a:srgbClr val="CCCCCC"/>
                </a:solidFill>
              </a:rPr>
              <a:t> mechanism.</a:t>
            </a:r>
            <a:endParaRPr sz="1400">
              <a:solidFill>
                <a:srgbClr val="CCCCCC"/>
              </a:solidFill>
            </a:endParaRPr>
          </a:p>
          <a:p>
            <a:pPr indent="0" lvl="0" marL="0" rtl="0" algn="l">
              <a:lnSpc>
                <a:spcPct val="100000"/>
              </a:lnSpc>
              <a:spcBef>
                <a:spcPts val="0"/>
              </a:spcBef>
              <a:spcAft>
                <a:spcPts val="0"/>
              </a:spcAft>
              <a:buNone/>
            </a:pPr>
            <a:r>
              <a:t/>
            </a:r>
            <a:endParaRPr sz="1400">
              <a:solidFill>
                <a:srgbClr val="CCCCCC"/>
              </a:solidFill>
            </a:endParaRPr>
          </a:p>
          <a:p>
            <a:pPr indent="0" lvl="0" marL="0" rtl="0" algn="l">
              <a:lnSpc>
                <a:spcPct val="100000"/>
              </a:lnSpc>
              <a:spcBef>
                <a:spcPts val="0"/>
              </a:spcBef>
              <a:spcAft>
                <a:spcPts val="0"/>
              </a:spcAft>
              <a:buNone/>
            </a:pPr>
            <a:r>
              <a:rPr lang="en" sz="1400">
                <a:solidFill>
                  <a:srgbClr val="CCCCCC"/>
                </a:solidFill>
              </a:rPr>
              <a:t>The basic idea is that you will apply all your changes to a temporary draftState, which is a proxy of the currentState. Once all your mutations are completed, Immer will produce the nextState based on the mutations to the draft state. This means that you can interact with your data by simply modifying it while keeping all the benefits of immutable data.</a:t>
            </a:r>
            <a:endParaRPr sz="1400">
              <a:solidFill>
                <a:srgbClr val="CCCCCC"/>
              </a:solidFill>
            </a:endParaRPr>
          </a:p>
          <a:p>
            <a:pPr indent="0" lvl="0" marL="0" rtl="0" algn="l">
              <a:spcBef>
                <a:spcPts val="0"/>
              </a:spcBef>
              <a:spcAft>
                <a:spcPts val="1600"/>
              </a:spcAft>
              <a:buNone/>
            </a:pPr>
            <a:r>
              <a:t/>
            </a:r>
            <a:endParaRPr sz="1400"/>
          </a:p>
        </p:txBody>
      </p:sp>
      <p:pic>
        <p:nvPicPr>
          <p:cNvPr id="99" name="Google Shape;99;p18"/>
          <p:cNvPicPr preferRelativeResize="0"/>
          <p:nvPr/>
        </p:nvPicPr>
        <p:blipFill>
          <a:blip r:embed="rId4">
            <a:alphaModFix/>
          </a:blip>
          <a:stretch>
            <a:fillRect/>
          </a:stretch>
        </p:blipFill>
        <p:spPr>
          <a:xfrm>
            <a:off x="1165400" y="3140350"/>
            <a:ext cx="6454600" cy="185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B7B7B7"/>
                </a:solidFill>
              </a:rPr>
              <a:t>What is a Redux?</a:t>
            </a:r>
            <a:endParaRPr>
              <a:solidFill>
                <a:srgbClr val="B7B7B7"/>
              </a:solidFill>
            </a:endParaRPr>
          </a:p>
        </p:txBody>
      </p:sp>
      <p:sp>
        <p:nvSpPr>
          <p:cNvPr id="105" name="Google Shape;105;p19"/>
          <p:cNvSpPr txBox="1"/>
          <p:nvPr>
            <p:ph idx="1" type="body"/>
          </p:nvPr>
        </p:nvSpPr>
        <p:spPr>
          <a:xfrm>
            <a:off x="387900" y="1288675"/>
            <a:ext cx="8368200" cy="3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Redux is a state container for JavaScript apps, often called a Redux store. It stores the whole state of the app in an immutable object tree. The only way to change the state tree is to emit an action and action take payload and type of the context which decide the </a:t>
            </a:r>
            <a:r>
              <a:rPr lang="en">
                <a:solidFill>
                  <a:srgbClr val="CCCCCC"/>
                </a:solidFill>
              </a:rPr>
              <a:t>updation</a:t>
            </a:r>
            <a:r>
              <a:rPr lang="en">
                <a:solidFill>
                  <a:srgbClr val="CCCCCC"/>
                </a:solidFill>
              </a:rPr>
              <a:t> in store by pure reducer function.</a:t>
            </a:r>
            <a:endParaRPr>
              <a:solidFill>
                <a:srgbClr val="CCCCCC"/>
              </a:solidFill>
            </a:endParaRPr>
          </a:p>
          <a:p>
            <a:pPr indent="0" lvl="0" marL="0" rtl="0" algn="l">
              <a:spcBef>
                <a:spcPts val="1600"/>
              </a:spcBef>
              <a:spcAft>
                <a:spcPts val="0"/>
              </a:spcAft>
              <a:buNone/>
            </a:pPr>
            <a:r>
              <a:rPr lang="en">
                <a:solidFill>
                  <a:srgbClr val="00FF00"/>
                </a:solidFill>
              </a:rPr>
              <a:t>Store: -</a:t>
            </a:r>
            <a:r>
              <a:rPr lang="en">
                <a:solidFill>
                  <a:srgbClr val="CCCCCC"/>
                </a:solidFill>
              </a:rPr>
              <a:t> A store contain the single source of object tree which work on three core principle of the redux.</a:t>
            </a:r>
            <a:endParaRPr>
              <a:solidFill>
                <a:srgbClr val="CCCCCC"/>
              </a:solidFill>
            </a:endParaRPr>
          </a:p>
          <a:p>
            <a:pPr indent="-317500" lvl="0" marL="457200" rtl="0" algn="l">
              <a:spcBef>
                <a:spcPts val="1600"/>
              </a:spcBef>
              <a:spcAft>
                <a:spcPts val="0"/>
              </a:spcAft>
              <a:buClr>
                <a:srgbClr val="CCCCCC"/>
              </a:buClr>
              <a:buSzPts val="1400"/>
              <a:buAutoNum type="arabicPeriod"/>
            </a:pPr>
            <a:r>
              <a:rPr lang="en">
                <a:solidFill>
                  <a:srgbClr val="CCCCCC"/>
                </a:solidFill>
              </a:rPr>
              <a:t>Single source of truth (The global state of your application is stored in an object tree within a single store).</a:t>
            </a:r>
            <a:endParaRPr>
              <a:solidFill>
                <a:srgbClr val="CCCCCC"/>
              </a:solidFill>
            </a:endParaRPr>
          </a:p>
          <a:p>
            <a:pPr indent="-317500" lvl="0" marL="457200" rtl="0" algn="l">
              <a:spcBef>
                <a:spcPts val="0"/>
              </a:spcBef>
              <a:spcAft>
                <a:spcPts val="0"/>
              </a:spcAft>
              <a:buClr>
                <a:srgbClr val="CCCCCC"/>
              </a:buClr>
              <a:buSzPts val="1400"/>
              <a:buAutoNum type="arabicPeriod"/>
            </a:pPr>
            <a:r>
              <a:rPr lang="en">
                <a:solidFill>
                  <a:srgbClr val="CCCCCC"/>
                </a:solidFill>
              </a:rPr>
              <a:t>State is a read-only (The only way to change the state is to emit an action, an object describing what happened).</a:t>
            </a:r>
            <a:endParaRPr>
              <a:solidFill>
                <a:srgbClr val="CCCCCC"/>
              </a:solidFill>
            </a:endParaRPr>
          </a:p>
          <a:p>
            <a:pPr indent="-317500" lvl="0" marL="457200" rtl="0" algn="l">
              <a:spcBef>
                <a:spcPts val="0"/>
              </a:spcBef>
              <a:spcAft>
                <a:spcPts val="0"/>
              </a:spcAft>
              <a:buClr>
                <a:srgbClr val="CCCCCC"/>
              </a:buClr>
              <a:buSzPts val="1400"/>
              <a:buAutoNum type="arabicPeriod"/>
            </a:pPr>
            <a:r>
              <a:rPr lang="en">
                <a:solidFill>
                  <a:srgbClr val="CCCCCC"/>
                </a:solidFill>
              </a:rPr>
              <a:t>Changes are made with pure functions (Reducers are just pure functions that take the previous state and an action, and return the next state.)</a:t>
            </a:r>
            <a:endParaRPr>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Action &amp; Reducer Function</a:t>
            </a:r>
            <a:endParaRPr>
              <a:solidFill>
                <a:srgbClr val="B7B7B7"/>
              </a:solidFill>
            </a:endParaRPr>
          </a:p>
        </p:txBody>
      </p:sp>
      <p:sp>
        <p:nvSpPr>
          <p:cNvPr id="111" name="Google Shape;111;p20"/>
          <p:cNvSpPr txBox="1"/>
          <p:nvPr>
            <p:ph idx="1" type="body"/>
          </p:nvPr>
        </p:nvSpPr>
        <p:spPr>
          <a:xfrm>
            <a:off x="387900" y="1489825"/>
            <a:ext cx="3743400" cy="31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CCCCCC"/>
                </a:solidFill>
              </a:rPr>
              <a:t>Action function take payload as data and return a object with  type and payload. It’s emit only with dispatch method of the redux store.</a:t>
            </a:r>
            <a:endParaRPr>
              <a:solidFill>
                <a:srgbClr val="CCCCCC"/>
              </a:solidFill>
            </a:endParaRPr>
          </a:p>
        </p:txBody>
      </p:sp>
      <p:sp>
        <p:nvSpPr>
          <p:cNvPr id="112" name="Google Shape;112;p20"/>
          <p:cNvSpPr txBox="1"/>
          <p:nvPr>
            <p:ph idx="2" type="body"/>
          </p:nvPr>
        </p:nvSpPr>
        <p:spPr>
          <a:xfrm>
            <a:off x="4471150" y="1489825"/>
            <a:ext cx="4284900" cy="328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CCCCCC"/>
                </a:solidFill>
              </a:rPr>
              <a:t>Reducer is pure function which take initialstate and action, action contain type and payload (data) on the bases of type reducer update state in store and return new state.</a:t>
            </a:r>
            <a:endParaRPr>
              <a:solidFill>
                <a:srgbClr val="CCCCCC"/>
              </a:solidFill>
            </a:endParaRPr>
          </a:p>
        </p:txBody>
      </p:sp>
      <p:pic>
        <p:nvPicPr>
          <p:cNvPr id="113" name="Google Shape;113;p20"/>
          <p:cNvPicPr preferRelativeResize="0"/>
          <p:nvPr/>
        </p:nvPicPr>
        <p:blipFill>
          <a:blip r:embed="rId3">
            <a:alphaModFix/>
          </a:blip>
          <a:stretch>
            <a:fillRect/>
          </a:stretch>
        </p:blipFill>
        <p:spPr>
          <a:xfrm>
            <a:off x="564725" y="3215950"/>
            <a:ext cx="3389750" cy="143437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33475" y="2723025"/>
            <a:ext cx="4160250" cy="198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410325" y="163375"/>
            <a:ext cx="8565600" cy="44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B7B7B7"/>
                </a:solidFill>
              </a:rPr>
              <a:t>Redux WorkFlow Diagram</a:t>
            </a:r>
            <a:endParaRPr>
              <a:solidFill>
                <a:srgbClr val="B7B7B7"/>
              </a:solidFill>
            </a:endParaRPr>
          </a:p>
        </p:txBody>
      </p:sp>
      <p:sp>
        <p:nvSpPr>
          <p:cNvPr id="120" name="Google Shape;120;p21"/>
          <p:cNvSpPr/>
          <p:nvPr/>
        </p:nvSpPr>
        <p:spPr>
          <a:xfrm>
            <a:off x="907700" y="3417774"/>
            <a:ext cx="1075775" cy="13110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Redux Store</a:t>
            </a:r>
            <a:endParaRPr/>
          </a:p>
        </p:txBody>
      </p:sp>
      <p:sp>
        <p:nvSpPr>
          <p:cNvPr id="121" name="Google Shape;121;p21"/>
          <p:cNvSpPr/>
          <p:nvPr/>
        </p:nvSpPr>
        <p:spPr>
          <a:xfrm>
            <a:off x="5871763" y="3714663"/>
            <a:ext cx="1075800" cy="71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Reducer</a:t>
            </a:r>
            <a:endParaRPr/>
          </a:p>
        </p:txBody>
      </p:sp>
      <p:sp>
        <p:nvSpPr>
          <p:cNvPr id="122" name="Google Shape;122;p21"/>
          <p:cNvSpPr/>
          <p:nvPr/>
        </p:nvSpPr>
        <p:spPr>
          <a:xfrm>
            <a:off x="907700" y="941325"/>
            <a:ext cx="1075765" cy="717176"/>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UI Layer</a:t>
            </a:r>
            <a:endParaRPr/>
          </a:p>
        </p:txBody>
      </p:sp>
      <p:sp>
        <p:nvSpPr>
          <p:cNvPr id="123" name="Google Shape;123;p21"/>
          <p:cNvSpPr/>
          <p:nvPr/>
        </p:nvSpPr>
        <p:spPr>
          <a:xfrm>
            <a:off x="5871788" y="2280750"/>
            <a:ext cx="1075775" cy="811725"/>
          </a:xfrm>
          <a:prstGeom prst="flowChartDecision">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Type</a:t>
            </a:r>
            <a:endParaRPr sz="1200"/>
          </a:p>
        </p:txBody>
      </p:sp>
      <p:cxnSp>
        <p:nvCxnSpPr>
          <p:cNvPr id="124" name="Google Shape;124;p21"/>
          <p:cNvCxnSpPr>
            <a:stCxn id="122" idx="3"/>
            <a:endCxn id="125" idx="2"/>
          </p:cNvCxnSpPr>
          <p:nvPr/>
        </p:nvCxnSpPr>
        <p:spPr>
          <a:xfrm flipH="1" rot="10800000">
            <a:off x="1983465" y="1294513"/>
            <a:ext cx="1311000" cy="5400"/>
          </a:xfrm>
          <a:prstGeom prst="straightConnector1">
            <a:avLst/>
          </a:prstGeom>
          <a:noFill/>
          <a:ln cap="flat" cmpd="sng" w="9525">
            <a:solidFill>
              <a:srgbClr val="CCCCCC"/>
            </a:solidFill>
            <a:prstDash val="solid"/>
            <a:round/>
            <a:headEnd len="med" w="med" type="none"/>
            <a:tailEnd len="med" w="med" type="triangle"/>
          </a:ln>
        </p:spPr>
      </p:cxnSp>
      <p:sp>
        <p:nvSpPr>
          <p:cNvPr id="126" name="Google Shape;126;p21"/>
          <p:cNvSpPr/>
          <p:nvPr/>
        </p:nvSpPr>
        <p:spPr>
          <a:xfrm>
            <a:off x="5871763" y="941250"/>
            <a:ext cx="1075800" cy="71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Action</a:t>
            </a:r>
            <a:endParaRPr/>
          </a:p>
        </p:txBody>
      </p:sp>
      <p:sp>
        <p:nvSpPr>
          <p:cNvPr id="125" name="Google Shape;125;p21"/>
          <p:cNvSpPr/>
          <p:nvPr/>
        </p:nvSpPr>
        <p:spPr>
          <a:xfrm>
            <a:off x="3294525" y="1073575"/>
            <a:ext cx="1143000" cy="4416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Dispatch</a:t>
            </a:r>
            <a:endParaRPr sz="1200"/>
          </a:p>
        </p:txBody>
      </p:sp>
      <p:cxnSp>
        <p:nvCxnSpPr>
          <p:cNvPr id="127" name="Google Shape;127;p21"/>
          <p:cNvCxnSpPr>
            <a:stCxn id="125" idx="6"/>
            <a:endCxn id="126" idx="1"/>
          </p:cNvCxnSpPr>
          <p:nvPr/>
        </p:nvCxnSpPr>
        <p:spPr>
          <a:xfrm>
            <a:off x="4437525" y="1294375"/>
            <a:ext cx="1434300" cy="5400"/>
          </a:xfrm>
          <a:prstGeom prst="straightConnector1">
            <a:avLst/>
          </a:prstGeom>
          <a:noFill/>
          <a:ln cap="flat" cmpd="sng" w="9525">
            <a:solidFill>
              <a:srgbClr val="CCCCCC"/>
            </a:solidFill>
            <a:prstDash val="solid"/>
            <a:round/>
            <a:headEnd len="med" w="med" type="none"/>
            <a:tailEnd len="med" w="med" type="triangle"/>
          </a:ln>
        </p:spPr>
      </p:cxnSp>
      <p:cxnSp>
        <p:nvCxnSpPr>
          <p:cNvPr id="128" name="Google Shape;128;p21"/>
          <p:cNvCxnSpPr>
            <a:stCxn id="126" idx="2"/>
            <a:endCxn id="123" idx="0"/>
          </p:cNvCxnSpPr>
          <p:nvPr/>
        </p:nvCxnSpPr>
        <p:spPr>
          <a:xfrm>
            <a:off x="6409663" y="1658550"/>
            <a:ext cx="0" cy="622200"/>
          </a:xfrm>
          <a:prstGeom prst="straightConnector1">
            <a:avLst/>
          </a:prstGeom>
          <a:noFill/>
          <a:ln cap="flat" cmpd="sng" w="9525">
            <a:solidFill>
              <a:srgbClr val="CCCCCC"/>
            </a:solidFill>
            <a:prstDash val="solid"/>
            <a:round/>
            <a:headEnd len="med" w="med" type="none"/>
            <a:tailEnd len="med" w="med" type="triangle"/>
          </a:ln>
        </p:spPr>
      </p:cxnSp>
      <p:cxnSp>
        <p:nvCxnSpPr>
          <p:cNvPr id="129" name="Google Shape;129;p21"/>
          <p:cNvCxnSpPr/>
          <p:nvPr/>
        </p:nvCxnSpPr>
        <p:spPr>
          <a:xfrm>
            <a:off x="6409663" y="3092475"/>
            <a:ext cx="0" cy="622200"/>
          </a:xfrm>
          <a:prstGeom prst="straightConnector1">
            <a:avLst/>
          </a:prstGeom>
          <a:noFill/>
          <a:ln cap="flat" cmpd="sng" w="9525">
            <a:solidFill>
              <a:srgbClr val="CCCCCC"/>
            </a:solidFill>
            <a:prstDash val="solid"/>
            <a:round/>
            <a:headEnd len="med" w="med" type="none"/>
            <a:tailEnd len="med" w="med" type="triangle"/>
          </a:ln>
        </p:spPr>
      </p:cxnSp>
      <p:cxnSp>
        <p:nvCxnSpPr>
          <p:cNvPr id="130" name="Google Shape;130;p21"/>
          <p:cNvCxnSpPr>
            <a:stCxn id="121" idx="1"/>
            <a:endCxn id="120" idx="4"/>
          </p:cNvCxnSpPr>
          <p:nvPr/>
        </p:nvCxnSpPr>
        <p:spPr>
          <a:xfrm rot="10800000">
            <a:off x="1983463" y="4073313"/>
            <a:ext cx="3888300" cy="0"/>
          </a:xfrm>
          <a:prstGeom prst="straightConnector1">
            <a:avLst/>
          </a:prstGeom>
          <a:noFill/>
          <a:ln cap="flat" cmpd="sng" w="9525">
            <a:solidFill>
              <a:srgbClr val="CCCCCC"/>
            </a:solidFill>
            <a:prstDash val="solid"/>
            <a:round/>
            <a:headEnd len="med" w="med" type="none"/>
            <a:tailEnd len="med" w="med" type="triangle"/>
          </a:ln>
        </p:spPr>
      </p:cxnSp>
      <p:sp>
        <p:nvSpPr>
          <p:cNvPr id="131" name="Google Shape;131;p21"/>
          <p:cNvSpPr txBox="1"/>
          <p:nvPr/>
        </p:nvSpPr>
        <p:spPr>
          <a:xfrm>
            <a:off x="2835225" y="3714675"/>
            <a:ext cx="18825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latin typeface="Roboto"/>
                <a:ea typeface="Roboto"/>
                <a:cs typeface="Roboto"/>
                <a:sym typeface="Roboto"/>
              </a:rPr>
              <a:t>Update state in store</a:t>
            </a:r>
            <a:endParaRPr>
              <a:solidFill>
                <a:srgbClr val="B6D7A8"/>
              </a:solidFill>
              <a:latin typeface="Roboto"/>
              <a:ea typeface="Roboto"/>
              <a:cs typeface="Roboto"/>
              <a:sym typeface="Roboto"/>
            </a:endParaRPr>
          </a:p>
        </p:txBody>
      </p:sp>
      <p:cxnSp>
        <p:nvCxnSpPr>
          <p:cNvPr id="132" name="Google Shape;132;p21"/>
          <p:cNvCxnSpPr>
            <a:stCxn id="120" idx="1"/>
            <a:endCxn id="122" idx="2"/>
          </p:cNvCxnSpPr>
          <p:nvPr/>
        </p:nvCxnSpPr>
        <p:spPr>
          <a:xfrm rot="10800000">
            <a:off x="1445587" y="1658574"/>
            <a:ext cx="0" cy="1759200"/>
          </a:xfrm>
          <a:prstGeom prst="straightConnector1">
            <a:avLst/>
          </a:prstGeom>
          <a:noFill/>
          <a:ln cap="flat" cmpd="sng" w="9525">
            <a:solidFill>
              <a:srgbClr val="CCCCCC"/>
            </a:solidFill>
            <a:prstDash val="solid"/>
            <a:round/>
            <a:headEnd len="med" w="med" type="none"/>
            <a:tailEnd len="med" w="med" type="triangle"/>
          </a:ln>
        </p:spPr>
      </p:cxnSp>
      <p:sp>
        <p:nvSpPr>
          <p:cNvPr id="133" name="Google Shape;133;p21"/>
          <p:cNvSpPr txBox="1"/>
          <p:nvPr/>
        </p:nvSpPr>
        <p:spPr>
          <a:xfrm>
            <a:off x="6674375" y="3033000"/>
            <a:ext cx="21558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latin typeface="Roboto"/>
                <a:ea typeface="Roboto"/>
                <a:cs typeface="Roboto"/>
                <a:sym typeface="Roboto"/>
              </a:rPr>
              <a:t>Based on action Type reducer update state</a:t>
            </a:r>
            <a:endParaRPr>
              <a:solidFill>
                <a:srgbClr val="B6D7A8"/>
              </a:solidFill>
              <a:latin typeface="Roboto"/>
              <a:ea typeface="Roboto"/>
              <a:cs typeface="Roboto"/>
              <a:sym typeface="Roboto"/>
            </a:endParaRPr>
          </a:p>
        </p:txBody>
      </p:sp>
      <p:sp>
        <p:nvSpPr>
          <p:cNvPr id="134" name="Google Shape;134;p21"/>
          <p:cNvSpPr txBox="1"/>
          <p:nvPr/>
        </p:nvSpPr>
        <p:spPr>
          <a:xfrm>
            <a:off x="1564475" y="2534788"/>
            <a:ext cx="18825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latin typeface="Roboto"/>
                <a:ea typeface="Roboto"/>
                <a:cs typeface="Roboto"/>
                <a:sym typeface="Roboto"/>
              </a:rPr>
              <a:t>Return u</a:t>
            </a:r>
            <a:r>
              <a:rPr lang="en">
                <a:solidFill>
                  <a:srgbClr val="B6D7A8"/>
                </a:solidFill>
                <a:latin typeface="Roboto"/>
                <a:ea typeface="Roboto"/>
                <a:cs typeface="Roboto"/>
                <a:sym typeface="Roboto"/>
              </a:rPr>
              <a:t>pdated state</a:t>
            </a:r>
            <a:endParaRPr>
              <a:solidFill>
                <a:srgbClr val="B6D7A8"/>
              </a:solidFill>
              <a:latin typeface="Roboto"/>
              <a:ea typeface="Roboto"/>
              <a:cs typeface="Roboto"/>
              <a:sym typeface="Roboto"/>
            </a:endParaRPr>
          </a:p>
        </p:txBody>
      </p:sp>
      <p:sp>
        <p:nvSpPr>
          <p:cNvPr id="135" name="Google Shape;135;p21"/>
          <p:cNvSpPr txBox="1"/>
          <p:nvPr/>
        </p:nvSpPr>
        <p:spPr>
          <a:xfrm>
            <a:off x="2919175" y="1568925"/>
            <a:ext cx="20169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latin typeface="Roboto"/>
                <a:ea typeface="Roboto"/>
                <a:cs typeface="Roboto"/>
                <a:sym typeface="Roboto"/>
              </a:rPr>
              <a:t>Dispatch action event</a:t>
            </a:r>
            <a:endParaRPr>
              <a:solidFill>
                <a:srgbClr val="B6D7A8"/>
              </a:solidFill>
              <a:latin typeface="Roboto"/>
              <a:ea typeface="Roboto"/>
              <a:cs typeface="Roboto"/>
              <a:sym typeface="Roboto"/>
            </a:endParaRPr>
          </a:p>
        </p:txBody>
      </p:sp>
      <p:sp>
        <p:nvSpPr>
          <p:cNvPr id="136" name="Google Shape;136;p21"/>
          <p:cNvSpPr txBox="1"/>
          <p:nvPr/>
        </p:nvSpPr>
        <p:spPr>
          <a:xfrm>
            <a:off x="7014875" y="1073575"/>
            <a:ext cx="14343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latin typeface="Roboto"/>
                <a:ea typeface="Roboto"/>
                <a:cs typeface="Roboto"/>
                <a:sym typeface="Roboto"/>
              </a:rPr>
              <a:t>Type &amp; Payload</a:t>
            </a:r>
            <a:endParaRPr>
              <a:solidFill>
                <a:srgbClr val="B6D7A8"/>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