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Maven Pro" panose="020B0604020202020204" charset="0"/>
      <p:regular r:id="rId44"/>
      <p:bold r:id="rId45"/>
    </p:embeddedFont>
    <p:embeddedFont>
      <p:font typeface="Montserrat" panose="00000500000000000000" pitchFamily="2" charset="0"/>
      <p:regular r:id="rId46"/>
      <p:bold r:id="rId47"/>
      <p:italic r:id="rId48"/>
      <p:boldItalic r:id="rId49"/>
    </p:embeddedFont>
    <p:embeddedFont>
      <p:font typeface="Nunito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gC4h6gZn1EDZqD/4o1ZI/mDIH+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3659D5-C116-419A-B501-7AA78EB90A89}">
  <a:tblStyle styleId="{A93659D5-C116-419A-B501-7AA78EB90A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6039633-6D4D-490C-98A8-E7A313B2D05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59" Type="http://customschemas.google.com/relationships/presentationmetadata" Target="meta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0" name="Google Shape;57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6" name="Google Shape;57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8" name="Google Shape;60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3" name="Google Shape;63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9" name="Google Shape;63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3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3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3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3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3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3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3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3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3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3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3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3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3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3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3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3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3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3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3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3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3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39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5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7" name="Google Shape;267;p5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52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70" name="Google Shape;270;p5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4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280" name="Google Shape;280;p4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4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5" name="Google Shape;285;p4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86" name="Google Shape;28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4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89" name="Google Shape;289;p4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2" name="Google Shape;292;p4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4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96" name="Google Shape;296;p4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4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5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18" name="Google Shape;318;p5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p5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1" name="Google Shape;321;p5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2" name="Google Shape;322;p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3" name="Google Shape;32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5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26" name="Google Shape;326;p5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9" name="Google Shape;329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5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32" name="Google Shape;332;p5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5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5" name="Google Shape;335;p56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6" name="Google Shape;33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57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339" name="Google Shape;339;p57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7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7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7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7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7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7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7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7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57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5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61" name="Google Shape;361;p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58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4" name="Google Shape;364;p58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365" name="Google Shape;365;p58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6" name="Google Shape;366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0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51" name="Google Shape;51;p40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52" name="Google Shape;52;p4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4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4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40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57" name="Google Shape;57;p4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0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62;p40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63" name="Google Shape;63;p4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40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68" name="Google Shape;68;p4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40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72" name="Google Shape;72;p40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0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0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0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0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40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78" name="Google Shape;78;p4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0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0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0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40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83" name="Google Shape;83;p40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40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0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40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87" name="Google Shape;87;p40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40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40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40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p40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93" name="Google Shape;93;p40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40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40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40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p40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98" name="Google Shape;98;p4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40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40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40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40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03" name="Google Shape;103;p40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40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40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40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07" name="Google Shape;107;p40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4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40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40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p40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12" name="Google Shape;112;p40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40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40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40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40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17" name="Google Shape;117;p40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4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0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0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0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40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23" name="Google Shape;123;p40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0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0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0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40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28" name="Google Shape;128;p4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0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40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40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32" name="Google Shape;132;p40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0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0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0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36;p40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37" name="Google Shape;137;p40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0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0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0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" name="Google Shape;142;p40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43" name="Google Shape;143;p40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0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0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0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47;p40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48" name="Google Shape;148;p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0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0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40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52" name="Google Shape;152;p40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40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40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0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0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40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58" name="Google Shape;158;p4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0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0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0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40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63" name="Google Shape;163;p40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40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0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0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40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68" name="Google Shape;168;p4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40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40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40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72" name="Google Shape;172;p40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0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0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40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6" name="Google Shape;176;p40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40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59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369" name="Google Shape;369;p5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59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372" name="Google Shape;372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6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75" name="Google Shape;375;p6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6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6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6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6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6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6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6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60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4" name="Google Shape;394;p60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5" name="Google Shape;395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4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81" name="Google Shape;181;p4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4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5" name="Google Shape;185;p4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4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88" name="Google Shape;188;p4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89" name="Google Shape;189;p4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4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4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92" name="Google Shape;192;p4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4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4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" name="Google Shape;195;p4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96" name="Google Shape;196;p4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4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4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4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0" name="Google Shape;200;p4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201" name="Google Shape;201;p4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02" name="Google Shape;202;p4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4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05" name="Google Shape;205;p4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4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4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09" name="Google Shape;209;p4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4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4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4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14" name="Google Shape;214;p4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4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4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4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4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9" name="Google Shape;219;p46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4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4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23" name="Google Shape;223;p4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4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4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1" name="Google Shape;231;p4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4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4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7" name="Google Shape;237;p4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4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9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50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244" name="Google Shape;244;p50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245" name="Google Shape;245;p5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5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5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249" name="Google Shape;249;p5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5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5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5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53" name="Google Shape;253;p5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5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5" name="Google Shape;255;p50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5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5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9" name="Google Shape;259;p5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5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51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3" name="Google Shape;263;p51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5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75" name="Google Shape;27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520"/>
              <a:t>Introduction to Python for Data Science</a:t>
            </a:r>
            <a:endParaRPr sz="3520" dirty="0"/>
          </a:p>
        </p:txBody>
      </p:sp>
      <p:sp>
        <p:nvSpPr>
          <p:cNvPr id="403" name="Google Shape;403;p1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dirty="0" err="1"/>
              <a:t>Pertemuan</a:t>
            </a:r>
            <a:r>
              <a:rPr lang="en-GB" dirty="0"/>
              <a:t> 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dirty="0"/>
              <a:t>Tutor : Kak Vanya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29073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GO-FAST: The Data Behind Ramadan</a:t>
            </a:r>
            <a:endParaRPr/>
          </a:p>
        </p:txBody>
      </p:sp>
      <p:sp>
        <p:nvSpPr>
          <p:cNvPr id="471" name="Google Shape;471;p1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7369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br>
              <a:rPr lang="en-GB"/>
            </a:br>
            <a:r>
              <a:rPr lang="en-GB"/>
              <a:t>Tarik ke belakang</a:t>
            </a:r>
            <a:br>
              <a:rPr lang="en-GB"/>
            </a:br>
            <a:r>
              <a:rPr lang="en-GB"/>
              <a:t>- Apa data yang kira-kira digunakan?</a:t>
            </a:r>
            <a:br>
              <a:rPr lang="en-GB"/>
            </a:br>
            <a:r>
              <a:rPr lang="en-GB"/>
              <a:t>- Bagaimana membuat data tersebut?</a:t>
            </a:r>
            <a:endParaRPr/>
          </a:p>
        </p:txBody>
      </p:sp>
      <p:pic>
        <p:nvPicPr>
          <p:cNvPr id="472" name="Google Shape;47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5097" y="0"/>
            <a:ext cx="48589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29073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GO-FAST: The Data Behind Ramadan</a:t>
            </a:r>
            <a:endParaRPr/>
          </a:p>
        </p:txBody>
      </p:sp>
      <p:sp>
        <p:nvSpPr>
          <p:cNvPr id="478" name="Google Shape;478;p1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7369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br>
              <a:rPr lang="en-GB"/>
            </a:br>
            <a:r>
              <a:rPr lang="en-GB"/>
              <a:t>Tarik ke depan</a:t>
            </a:r>
            <a:br>
              <a:rPr lang="en-GB"/>
            </a:br>
            <a:r>
              <a:rPr lang="en-GB"/>
              <a:t>- Kesimpulan apa yang dapat diambil?</a:t>
            </a:r>
            <a:br>
              <a:rPr lang="en-GB"/>
            </a:br>
            <a:r>
              <a:rPr lang="en-GB"/>
              <a:t>- Rekomendasi apa yang dapat diberikan?</a:t>
            </a:r>
            <a:endParaRPr/>
          </a:p>
        </p:txBody>
      </p:sp>
      <p:pic>
        <p:nvPicPr>
          <p:cNvPr id="479" name="Google Shape;47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5097" y="0"/>
            <a:ext cx="48589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Scientific Process</a:t>
            </a:r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body" idx="1"/>
          </p:nvPr>
        </p:nvSpPr>
        <p:spPr>
          <a:xfrm>
            <a:off x="1206300" y="1294375"/>
            <a:ext cx="7128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/>
              <a:t>Masalah -&gt; data -&gt; hasil/kesimpulan</a:t>
            </a:r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body" idx="1"/>
          </p:nvPr>
        </p:nvSpPr>
        <p:spPr>
          <a:xfrm>
            <a:off x="1255050" y="1824200"/>
            <a:ext cx="7128000" cy="25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Masalah: bagaimana transaksi gofood pada saat bulan Ramadhan 2018?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/>
              <a:t>Data: transaksi </a:t>
            </a:r>
            <a:r>
              <a:rPr lang="en-GB" b="1"/>
              <a:t>go food</a:t>
            </a:r>
            <a:r>
              <a:rPr lang="en-GB"/>
              <a:t> yang </a:t>
            </a:r>
            <a:r>
              <a:rPr lang="en-GB" b="1"/>
              <a:t>berhasil </a:t>
            </a:r>
            <a:r>
              <a:rPr lang="en-GB"/>
              <a:t>pada 16 May 2018 jam 18.00 - 14 Juni 2018 jam 17.59</a:t>
            </a:r>
            <a:br>
              <a:rPr lang="en-GB"/>
            </a:br>
            <a:br>
              <a:rPr lang="en-GB"/>
            </a:br>
            <a:r>
              <a:rPr lang="en-GB"/>
              <a:t>Hasil: </a:t>
            </a:r>
            <a:br>
              <a:rPr lang="en-GB"/>
            </a:br>
            <a:r>
              <a:rPr lang="en-GB"/>
              <a:t>- kenaikan transaksi pada waktu sahur (jam 1-4 pagi)</a:t>
            </a:r>
            <a:br>
              <a:rPr lang="en-GB"/>
            </a:br>
            <a:r>
              <a:rPr lang="en-GB"/>
              <a:t>- penurunan transaksi pada waktu pagi dan siang (jam 5 - 15)</a:t>
            </a:r>
            <a:br>
              <a:rPr lang="en-GB"/>
            </a:br>
            <a:r>
              <a:rPr lang="en-GB"/>
              <a:t>- dst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4"/>
          <p:cNvSpPr txBox="1">
            <a:spLocks noGrp="1"/>
          </p:cNvSpPr>
          <p:nvPr>
            <p:ph type="title"/>
          </p:nvPr>
        </p:nvSpPr>
        <p:spPr>
          <a:xfrm>
            <a:off x="1388550" y="1549800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Project Akhir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Perjalanan Panjang</a:t>
            </a:r>
            <a:endParaRPr/>
          </a:p>
        </p:txBody>
      </p:sp>
      <p:pic>
        <p:nvPicPr>
          <p:cNvPr id="497" name="Google Shape;4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5587" y="2512350"/>
            <a:ext cx="846275" cy="117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5"/>
          <p:cNvPicPr preferRelativeResize="0"/>
          <p:nvPr/>
        </p:nvPicPr>
        <p:blipFill rotWithShape="1">
          <a:blip r:embed="rId4">
            <a:alphaModFix/>
          </a:blip>
          <a:srcRect r="6968" b="3854"/>
          <a:stretch/>
        </p:blipFill>
        <p:spPr>
          <a:xfrm>
            <a:off x="3335225" y="1533038"/>
            <a:ext cx="1150250" cy="17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9300" y="1533050"/>
            <a:ext cx="846275" cy="118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00671" y="3357621"/>
            <a:ext cx="1009025" cy="117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00675" y="1383275"/>
            <a:ext cx="1009025" cy="136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20625" y="1368375"/>
            <a:ext cx="999000" cy="139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96988" y="3357625"/>
            <a:ext cx="846273" cy="14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15"/>
          <p:cNvPicPr preferRelativeResize="0"/>
          <p:nvPr/>
        </p:nvPicPr>
        <p:blipFill rotWithShape="1">
          <a:blip r:embed="rId10">
            <a:alphaModFix/>
          </a:blip>
          <a:srcRect b="3445"/>
          <a:stretch/>
        </p:blipFill>
        <p:spPr>
          <a:xfrm>
            <a:off x="3493272" y="3532350"/>
            <a:ext cx="926385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49350" y="3787300"/>
            <a:ext cx="680475" cy="94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p15"/>
          <p:cNvCxnSpPr/>
          <p:nvPr/>
        </p:nvCxnSpPr>
        <p:spPr>
          <a:xfrm flipH="1">
            <a:off x="2967600" y="1376525"/>
            <a:ext cx="7500" cy="347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7" name="Google Shape;507;p15"/>
          <p:cNvCxnSpPr/>
          <p:nvPr/>
        </p:nvCxnSpPr>
        <p:spPr>
          <a:xfrm flipH="1">
            <a:off x="4937825" y="1365425"/>
            <a:ext cx="7500" cy="347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6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GB"/>
              <a:t>Kamu siap?</a:t>
            </a:r>
            <a:endParaRPr/>
          </a:p>
        </p:txBody>
      </p:sp>
      <p:sp>
        <p:nvSpPr>
          <p:cNvPr id="513" name="Google Shape;513;p16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/>
              <a:t>Siap melakukan perjalanan panjang yang melelahkan untuk menjadi data scientist/analyst?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7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/>
              <a:t>Pengenalan Python</a:t>
            </a:r>
            <a:endParaRPr/>
          </a:p>
        </p:txBody>
      </p:sp>
      <p:sp>
        <p:nvSpPr>
          <p:cNvPr id="519" name="Google Shape;519;p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Alif Husnul Fikri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Programming</a:t>
            </a:r>
            <a:endParaRPr/>
          </a:p>
        </p:txBody>
      </p:sp>
      <p:sp>
        <p:nvSpPr>
          <p:cNvPr id="525" name="Google Shape;52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Membuat suatu set </a:t>
            </a:r>
            <a:r>
              <a:rPr lang="en-GB" b="1"/>
              <a:t>perintah/instruksi</a:t>
            </a:r>
            <a:r>
              <a:rPr lang="en-GB"/>
              <a:t> untuk mesin</a:t>
            </a:r>
            <a:br>
              <a:rPr lang="en-GB"/>
            </a:br>
            <a:r>
              <a:rPr lang="en-GB"/>
              <a:t>- Analogi: memasak, memasang alat, terdapat instruksi untuk membuat alat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/>
              <a:t>Memasak Mie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Siapkan peralatan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Nyalakan kompor dan siapkan panci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Tambahkan air ke dalam panci sebanyak 500ml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Masukan mie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/>
              <a:t>Instruksi harus jelas dan runut!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 err="1"/>
              <a:t>Algoritma</a:t>
            </a:r>
            <a:endParaRPr dirty="0"/>
          </a:p>
        </p:txBody>
      </p:sp>
      <p:sp>
        <p:nvSpPr>
          <p:cNvPr id="531" name="Google Shape;53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500" dirty="0"/>
              <a:t>Kumpulan </a:t>
            </a:r>
            <a:r>
              <a:rPr lang="en-GB" sz="1500" dirty="0" err="1"/>
              <a:t>instruksi</a:t>
            </a:r>
            <a:r>
              <a:rPr lang="en-GB" sz="1500" dirty="0"/>
              <a:t> yang </a:t>
            </a:r>
            <a:r>
              <a:rPr lang="en-GB" sz="1500" dirty="0" err="1"/>
              <a:t>jelas</a:t>
            </a:r>
            <a:r>
              <a:rPr lang="en-GB" sz="1500" dirty="0"/>
              <a:t> dan </a:t>
            </a:r>
            <a:r>
              <a:rPr lang="en-GB" sz="1500" dirty="0" err="1"/>
              <a:t>terstruktur</a:t>
            </a:r>
            <a:r>
              <a:rPr lang="en-GB" sz="1500" dirty="0"/>
              <a:t>  </a:t>
            </a:r>
            <a:r>
              <a:rPr lang="en-GB" sz="1500" dirty="0" err="1"/>
              <a:t>untuk</a:t>
            </a:r>
            <a:r>
              <a:rPr lang="en-GB" sz="1500" dirty="0"/>
              <a:t> </a:t>
            </a:r>
            <a:r>
              <a:rPr lang="en-GB" sz="1500" dirty="0" err="1"/>
              <a:t>menyelesaikan</a:t>
            </a:r>
            <a:r>
              <a:rPr lang="en-GB" sz="1500" dirty="0"/>
              <a:t> </a:t>
            </a:r>
            <a:r>
              <a:rPr lang="en-GB" sz="1500" dirty="0" err="1"/>
              <a:t>suatu</a:t>
            </a:r>
            <a:r>
              <a:rPr lang="en-GB" sz="1500" dirty="0"/>
              <a:t> </a:t>
            </a:r>
            <a:r>
              <a:rPr lang="en-GB" sz="1500" dirty="0" err="1"/>
              <a:t>tugas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500" dirty="0" err="1"/>
              <a:t>Algoritma</a:t>
            </a:r>
            <a:r>
              <a:rPr lang="en-GB" sz="1500" dirty="0"/>
              <a:t> </a:t>
            </a:r>
            <a:r>
              <a:rPr lang="en-GB" sz="1500" dirty="0" err="1"/>
              <a:t>haruslah</a:t>
            </a:r>
            <a:r>
              <a:rPr lang="en-GB" sz="1500" dirty="0"/>
              <a:t>: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-GB" sz="1500" dirty="0"/>
              <a:t>Simple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 dirty="0" err="1"/>
              <a:t>Lengkap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 dirty="0" err="1"/>
              <a:t>Benar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 dirty="0" err="1"/>
              <a:t>Tepat</a:t>
            </a:r>
            <a:r>
              <a:rPr lang="en-GB" sz="1500" dirty="0"/>
              <a:t> </a:t>
            </a:r>
            <a:r>
              <a:rPr lang="en-GB" sz="1500" dirty="0" err="1"/>
              <a:t>sasaran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 dirty="0" err="1"/>
              <a:t>Efisien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500" dirty="0"/>
              <a:t>Flowchart </a:t>
            </a:r>
            <a:r>
              <a:rPr lang="en-GB" sz="1500" dirty="0" err="1"/>
              <a:t>merupakan</a:t>
            </a:r>
            <a:r>
              <a:rPr lang="en-GB" sz="1500" dirty="0"/>
              <a:t> diagram yang </a:t>
            </a:r>
            <a:r>
              <a:rPr lang="en-GB" sz="1500" dirty="0" err="1"/>
              <a:t>dapat</a:t>
            </a:r>
            <a:r>
              <a:rPr lang="en-GB" sz="1500" dirty="0"/>
              <a:t> </a:t>
            </a:r>
            <a:r>
              <a:rPr lang="en-GB" sz="1500" dirty="0" err="1"/>
              <a:t>membantu</a:t>
            </a:r>
            <a:r>
              <a:rPr lang="en-GB" sz="1500" dirty="0"/>
              <a:t> </a:t>
            </a:r>
            <a:r>
              <a:rPr lang="en-GB" sz="1500" dirty="0" err="1"/>
              <a:t>kita</a:t>
            </a:r>
            <a:r>
              <a:rPr lang="en-GB" sz="1500" dirty="0"/>
              <a:t> </a:t>
            </a:r>
            <a:r>
              <a:rPr lang="en-GB" sz="1500" dirty="0" err="1"/>
              <a:t>membuat</a:t>
            </a:r>
            <a:r>
              <a:rPr lang="en-GB" sz="1500" dirty="0"/>
              <a:t> </a:t>
            </a:r>
            <a:r>
              <a:rPr lang="en-GB" sz="1500" dirty="0" err="1"/>
              <a:t>instruksi</a:t>
            </a:r>
            <a:r>
              <a:rPr lang="en-GB" sz="1500" dirty="0"/>
              <a:t> </a:t>
            </a:r>
            <a:r>
              <a:rPr lang="en-GB" sz="1500" dirty="0" err="1"/>
              <a:t>ke</a:t>
            </a:r>
            <a:r>
              <a:rPr lang="en-GB" sz="1500" dirty="0"/>
              <a:t> </a:t>
            </a:r>
            <a:r>
              <a:rPr lang="en-GB" sz="1500" dirty="0" err="1"/>
              <a:t>mesin</a:t>
            </a:r>
            <a:r>
              <a:rPr lang="en-GB" sz="1500" dirty="0"/>
              <a:t> </a:t>
            </a:r>
            <a:r>
              <a:rPr lang="en-GB" sz="1500" dirty="0" err="1"/>
              <a:t>dengan</a:t>
            </a:r>
            <a:r>
              <a:rPr lang="en-GB" sz="1500" dirty="0"/>
              <a:t> </a:t>
            </a:r>
            <a:r>
              <a:rPr lang="en-GB" sz="1500" dirty="0" err="1"/>
              <a:t>baik</a:t>
            </a:r>
            <a:endParaRPr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537" name="Google Shape;5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625" y="475450"/>
            <a:ext cx="4586400" cy="394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p20"/>
          <p:cNvCxnSpPr/>
          <p:nvPr/>
        </p:nvCxnSpPr>
        <p:spPr>
          <a:xfrm flipH="1">
            <a:off x="4721550" y="88800"/>
            <a:ext cx="7500" cy="471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Science</a:t>
            </a:r>
            <a:endParaRPr/>
          </a:p>
        </p:txBody>
      </p:sp>
      <p:sp>
        <p:nvSpPr>
          <p:cNvPr id="414" name="Google Shape;414;p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b="1"/>
              <a:t>Sebuah riset</a:t>
            </a:r>
            <a:r>
              <a:rPr lang="en-GB"/>
              <a:t> menggunakan data </a:t>
            </a:r>
            <a:br>
              <a:rPr lang="en-GB"/>
            </a:br>
            <a:r>
              <a:rPr lang="en-GB"/>
              <a:t>- menaikan sales bulan ini</a:t>
            </a:r>
            <a:br>
              <a:rPr lang="en-GB"/>
            </a:br>
            <a:r>
              <a:rPr lang="en-GB"/>
              <a:t>- mentarget calon user yang pas untuk produk</a:t>
            </a:r>
            <a:br>
              <a:rPr lang="en-GB"/>
            </a:br>
            <a:r>
              <a:rPr lang="en-GB"/>
              <a:t>- memprediksi apakah user dapat membayar cicilan atau tidak</a:t>
            </a:r>
            <a:br>
              <a:rPr lang="en-GB"/>
            </a:br>
            <a:r>
              <a:rPr lang="en-GB"/>
              <a:t>- merekomendasikan produk yang sesuai dengan user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GB" b="1"/>
              <a:t>Mencari jawaban </a:t>
            </a:r>
            <a:r>
              <a:rPr lang="en-GB"/>
              <a:t>dengan </a:t>
            </a:r>
            <a:r>
              <a:rPr lang="en-GB" b="1"/>
              <a:t>menggunakan data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544" name="Google Shape;54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7775" y="696575"/>
            <a:ext cx="4586400" cy="394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5" name="Google Shape;545;p21"/>
          <p:cNvCxnSpPr/>
          <p:nvPr/>
        </p:nvCxnSpPr>
        <p:spPr>
          <a:xfrm flipH="1">
            <a:off x="4721550" y="88800"/>
            <a:ext cx="7500" cy="471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6" name="Google Shape;546;p21"/>
          <p:cNvSpPr txBox="1"/>
          <p:nvPr/>
        </p:nvSpPr>
        <p:spPr>
          <a:xfrm>
            <a:off x="6483025" y="1228500"/>
            <a:ext cx="24867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Proses tidak jelas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-"/>
            </a:pPr>
            <a:r>
              <a:rPr lang="en-GB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Apakah panci perlu air atau tidak?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-"/>
            </a:pPr>
            <a:r>
              <a:rPr lang="en-GB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Perlu dibuka bungkus mienya? Atau masukan beserta bungkusnya?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1"/>
          <p:cNvSpPr txBox="1"/>
          <p:nvPr/>
        </p:nvSpPr>
        <p:spPr>
          <a:xfrm>
            <a:off x="337800" y="1517125"/>
            <a:ext cx="1519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Proses jelas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Asumsi yang membaca instruksi tidak mengerti/pernah memasak mie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Programming</a:t>
            </a:r>
            <a:endParaRPr/>
          </a:p>
        </p:txBody>
      </p:sp>
      <p:sp>
        <p:nvSpPr>
          <p:cNvPr id="553" name="Google Shape;553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Programming dapat menggunakan berbagai bahasa seperti: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Java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PHP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C++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Python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/>
              <a:t>Tiap bahasa pemrograman memiliki </a:t>
            </a:r>
            <a:r>
              <a:rPr lang="en-GB" b="1"/>
              <a:t>tata bahasa (</a:t>
            </a:r>
            <a:r>
              <a:rPr lang="en-GB" b="1" i="1"/>
              <a:t>syntax</a:t>
            </a:r>
            <a:r>
              <a:rPr lang="en-GB" b="1"/>
              <a:t>)</a:t>
            </a:r>
            <a:r>
              <a:rPr lang="en-GB"/>
              <a:t> sendiri: layaknya bahasa inggris dan bahasa indonesia yang berbeda.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/>
              <a:t>Tiap bahasa didesain untuk </a:t>
            </a:r>
            <a:r>
              <a:rPr lang="en-GB" b="1"/>
              <a:t>lebih powerful</a:t>
            </a:r>
            <a:r>
              <a:rPr lang="en-GB"/>
              <a:t> pada suatu bidang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Python</a:t>
            </a:r>
            <a:endParaRPr/>
          </a:p>
        </p:txBody>
      </p:sp>
      <p:sp>
        <p:nvSpPr>
          <p:cNvPr id="559" name="Google Shape;559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560" name="Google Shape;56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500" y="965925"/>
            <a:ext cx="76390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Mana yang lebih mudah?</a:t>
            </a:r>
            <a:endParaRPr/>
          </a:p>
        </p:txBody>
      </p:sp>
      <p:sp>
        <p:nvSpPr>
          <p:cNvPr id="566" name="Google Shape;566;p24"/>
          <p:cNvSpPr txBox="1"/>
          <p:nvPr/>
        </p:nvSpPr>
        <p:spPr>
          <a:xfrm>
            <a:off x="1087900" y="1568875"/>
            <a:ext cx="3309300" cy="300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endParaRPr sz="1050" b="0" i="0" u="none" strike="noStrike" cap="none">
              <a:solidFill>
                <a:srgbClr val="E83E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endParaRPr sz="1050" b="0" i="0" u="none" strike="noStrike" cap="none">
              <a:solidFill>
                <a:srgbClr val="E83E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050" b="0" i="0" u="none" strike="noStrike" cap="none">
              <a:solidFill>
                <a:srgbClr val="E83E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050" b="0" i="0" u="none" strike="noStrike" cap="none">
              <a:solidFill>
                <a:srgbClr val="E83E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name;</a:t>
            </a:r>
            <a:endParaRPr sz="1050" b="0" i="0" u="none" strike="noStrike" cap="none">
              <a:solidFill>
                <a:srgbClr val="E83E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 name;</a:t>
            </a:r>
            <a:endParaRPr sz="1050" b="0" i="0" u="none" strike="noStrike" cap="none">
              <a:solidFill>
                <a:srgbClr val="E83E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"Good evening, " &lt;&lt; name &lt;&lt; endl;</a:t>
            </a:r>
            <a:endParaRPr sz="1050" b="0" i="0" u="none" strike="noStrike" cap="none">
              <a:solidFill>
                <a:srgbClr val="E83E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050" b="0" i="0" u="none" strike="noStrike" cap="none">
              <a:solidFill>
                <a:srgbClr val="E83E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4"/>
          <p:cNvSpPr txBox="1"/>
          <p:nvPr/>
        </p:nvSpPr>
        <p:spPr>
          <a:xfrm>
            <a:off x="4758650" y="1568875"/>
            <a:ext cx="3412500" cy="300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GB" sz="12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name = input()</a:t>
            </a:r>
            <a:endParaRPr sz="1250" b="0" i="0" u="none" strike="noStrike" cap="none">
              <a:solidFill>
                <a:srgbClr val="E83E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GB" sz="12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print("Good evening, " + name)</a:t>
            </a:r>
            <a:endParaRPr sz="1250" b="0" i="0" u="none" strike="noStrike" cap="none">
              <a:solidFill>
                <a:srgbClr val="E83E8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Syntax, Code, Compiler</a:t>
            </a:r>
            <a:endParaRPr/>
          </a:p>
        </p:txBody>
      </p:sp>
      <p:sp>
        <p:nvSpPr>
          <p:cNvPr id="573" name="Google Shape;573;p25"/>
          <p:cNvSpPr txBox="1">
            <a:spLocks noGrp="1"/>
          </p:cNvSpPr>
          <p:nvPr>
            <p:ph type="body" idx="1"/>
          </p:nvPr>
        </p:nvSpPr>
        <p:spPr>
          <a:xfrm>
            <a:off x="1297500" y="1409650"/>
            <a:ext cx="6833400" cy="2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Merupakan aturan penulisan dari sebuah bahasa pemrograman (SPOK dalam bahasa Indonesia, imbuhan, dll).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/>
              <a:t>Kumpulan syntax yang sudah disusun rapi disebut </a:t>
            </a:r>
            <a:r>
              <a:rPr lang="en-GB" b="1">
                <a:solidFill>
                  <a:srgbClr val="FF0000"/>
                </a:solidFill>
              </a:rPr>
              <a:t>code</a:t>
            </a:r>
            <a:r>
              <a:rPr lang="en-GB"/>
              <a:t>. Semua tulisan/text yang dimulai dengan # merupakan komentar (bukan code)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b="1"/>
              <a:t>Code </a:t>
            </a:r>
            <a:r>
              <a:rPr lang="en-GB"/>
              <a:t>yang sudah siap dapat dijalankan, disebut sebagai </a:t>
            </a:r>
            <a:r>
              <a:rPr lang="en-GB" b="1">
                <a:solidFill>
                  <a:srgbClr val="FF0000"/>
                </a:solidFill>
              </a:rPr>
              <a:t>compile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/>
              <a:t>Code dapat dijalankan, menerima input/output melalui sebuah text box bernama </a:t>
            </a:r>
            <a:r>
              <a:rPr lang="en-GB" b="1"/>
              <a:t>console </a:t>
            </a:r>
            <a:r>
              <a:rPr lang="en-GB"/>
              <a:t>seperti </a:t>
            </a:r>
            <a:r>
              <a:rPr lang="en-GB" b="1"/>
              <a:t>command prompt </a:t>
            </a:r>
            <a:r>
              <a:rPr lang="en-GB"/>
              <a:t>atau bawaan dari </a:t>
            </a:r>
            <a:r>
              <a:rPr lang="en-GB" b="1">
                <a:solidFill>
                  <a:srgbClr val="FF0000"/>
                </a:solidFill>
              </a:rPr>
              <a:t>compiler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b="1"/>
              <a:t>Compiler -&gt; Pycharm, spyder, anaconda, etc.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Latihan dan Explore</a:t>
            </a:r>
            <a:endParaRPr/>
          </a:p>
        </p:txBody>
      </p:sp>
      <p:sp>
        <p:nvSpPr>
          <p:cNvPr id="579" name="Google Shape;579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580" name="Google Shape;58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0850" y="1192600"/>
            <a:ext cx="6619976" cy="37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Variable assignment</a:t>
            </a:r>
            <a:endParaRPr/>
          </a:p>
        </p:txBody>
      </p:sp>
      <p:sp>
        <p:nvSpPr>
          <p:cNvPr id="586" name="Google Shape;586;p27"/>
          <p:cNvSpPr txBox="1">
            <a:spLocks noGrp="1"/>
          </p:cNvSpPr>
          <p:nvPr>
            <p:ph type="body" idx="1"/>
          </p:nvPr>
        </p:nvSpPr>
        <p:spPr>
          <a:xfrm>
            <a:off x="1458825" y="1167275"/>
            <a:ext cx="514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100"/>
              <a:t>Dalam python, kita dapat </a:t>
            </a:r>
            <a:r>
              <a:rPr lang="en-GB" sz="1100" b="1"/>
              <a:t>mendefinisikan </a:t>
            </a:r>
            <a:r>
              <a:rPr lang="en-GB" sz="1100"/>
              <a:t>sebuah </a:t>
            </a:r>
            <a:r>
              <a:rPr lang="en-GB" sz="1100" b="1"/>
              <a:t>variabel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100" b="1"/>
              <a:t>Nama simbolis</a:t>
            </a:r>
            <a:r>
              <a:rPr lang="en-GB" sz="1100"/>
              <a:t> untuk menyimpan sebuah </a:t>
            </a:r>
            <a:r>
              <a:rPr lang="en-GB" sz="1100" b="1"/>
              <a:t>value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100"/>
              <a:t>Ditandai dengan</a:t>
            </a:r>
            <a:r>
              <a:rPr lang="en-GB" sz="1100" b="1"/>
              <a:t> </a:t>
            </a:r>
            <a:r>
              <a:rPr lang="en-GB" sz="1100" b="1">
                <a:solidFill>
                  <a:srgbClr val="FF0000"/>
                </a:solidFill>
              </a:rPr>
              <a:t>=</a:t>
            </a:r>
            <a:endParaRPr sz="11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100"/>
              <a:t>Contoh :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nama variable: a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Value dalam a: 100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100"/>
              <a:t>Nama variable biasanya ditulis agar mudah dimengerti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100"/>
              <a:t>Beberapa aturan: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Case sensitive, A dengan a berbeda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Tidak boleh diawali angka/symbol kecuali _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Tidak boleh menggunakan spasi, -, +, /, *</a:t>
            </a:r>
            <a:endParaRPr sz="1100"/>
          </a:p>
        </p:txBody>
      </p:sp>
      <p:sp>
        <p:nvSpPr>
          <p:cNvPr id="587" name="Google Shape;587;p27"/>
          <p:cNvSpPr txBox="1"/>
          <p:nvPr/>
        </p:nvSpPr>
        <p:spPr>
          <a:xfrm>
            <a:off x="5424725" y="1375475"/>
            <a:ext cx="3000000" cy="300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a = 100</a:t>
            </a:r>
            <a:b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b = 200</a:t>
            </a:r>
            <a:endParaRPr sz="1050" b="0" i="0" u="none" strike="noStrike" cap="none">
              <a:solidFill>
                <a:srgbClr val="E83E8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593" name="Google Shape;593;p28"/>
          <p:cNvSpPr txBox="1">
            <a:spLocks noGrp="1"/>
          </p:cNvSpPr>
          <p:nvPr>
            <p:ph type="body" idx="1"/>
          </p:nvPr>
        </p:nvSpPr>
        <p:spPr>
          <a:xfrm>
            <a:off x="1297500" y="1011050"/>
            <a:ext cx="77403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Output: Untuk mengeluarkan value ke console box (print)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sp>
        <p:nvSpPr>
          <p:cNvPr id="594" name="Google Shape;594;p28"/>
          <p:cNvSpPr txBox="1"/>
          <p:nvPr/>
        </p:nvSpPr>
        <p:spPr>
          <a:xfrm>
            <a:off x="611550" y="2086375"/>
            <a:ext cx="3000000" cy="54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lang="en-GB" sz="22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 sz="2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3524150" y="1786538"/>
            <a:ext cx="42318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Output tidak memerlukan variabel karena kita tidak akan menyimpan value</a:t>
            </a:r>
            <a:endParaRPr sz="105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Setiap print akan dipisahkan dengan satu baris enter</a:t>
            </a:r>
            <a:endParaRPr sz="105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3345125" y="3553725"/>
            <a:ext cx="52470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ourier New"/>
              <a:buChar char="-"/>
            </a:pPr>
            <a:r>
              <a:rPr lang="en-GB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Jika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dalam kurung diberikan suatu value</a:t>
            </a:r>
            <a:r>
              <a:rPr lang="en-GB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maka akan keluar output: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Selamat Pagi</a:t>
            </a:r>
            <a:endParaRPr sz="105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ourier New"/>
              <a:buChar char="-"/>
            </a:pPr>
            <a:r>
              <a:rPr lang="en-GB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Dapat berupa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lang="en-GB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ditandai dengan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kutip 1 atau 2 (‘, “)</a:t>
            </a:r>
            <a:endParaRPr sz="105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ourier New"/>
              <a:buChar char="-"/>
            </a:pPr>
            <a:r>
              <a:rPr lang="en-GB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Dapat berupa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nama variable </a:t>
            </a:r>
            <a:r>
              <a:rPr lang="en-GB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yang akan menunjukan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dalam variable tersebut</a:t>
            </a:r>
            <a:endParaRPr sz="105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Google Shape;597;p28"/>
          <p:cNvSpPr txBox="1"/>
          <p:nvPr/>
        </p:nvSpPr>
        <p:spPr>
          <a:xfrm>
            <a:off x="611550" y="3479313"/>
            <a:ext cx="30000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sz="16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print(“Selamat Pagi”)</a:t>
            </a:r>
            <a:endParaRPr sz="165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sz="16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print(name)</a:t>
            </a:r>
            <a:endParaRPr sz="165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8" name="Google Shape;598;p28"/>
          <p:cNvCxnSpPr/>
          <p:nvPr/>
        </p:nvCxnSpPr>
        <p:spPr>
          <a:xfrm>
            <a:off x="281225" y="3093500"/>
            <a:ext cx="850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9" name="Google Shape;599;p28"/>
          <p:cNvCxnSpPr/>
          <p:nvPr/>
        </p:nvCxnSpPr>
        <p:spPr>
          <a:xfrm>
            <a:off x="3455325" y="1672575"/>
            <a:ext cx="14700" cy="30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Tipe Variable</a:t>
            </a:r>
            <a:endParaRPr/>
          </a:p>
        </p:txBody>
      </p:sp>
      <p:graphicFrame>
        <p:nvGraphicFramePr>
          <p:cNvPr id="605" name="Google Shape;605;p29"/>
          <p:cNvGraphicFramePr/>
          <p:nvPr/>
        </p:nvGraphicFramePr>
        <p:xfrm>
          <a:off x="1384600" y="163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{A93659D5-C116-419A-B501-7AA78EB90A89}</a:tableStyleId>
              </a:tblPr>
              <a:tblGrid>
                <a:gridCol w="96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Tipe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Penjelasan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Penanda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Contoh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string (str)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 Text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 “, ‘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 “Selamat”, ‘selamat’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integer (int)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 Bilangan Bulat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 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 1, 2, 3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float (float)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 Bilangan Desimal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 . (angka setelah desimal)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 1.5, 20.4, 0.5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boolean (bool)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 Logika (Ya/Tidak)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 True/False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 True, False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None (none)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 Kosong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 None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</a:rPr>
                        <a:t> None</a:t>
                      </a:r>
                      <a:endParaRPr sz="11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Operasi Matematika</a:t>
            </a:r>
            <a:endParaRPr/>
          </a:p>
        </p:txBody>
      </p:sp>
      <p:sp>
        <p:nvSpPr>
          <p:cNvPr id="611" name="Google Shape;611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Terdapat syntax untuk melakukan operasi matematika dasar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graphicFrame>
        <p:nvGraphicFramePr>
          <p:cNvPr id="612" name="Google Shape;612;p30"/>
          <p:cNvGraphicFramePr/>
          <p:nvPr/>
        </p:nvGraphicFramePr>
        <p:xfrm>
          <a:off x="1376825" y="215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{96039633-6D4D-490C-98A8-E7A313B2D055}</a:tableStyleId>
              </a:tblPr>
              <a:tblGrid>
                <a:gridCol w="80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Syntax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Penggunaan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Contoh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+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Penambahan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100 + 200, a + b, angka1 + angka2, a + 2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Pengurangan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500.2 - 200, a - b, angka1 - angka2, a - 2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*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Perkalian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500 * 2, a * b, angka1 * angka2, a * 2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**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Pangkat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2 ** 2, a ** b, a ** 2, a ** ½ (sama dengan akar a)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/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Pembagian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500 / 2, a / b, a / b * c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()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Prioritas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1"/>
                          </a:solidFill>
                        </a:rPr>
                        <a:t>(500 * 2) + 1, a * (b + c)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0"/>
            <a:ext cx="39997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"/>
          <p:cNvSpPr txBox="1">
            <a:spLocks noGrp="1"/>
          </p:cNvSpPr>
          <p:nvPr>
            <p:ph type="body" idx="1"/>
          </p:nvPr>
        </p:nvSpPr>
        <p:spPr>
          <a:xfrm>
            <a:off x="3485725" y="1428325"/>
            <a:ext cx="4780800" cy="2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b="1"/>
              <a:t>Profil Transaksi 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berapa x pesan Gojek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berapa x pesan grabfood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jam berapa pesan gojek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berapa x menggunakan promo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b="1"/>
              <a:t>Profil Session</a:t>
            </a:r>
            <a:r>
              <a:rPr lang="en-GB"/>
              <a:t> 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seberapa sering buka apps gojek? Kapan? Jam berapa?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b="1"/>
              <a:t>Profil Location</a:t>
            </a:r>
            <a:r>
              <a:rPr lang="en-GB"/>
              <a:t> 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lokasi mana yang paling sering digunakan untuk antar? Jam berapa?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b="1"/>
              <a:t>Profil Device</a:t>
            </a:r>
            <a:r>
              <a:rPr lang="en-GB"/>
              <a:t> 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device apa yang dipakai?</a:t>
            </a:r>
            <a:endParaRPr/>
          </a:p>
        </p:txBody>
      </p:sp>
      <p:sp>
        <p:nvSpPr>
          <p:cNvPr id="421" name="Google Shape;421;p4"/>
          <p:cNvSpPr txBox="1">
            <a:spLocks noGrp="1"/>
          </p:cNvSpPr>
          <p:nvPr>
            <p:ph type="title"/>
          </p:nvPr>
        </p:nvSpPr>
        <p:spPr>
          <a:xfrm>
            <a:off x="3648650" y="628200"/>
            <a:ext cx="37014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Data dari smartphone!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Aturan matematika</a:t>
            </a:r>
            <a:endParaRPr/>
          </a:p>
        </p:txBody>
      </p:sp>
      <p:sp>
        <p:nvSpPr>
          <p:cNvPr id="618" name="Google Shape;618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2475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Mengikuti aturan pada umumnya.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/>
              <a:t>Angka/variable dalam kurung akan didahulukan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/>
              <a:t>Urutan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Dalam kurung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Pangkat, kali, bagi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Tambah, kurang</a:t>
            </a:r>
            <a:br>
              <a:rPr lang="en-GB"/>
            </a:br>
            <a:endParaRPr/>
          </a:p>
        </p:txBody>
      </p:sp>
      <p:sp>
        <p:nvSpPr>
          <p:cNvPr id="619" name="Google Shape;619;p31"/>
          <p:cNvSpPr txBox="1"/>
          <p:nvPr/>
        </p:nvSpPr>
        <p:spPr>
          <a:xfrm>
            <a:off x="4572000" y="1606925"/>
            <a:ext cx="3000000" cy="300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10 * 2 + 1 #hasil 21 </a:t>
            </a:r>
            <a:b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10 * (2 + 1) #hasil 30</a:t>
            </a:r>
            <a:b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9 / 2 * 10 # 45  </a:t>
            </a:r>
            <a:endParaRPr sz="1050" b="0" i="0" u="none" strike="noStrike" cap="none">
              <a:solidFill>
                <a:srgbClr val="E83E8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input</a:t>
            </a: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403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Input: untuk menerima input dari user melalui console box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sp>
        <p:nvSpPr>
          <p:cNvPr id="626" name="Google Shape;626;p32"/>
          <p:cNvSpPr txBox="1"/>
          <p:nvPr/>
        </p:nvSpPr>
        <p:spPr>
          <a:xfrm>
            <a:off x="1031750" y="1925013"/>
            <a:ext cx="30000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lang="en-GB" sz="14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input()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2"/>
          <p:cNvSpPr txBox="1"/>
          <p:nvPr/>
        </p:nvSpPr>
        <p:spPr>
          <a:xfrm>
            <a:off x="415850" y="2770775"/>
            <a:ext cx="42318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Variable</a:t>
            </a:r>
            <a:r>
              <a:rPr lang="en-GB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hasil yang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diinput</a:t>
            </a:r>
            <a:r>
              <a:rPr lang="en-GB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user akan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disimpan </a:t>
            </a:r>
            <a:r>
              <a:rPr lang="en-GB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dalam memori dengan nama</a:t>
            </a:r>
            <a:r>
              <a:rPr lang="en-GB" sz="105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 b="1" i="1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05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-&gt; merupakan syntax untuk menerima input dari user</a:t>
            </a:r>
            <a:endParaRPr sz="105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Semua input yang diberikan user memiliki tipe string</a:t>
            </a:r>
            <a:r>
              <a:rPr lang="en-GB" sz="105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-&gt; perlu diubah</a:t>
            </a:r>
            <a:endParaRPr sz="105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28" name="Google Shape;628;p32"/>
          <p:cNvCxnSpPr>
            <a:endCxn id="629" idx="0"/>
          </p:cNvCxnSpPr>
          <p:nvPr/>
        </p:nvCxnSpPr>
        <p:spPr>
          <a:xfrm flipH="1">
            <a:off x="6438650" y="2471925"/>
            <a:ext cx="7500" cy="7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9" name="Google Shape;629;p32"/>
          <p:cNvSpPr txBox="1"/>
          <p:nvPr/>
        </p:nvSpPr>
        <p:spPr>
          <a:xfrm>
            <a:off x="5039900" y="3179025"/>
            <a:ext cx="27975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Jika diisi sesuatu, maka akan keluar output: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Selamat Datang</a:t>
            </a:r>
            <a:br>
              <a:rPr lang="en-GB" sz="105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Sebelum user melakukan input</a:t>
            </a:r>
            <a:endParaRPr sz="105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32"/>
          <p:cNvSpPr txBox="1"/>
          <p:nvPr/>
        </p:nvSpPr>
        <p:spPr>
          <a:xfrm>
            <a:off x="4748150" y="1846250"/>
            <a:ext cx="37836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lang="en-GB" sz="15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input(“Selamat Datang”)</a:t>
            </a:r>
            <a:endParaRPr sz="1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Common Practice</a:t>
            </a:r>
            <a:endParaRPr/>
          </a:p>
        </p:txBody>
      </p:sp>
      <p:sp>
        <p:nvSpPr>
          <p:cNvPr id="636" name="Google Shape;636;p3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300"/>
              <a:t>Dalam programming, hal yang sering dilakukan sebelum membuat/menulis program adalah membuat flowchart/pseudocode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300"/>
              <a:t>Tahap: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Definisikan masalah yang ingin diselesaikan (</a:t>
            </a:r>
            <a:r>
              <a:rPr lang="en-GB" sz="1300" b="1">
                <a:solidFill>
                  <a:srgbClr val="FF0000"/>
                </a:solidFill>
              </a:rPr>
              <a:t>problem definition</a:t>
            </a:r>
            <a:r>
              <a:rPr lang="en-GB" sz="1300"/>
              <a:t>)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Buat </a:t>
            </a:r>
            <a:r>
              <a:rPr lang="en-GB" sz="1300" b="1">
                <a:solidFill>
                  <a:srgbClr val="FF0000"/>
                </a:solidFill>
              </a:rPr>
              <a:t>flowchart</a:t>
            </a:r>
            <a:endParaRPr sz="1300" b="1">
              <a:solidFill>
                <a:srgbClr val="FF0000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Buat tulisan semi-kode yang menggabungkan syntax dasar dengan bahasa pada umumnya (</a:t>
            </a:r>
            <a:r>
              <a:rPr lang="en-GB" sz="1300" b="1">
                <a:solidFill>
                  <a:srgbClr val="FF0000"/>
                </a:solidFill>
              </a:rPr>
              <a:t>pseudocode</a:t>
            </a:r>
            <a:r>
              <a:rPr lang="en-GB" sz="1300"/>
              <a:t>)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Tulis program sesuai dengan aturannya (</a:t>
            </a:r>
            <a:r>
              <a:rPr lang="en-GB" sz="1300" b="1">
                <a:solidFill>
                  <a:srgbClr val="FF0000"/>
                </a:solidFill>
              </a:rPr>
              <a:t>code</a:t>
            </a:r>
            <a:r>
              <a:rPr lang="en-GB" sz="1300"/>
              <a:t>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300"/>
              <a:t>Jika terjadi kesalahan pada penulisan atau ketidaksesuaian dengan aturan awal, maka program akan salah. Hal ini disebut sebagai </a:t>
            </a:r>
            <a:r>
              <a:rPr lang="en-GB" sz="1300" b="1"/>
              <a:t>bug -&gt; </a:t>
            </a:r>
            <a:r>
              <a:rPr lang="en-GB" sz="1300"/>
              <a:t>harus dilakukan</a:t>
            </a:r>
            <a:r>
              <a:rPr lang="en-GB" sz="1300" b="1"/>
              <a:t> debugging</a:t>
            </a:r>
            <a:endParaRPr sz="13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Contoh</a:t>
            </a:r>
            <a:endParaRPr/>
          </a:p>
        </p:txBody>
      </p:sp>
      <p:sp>
        <p:nvSpPr>
          <p:cNvPr id="642" name="Google Shape;642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Buat program untuk menerima input dari user lalu mengeluarkan input dari user!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/>
              <a:t>Problem: program input dan output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/>
              <a:t>Flowchart: mulai -&gt; input dari user -&gt; output dari user -&gt; selesai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/>
              <a:t>Pseudocode: 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Variable A = input dari user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Print variable 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/>
              <a:t>Code:</a:t>
            </a:r>
            <a:endParaRPr/>
          </a:p>
        </p:txBody>
      </p:sp>
      <p:sp>
        <p:nvSpPr>
          <p:cNvPr id="643" name="Google Shape;643;p34"/>
          <p:cNvSpPr txBox="1"/>
          <p:nvPr/>
        </p:nvSpPr>
        <p:spPr>
          <a:xfrm>
            <a:off x="2193150" y="3841625"/>
            <a:ext cx="4467000" cy="964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#program input dan output (code 0)</a:t>
            </a:r>
            <a:b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var_a = input()</a:t>
            </a:r>
            <a:b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print(var_a)</a:t>
            </a:r>
            <a:endParaRPr sz="1050" b="0" i="0" u="none" strike="noStrike" cap="none">
              <a:solidFill>
                <a:srgbClr val="E83E8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Contoh (alt 1)</a:t>
            </a:r>
            <a:endParaRPr/>
          </a:p>
        </p:txBody>
      </p:sp>
      <p:sp>
        <p:nvSpPr>
          <p:cNvPr id="649" name="Google Shape;649;p35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Buat program untuk menerima input dari user lalu mengeluarkan input dari user!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/>
              <a:t>Problem: program input dan output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/>
              <a:t>Flowchart: mulai -&gt; </a:t>
            </a:r>
            <a:r>
              <a:rPr lang="en-GB" b="1"/>
              <a:t>output: “silakan masukan angka”</a:t>
            </a:r>
            <a:r>
              <a:rPr lang="en-GB"/>
              <a:t> -&gt; input dari user -&gt; output dari user -&gt; selesai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/>
              <a:t>Pseudocode: 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Print “silakan masukan angka”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Variable A = input dari user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Print variable 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/>
              <a:t>Code:</a:t>
            </a:r>
            <a:endParaRPr/>
          </a:p>
        </p:txBody>
      </p:sp>
      <p:sp>
        <p:nvSpPr>
          <p:cNvPr id="650" name="Google Shape;650;p35"/>
          <p:cNvSpPr txBox="1"/>
          <p:nvPr/>
        </p:nvSpPr>
        <p:spPr>
          <a:xfrm>
            <a:off x="2019575" y="3725900"/>
            <a:ext cx="2930400" cy="964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#program input dan output (code 1)</a:t>
            </a:r>
            <a:b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print(“silakan masukan angka”)</a:t>
            </a:r>
            <a:b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var_a = input()</a:t>
            </a:r>
            <a:b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print(var_a)</a:t>
            </a:r>
            <a:endParaRPr sz="1050" b="0" i="0" u="none" strike="noStrike" cap="none">
              <a:solidFill>
                <a:srgbClr val="E83E8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Google Shape;651;p35"/>
          <p:cNvSpPr txBox="1"/>
          <p:nvPr/>
        </p:nvSpPr>
        <p:spPr>
          <a:xfrm>
            <a:off x="5103750" y="3725900"/>
            <a:ext cx="3284100" cy="964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#program input dan output (code 2)</a:t>
            </a:r>
            <a:b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var_a = input(“silakan masukan angka”)</a:t>
            </a:r>
            <a:b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 b="0" i="0" u="none" strike="noStrike" cap="none">
                <a:solidFill>
                  <a:srgbClr val="E83E8C"/>
                </a:solidFill>
                <a:latin typeface="Courier New"/>
                <a:ea typeface="Courier New"/>
                <a:cs typeface="Courier New"/>
                <a:sym typeface="Courier New"/>
              </a:rPr>
              <a:t>print(var_a)</a:t>
            </a:r>
            <a:endParaRPr sz="1050" b="0" i="0" u="none" strike="noStrike" cap="none">
              <a:solidFill>
                <a:srgbClr val="E83E8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500"/>
              <a:t>Exercise</a:t>
            </a:r>
            <a:endParaRPr sz="2500"/>
          </a:p>
        </p:txBody>
      </p:sp>
      <p:sp>
        <p:nvSpPr>
          <p:cNvPr id="657" name="Google Shape;657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Mengalikan angka yang diinput user dengan 4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Problem: angka yang dimasukan user akan dikalikan 4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Instruksi: </a:t>
            </a:r>
            <a:endParaRPr/>
          </a:p>
          <a:p>
            <a:pPr marL="13716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input angka ke dalam variable</a:t>
            </a:r>
            <a:endParaRPr/>
          </a:p>
          <a:p>
            <a:pPr marL="13716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Angka * 4</a:t>
            </a:r>
            <a:endParaRPr/>
          </a:p>
          <a:p>
            <a:pPr marL="13716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Keluarkan angka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Menambahkan dua input user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Problem: menambahkan dua input dari user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Instruksi:</a:t>
            </a:r>
            <a:endParaRPr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-GB"/>
              <a:t>Masukan input 1</a:t>
            </a:r>
            <a:endParaRPr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-GB"/>
              <a:t>Masukan input 2</a:t>
            </a:r>
            <a:endParaRPr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-GB"/>
              <a:t>Hasil = Input 1 + input 2</a:t>
            </a:r>
            <a:endParaRPr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-GB"/>
              <a:t>Keluarkan hasil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Feedback!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27" name="Google Shape;427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428" name="Google Shape;4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9070"/>
            <a:ext cx="9144000" cy="478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"/>
          <p:cNvSpPr txBox="1">
            <a:spLocks noGrp="1"/>
          </p:cNvSpPr>
          <p:nvPr>
            <p:ph type="title"/>
          </p:nvPr>
        </p:nvSpPr>
        <p:spPr>
          <a:xfrm>
            <a:off x="4314625" y="598575"/>
            <a:ext cx="40197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Science Job</a:t>
            </a:r>
            <a:endParaRPr/>
          </a:p>
        </p:txBody>
      </p:sp>
      <p:pic>
        <p:nvPicPr>
          <p:cNvPr id="434" name="Google Shape;4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1600" y="1654050"/>
            <a:ext cx="2729597" cy="210097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"/>
          <p:cNvSpPr txBox="1"/>
          <p:nvPr/>
        </p:nvSpPr>
        <p:spPr>
          <a:xfrm>
            <a:off x="4440425" y="1301000"/>
            <a:ext cx="32562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Artificial Intelligence Specialist (#1)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Scientist (#3)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Analyst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Business Intelligence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6"/>
          <p:cNvSpPr txBox="1">
            <a:spLocks noGrp="1"/>
          </p:cNvSpPr>
          <p:nvPr>
            <p:ph type="title"/>
          </p:nvPr>
        </p:nvSpPr>
        <p:spPr>
          <a:xfrm>
            <a:off x="4314625" y="2963800"/>
            <a:ext cx="40197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Skills</a:t>
            </a:r>
            <a:endParaRPr/>
          </a:p>
        </p:txBody>
      </p:sp>
      <p:sp>
        <p:nvSpPr>
          <p:cNvPr id="437" name="Google Shape;437;p6"/>
          <p:cNvSpPr txBox="1"/>
          <p:nvPr/>
        </p:nvSpPr>
        <p:spPr>
          <a:xfrm>
            <a:off x="4440425" y="3666225"/>
            <a:ext cx="3256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Python/R (Programming)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Matematika dan Statistik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Komunikasi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Database, data visualisasi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dll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444" name="Google Shape;4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38" y="211975"/>
            <a:ext cx="8929925" cy="466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50" name="Google Shape;450;p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451" name="Google Shape;45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2976" y="465375"/>
            <a:ext cx="5047507" cy="436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457" name="Google Shape;45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38" y="2571751"/>
            <a:ext cx="7989201" cy="3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850" y="2999325"/>
            <a:ext cx="7989202" cy="110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29073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GO-FAST: The Data Behind Ramadan</a:t>
            </a:r>
            <a:endParaRPr/>
          </a:p>
        </p:txBody>
      </p:sp>
      <p:sp>
        <p:nvSpPr>
          <p:cNvPr id="464" name="Google Shape;464;p1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7369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Apa yang coba dijelaskan?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Sumbu x?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Sumbu y?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465" name="Google Shape;4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5097" y="0"/>
            <a:ext cx="48589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1413</Words>
  <Application>Microsoft Office PowerPoint</Application>
  <PresentationFormat>On-screen Show (16:9)</PresentationFormat>
  <Paragraphs>231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Lato</vt:lpstr>
      <vt:lpstr>Nunito</vt:lpstr>
      <vt:lpstr>Arial</vt:lpstr>
      <vt:lpstr>Maven Pro</vt:lpstr>
      <vt:lpstr>Courier New</vt:lpstr>
      <vt:lpstr>Montserrat</vt:lpstr>
      <vt:lpstr>Momentum</vt:lpstr>
      <vt:lpstr>Focus</vt:lpstr>
      <vt:lpstr>Introduction to Python for Data Science</vt:lpstr>
      <vt:lpstr>Data Science</vt:lpstr>
      <vt:lpstr>Data dari smartphone!</vt:lpstr>
      <vt:lpstr>PowerPoint Presentation</vt:lpstr>
      <vt:lpstr>Data Science Job</vt:lpstr>
      <vt:lpstr>PowerPoint Presentation</vt:lpstr>
      <vt:lpstr>PowerPoint Presentation</vt:lpstr>
      <vt:lpstr>PowerPoint Presentation</vt:lpstr>
      <vt:lpstr>GO-FAST: The Data Behind Ramadan</vt:lpstr>
      <vt:lpstr>GO-FAST: The Data Behind Ramadan</vt:lpstr>
      <vt:lpstr>GO-FAST: The Data Behind Ramadan</vt:lpstr>
      <vt:lpstr>Scientific Process</vt:lpstr>
      <vt:lpstr>Project Akhir</vt:lpstr>
      <vt:lpstr>Perjalanan Panjang</vt:lpstr>
      <vt:lpstr>Kamu siap?</vt:lpstr>
      <vt:lpstr>Pengenalan Python</vt:lpstr>
      <vt:lpstr>Programming</vt:lpstr>
      <vt:lpstr>Algoritma</vt:lpstr>
      <vt:lpstr>PowerPoint Presentation</vt:lpstr>
      <vt:lpstr>PowerPoint Presentation</vt:lpstr>
      <vt:lpstr>Programming</vt:lpstr>
      <vt:lpstr>Python</vt:lpstr>
      <vt:lpstr>Mana yang lebih mudah?</vt:lpstr>
      <vt:lpstr>Syntax, Code, Compiler</vt:lpstr>
      <vt:lpstr>Latihan dan Explore</vt:lpstr>
      <vt:lpstr>Variable assignment</vt:lpstr>
      <vt:lpstr>Output</vt:lpstr>
      <vt:lpstr>Tipe Variable</vt:lpstr>
      <vt:lpstr>Operasi Matematika</vt:lpstr>
      <vt:lpstr>Aturan matematika</vt:lpstr>
      <vt:lpstr>input</vt:lpstr>
      <vt:lpstr>Common Practice</vt:lpstr>
      <vt:lpstr>Contoh</vt:lpstr>
      <vt:lpstr>Contoh (alt 1)</vt:lpstr>
      <vt:lpstr>Exercise</vt:lpstr>
      <vt:lpstr>Feedback!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Vanya Zura</cp:lastModifiedBy>
  <cp:revision>2</cp:revision>
  <dcterms:modified xsi:type="dcterms:W3CDTF">2025-06-23T13:40:47Z</dcterms:modified>
</cp:coreProperties>
</file>