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87" r:id="rId9"/>
    <p:sldId id="262" r:id="rId10"/>
    <p:sldId id="263" r:id="rId11"/>
    <p:sldId id="261" r:id="rId12"/>
    <p:sldId id="264" r:id="rId13"/>
    <p:sldId id="268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77" r:id="rId25"/>
    <p:sldId id="278" r:id="rId26"/>
    <p:sldId id="279" r:id="rId27"/>
    <p:sldId id="280" r:id="rId28"/>
    <p:sldId id="281" r:id="rId29"/>
    <p:sldId id="289" r:id="rId30"/>
    <p:sldId id="288" r:id="rId31"/>
    <p:sldId id="282" r:id="rId32"/>
    <p:sldId id="283" r:id="rId33"/>
    <p:sldId id="284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aven Pro" panose="020B0604020202020204" charset="0"/>
      <p:regular r:id="rId40"/>
      <p:bold r:id="rId41"/>
    </p:embeddedFont>
    <p:embeddedFont>
      <p:font typeface="Nunito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C4h6gZn1EDZqD/4o1ZI/mDIH+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3659D5-C116-419A-B501-7AA78EB90A89}">
  <a:tblStyle styleId="{A93659D5-C116-419A-B501-7AA78EB90A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6039633-6D4D-490C-98A8-E7A313B2D05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67" autoAdjust="0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D" b="1" dirty="0"/>
              <a:t>1. Artificial Intelligence (AI) Specialist</a:t>
            </a:r>
          </a:p>
          <a:p>
            <a:pPr marL="158750" indent="0">
              <a:buNone/>
            </a:pPr>
            <a:r>
              <a:rPr lang="en-ID" dirty="0" err="1"/>
              <a:t>Fokus</a:t>
            </a:r>
            <a:r>
              <a:rPr lang="en-ID" dirty="0"/>
              <a:t>: </a:t>
            </a:r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mesin</a:t>
            </a:r>
            <a:r>
              <a:rPr lang="en-ID" b="1" dirty="0"/>
              <a:t>/</a:t>
            </a:r>
            <a:r>
              <a:rPr lang="en-ID" b="1" dirty="0" err="1"/>
              <a:t>komputer</a:t>
            </a:r>
            <a:r>
              <a:rPr lang="en-ID" b="1" dirty="0"/>
              <a:t> </a:t>
            </a:r>
            <a:r>
              <a:rPr lang="en-ID" b="1" dirty="0" err="1"/>
              <a:t>bisa</a:t>
            </a:r>
            <a:r>
              <a:rPr lang="en-ID" b="1" dirty="0"/>
              <a:t> “</a:t>
            </a:r>
            <a:r>
              <a:rPr lang="en-ID" b="1" dirty="0" err="1"/>
              <a:t>berpikir</a:t>
            </a:r>
            <a:r>
              <a:rPr lang="en-ID" b="1" dirty="0"/>
              <a:t>” dan </a:t>
            </a:r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seperti</a:t>
            </a:r>
            <a:r>
              <a:rPr lang="en-ID" b="1" dirty="0"/>
              <a:t> </a:t>
            </a:r>
            <a:r>
              <a:rPr lang="en-ID" b="1" dirty="0" err="1"/>
              <a:t>manusia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Tools: Machine Learning, Deep Learning, Neural Networks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:</a:t>
            </a:r>
          </a:p>
          <a:p>
            <a:pPr marL="615950" lvl="1" indent="0">
              <a:buNone/>
            </a:pPr>
            <a:r>
              <a:rPr lang="en-ID" dirty="0"/>
              <a:t>Buat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pengenal</a:t>
            </a:r>
            <a:r>
              <a:rPr lang="en-ID" dirty="0"/>
              <a:t> </a:t>
            </a:r>
            <a:r>
              <a:rPr lang="en-ID" dirty="0" err="1"/>
              <a:t>wajah</a:t>
            </a:r>
            <a:endParaRPr lang="en-ID" dirty="0"/>
          </a:p>
          <a:p>
            <a:pPr marL="615950" lvl="1" indent="0">
              <a:buNone/>
            </a:pPr>
            <a:r>
              <a:rPr lang="en-ID" dirty="0"/>
              <a:t>Mobil self-driving</a:t>
            </a:r>
          </a:p>
          <a:p>
            <a:pPr marL="615950" lvl="1" indent="0">
              <a:buNone/>
            </a:pPr>
            <a:r>
              <a:rPr lang="en-ID" dirty="0"/>
              <a:t>Chatbot </a:t>
            </a:r>
            <a:r>
              <a:rPr lang="en-ID" dirty="0" err="1"/>
              <a:t>seperti</a:t>
            </a:r>
            <a:r>
              <a:rPr lang="en-ID" dirty="0"/>
              <a:t> ChatGPT 😄</a:t>
            </a:r>
          </a:p>
          <a:p>
            <a:pPr marL="158750" indent="0">
              <a:buNone/>
            </a:pPr>
            <a:r>
              <a:rPr lang="en-ID" dirty="0"/>
              <a:t>🧠 </a:t>
            </a:r>
            <a:r>
              <a:rPr lang="en-ID" i="1" dirty="0" err="1"/>
              <a:t>Pekerjaannya</a:t>
            </a:r>
            <a:r>
              <a:rPr lang="en-ID" i="1" dirty="0"/>
              <a:t> </a:t>
            </a:r>
            <a:r>
              <a:rPr lang="en-ID" i="1" dirty="0" err="1"/>
              <a:t>lebih</a:t>
            </a:r>
            <a:r>
              <a:rPr lang="en-ID" i="1" dirty="0"/>
              <a:t> </a:t>
            </a:r>
            <a:r>
              <a:rPr lang="en-ID" i="1" dirty="0" err="1"/>
              <a:t>teknis</a:t>
            </a:r>
            <a:r>
              <a:rPr lang="en-ID" i="1" dirty="0"/>
              <a:t> dan </a:t>
            </a:r>
            <a:r>
              <a:rPr lang="en-ID" i="1" dirty="0" err="1"/>
              <a:t>mendalam</a:t>
            </a:r>
            <a:r>
              <a:rPr lang="en-ID" i="1" dirty="0"/>
              <a:t> di </a:t>
            </a:r>
            <a:r>
              <a:rPr lang="en-ID" i="1" dirty="0" err="1"/>
              <a:t>bidang</a:t>
            </a:r>
            <a:r>
              <a:rPr lang="en-ID" i="1" dirty="0"/>
              <a:t> AI/ML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📊 2. Data Analyst</a:t>
            </a:r>
          </a:p>
          <a:p>
            <a:pPr marL="158750" indent="0">
              <a:buNone/>
            </a:pPr>
            <a:r>
              <a:rPr lang="en-ID" dirty="0" err="1"/>
              <a:t>Fokus</a:t>
            </a:r>
            <a:r>
              <a:rPr lang="en-ID" dirty="0"/>
              <a:t>: </a:t>
            </a:r>
            <a:r>
              <a:rPr lang="en-ID" b="1" dirty="0" err="1"/>
              <a:t>Menganalisis</a:t>
            </a:r>
            <a:r>
              <a:rPr lang="en-ID" b="1" dirty="0"/>
              <a:t> data </a:t>
            </a:r>
            <a:r>
              <a:rPr lang="en-ID" b="1" dirty="0" err="1"/>
              <a:t>lalu</a:t>
            </a:r>
            <a:r>
              <a:rPr lang="en-ID" b="1" dirty="0"/>
              <a:t> </a:t>
            </a:r>
            <a:r>
              <a:rPr lang="en-ID" b="1" dirty="0" err="1"/>
              <a:t>menyajikan</a:t>
            </a:r>
            <a:r>
              <a:rPr lang="en-ID" b="1" dirty="0"/>
              <a:t> </a:t>
            </a:r>
            <a:r>
              <a:rPr lang="en-ID" b="1" dirty="0" err="1"/>
              <a:t>informasi</a:t>
            </a:r>
            <a:r>
              <a:rPr lang="en-ID" b="1" dirty="0"/>
              <a:t> yang </a:t>
            </a:r>
            <a:r>
              <a:rPr lang="en-ID" b="1" dirty="0" err="1"/>
              <a:t>berguna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Tools: Excel, SQL, Tableau, Python (Pandas)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:</a:t>
            </a:r>
          </a:p>
          <a:p>
            <a:pPr marL="615950" lvl="1" indent="0">
              <a:buNone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penjualan</a:t>
            </a:r>
            <a:endParaRPr lang="en-ID" dirty="0"/>
          </a:p>
          <a:p>
            <a:pPr marL="615950" lvl="1" indent="0">
              <a:buNone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iklan</a:t>
            </a:r>
            <a:endParaRPr lang="en-ID" dirty="0"/>
          </a:p>
          <a:p>
            <a:pPr marL="615950" lvl="1" indent="0">
              <a:buNone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pelanggan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🧠 </a:t>
            </a:r>
            <a:r>
              <a:rPr lang="en-ID" i="1" dirty="0" err="1"/>
              <a:t>Lebih</a:t>
            </a:r>
            <a:r>
              <a:rPr lang="en-ID" i="1" dirty="0"/>
              <a:t> </a:t>
            </a:r>
            <a:r>
              <a:rPr lang="en-ID" i="1" dirty="0" err="1"/>
              <a:t>fokus</a:t>
            </a:r>
            <a:r>
              <a:rPr lang="en-ID" i="1" dirty="0"/>
              <a:t> </a:t>
            </a:r>
            <a:r>
              <a:rPr lang="en-ID" i="1" dirty="0" err="1"/>
              <a:t>ke</a:t>
            </a:r>
            <a:r>
              <a:rPr lang="en-ID" i="1" dirty="0"/>
              <a:t> </a:t>
            </a:r>
            <a:r>
              <a:rPr lang="en-ID" i="1" dirty="0" err="1"/>
              <a:t>laporan</a:t>
            </a:r>
            <a:r>
              <a:rPr lang="en-ID" i="1" dirty="0"/>
              <a:t> dan insight </a:t>
            </a:r>
            <a:r>
              <a:rPr lang="en-ID" i="1" dirty="0" err="1"/>
              <a:t>dari</a:t>
            </a:r>
            <a:r>
              <a:rPr lang="en-ID" i="1" dirty="0"/>
              <a:t> data </a:t>
            </a:r>
            <a:r>
              <a:rPr lang="en-ID" i="1" dirty="0" err="1"/>
              <a:t>saat</a:t>
            </a:r>
            <a:r>
              <a:rPr lang="en-ID" i="1" dirty="0"/>
              <a:t> </a:t>
            </a:r>
            <a:r>
              <a:rPr lang="en-ID" i="1" dirty="0" err="1"/>
              <a:t>ini</a:t>
            </a:r>
            <a:endParaRPr lang="en-ID" i="1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🧪 3. Data Scientist</a:t>
            </a:r>
          </a:p>
          <a:p>
            <a:pPr marL="158750" indent="0">
              <a:buNone/>
            </a:pPr>
            <a:r>
              <a:rPr lang="en-ID" dirty="0" err="1"/>
              <a:t>Fokus</a:t>
            </a:r>
            <a:r>
              <a:rPr lang="en-ID" dirty="0"/>
              <a:t>: </a:t>
            </a:r>
            <a:r>
              <a:rPr lang="en-ID" b="1" dirty="0" err="1"/>
              <a:t>Menganalisis</a:t>
            </a:r>
            <a:r>
              <a:rPr lang="en-ID" b="1" dirty="0"/>
              <a:t> data + </a:t>
            </a:r>
            <a:r>
              <a:rPr lang="en-ID" b="1" dirty="0" err="1"/>
              <a:t>membangun</a:t>
            </a:r>
            <a:r>
              <a:rPr lang="en-ID" b="1" dirty="0"/>
              <a:t> model </a:t>
            </a:r>
            <a:r>
              <a:rPr lang="en-ID" b="1" dirty="0" err="1"/>
              <a:t>prediksi</a:t>
            </a:r>
            <a:r>
              <a:rPr lang="en-ID" b="1" dirty="0"/>
              <a:t> + problem solving </a:t>
            </a:r>
            <a:r>
              <a:rPr lang="en-ID" b="1" dirty="0" err="1"/>
              <a:t>pakai</a:t>
            </a:r>
            <a:r>
              <a:rPr lang="en-ID" b="1" dirty="0"/>
              <a:t> data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Tools: Python, R, Machine Learning, </a:t>
            </a:r>
            <a:r>
              <a:rPr lang="en-ID" dirty="0" err="1"/>
              <a:t>Statistik</a:t>
            </a:r>
            <a:endParaRPr lang="en-ID" dirty="0"/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:</a:t>
            </a:r>
          </a:p>
          <a:p>
            <a:pPr marL="615950" lvl="1" indent="0">
              <a:buNone/>
            </a:pPr>
            <a:r>
              <a:rPr lang="en-ID" dirty="0" err="1"/>
              <a:t>Prediksi</a:t>
            </a:r>
            <a:r>
              <a:rPr lang="en-ID" dirty="0"/>
              <a:t> churn </a:t>
            </a:r>
            <a:r>
              <a:rPr lang="en-ID" dirty="0" err="1"/>
              <a:t>pelanggan</a:t>
            </a:r>
            <a:endParaRPr lang="en-ID" dirty="0"/>
          </a:p>
          <a:p>
            <a:pPr marL="615950" lvl="1" indent="0">
              <a:buNone/>
            </a:pPr>
            <a:r>
              <a:rPr lang="en-ID" dirty="0" err="1"/>
              <a:t>Membangun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rekomendasi</a:t>
            </a:r>
            <a:endParaRPr lang="en-ID" dirty="0"/>
          </a:p>
          <a:p>
            <a:pPr marL="615950" lvl="1" indent="0">
              <a:buNone/>
            </a:pP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anomali</a:t>
            </a:r>
            <a:r>
              <a:rPr lang="en-ID" dirty="0"/>
              <a:t> </a:t>
            </a:r>
            <a:r>
              <a:rPr lang="en-ID" dirty="0" err="1"/>
              <a:t>keuangan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🧠 </a:t>
            </a:r>
            <a:r>
              <a:rPr lang="en-ID" i="1" dirty="0" err="1"/>
              <a:t>Gabungan</a:t>
            </a:r>
            <a:r>
              <a:rPr lang="en-ID" i="1" dirty="0"/>
              <a:t> </a:t>
            </a:r>
            <a:r>
              <a:rPr lang="en-ID" i="1" dirty="0" err="1"/>
              <a:t>dari</a:t>
            </a:r>
            <a:r>
              <a:rPr lang="en-ID" i="1" dirty="0"/>
              <a:t> Data Analyst + AI </a:t>
            </a:r>
            <a:r>
              <a:rPr lang="en-ID" i="1" dirty="0" err="1"/>
              <a:t>ringan</a:t>
            </a:r>
            <a:endParaRPr lang="en-ID" i="1" dirty="0"/>
          </a:p>
          <a:p>
            <a:pPr marL="158750" indent="0">
              <a:buNone/>
            </a:pPr>
            <a:endParaRPr lang="en-ID" i="1" dirty="0"/>
          </a:p>
          <a:p>
            <a:pPr marL="158750" indent="0">
              <a:buNone/>
            </a:pPr>
            <a:r>
              <a:rPr lang="en-ID" b="1" dirty="0"/>
              <a:t>4. Business Intelligence (BI) Analyst</a:t>
            </a:r>
          </a:p>
          <a:p>
            <a:pPr marL="158750" indent="0">
              <a:buNone/>
            </a:pPr>
            <a:r>
              <a:rPr lang="en-ID" dirty="0" err="1"/>
              <a:t>Fokus</a:t>
            </a:r>
            <a:r>
              <a:rPr lang="en-ID" dirty="0"/>
              <a:t>: </a:t>
            </a:r>
            <a:r>
              <a:rPr lang="en-ID" b="1" dirty="0" err="1"/>
              <a:t>Membantu</a:t>
            </a:r>
            <a:r>
              <a:rPr lang="en-ID" b="1" dirty="0"/>
              <a:t> </a:t>
            </a:r>
            <a:r>
              <a:rPr lang="en-ID" b="1" dirty="0" err="1"/>
              <a:t>manajemen</a:t>
            </a:r>
            <a:r>
              <a:rPr lang="en-ID" b="1" dirty="0"/>
              <a:t> </a:t>
            </a:r>
            <a:r>
              <a:rPr lang="en-ID" b="1" dirty="0" err="1"/>
              <a:t>mengambil</a:t>
            </a:r>
            <a:r>
              <a:rPr lang="en-ID" b="1" dirty="0"/>
              <a:t> </a:t>
            </a:r>
            <a:r>
              <a:rPr lang="en-ID" b="1" dirty="0" err="1"/>
              <a:t>keputusan</a:t>
            </a:r>
            <a:r>
              <a:rPr lang="en-ID" b="1" dirty="0"/>
              <a:t> </a:t>
            </a:r>
            <a:r>
              <a:rPr lang="en-ID" b="1" dirty="0" err="1"/>
              <a:t>berbasis</a:t>
            </a:r>
            <a:r>
              <a:rPr lang="en-ID" b="1" dirty="0"/>
              <a:t> data visual dan dashboard</a:t>
            </a:r>
            <a:endParaRPr lang="en-ID" dirty="0"/>
          </a:p>
          <a:p>
            <a:pPr marL="158750" indent="0">
              <a:buNone/>
            </a:pPr>
            <a:r>
              <a:rPr lang="en-ID" dirty="0"/>
              <a:t>Tools: Power BI, Tableau, SQL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:</a:t>
            </a:r>
          </a:p>
          <a:p>
            <a:pPr marL="615950" lvl="1" indent="0">
              <a:buNone/>
            </a:pPr>
            <a:r>
              <a:rPr lang="en-ID" dirty="0"/>
              <a:t>Dashboard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bisnis</a:t>
            </a:r>
            <a:endParaRPr lang="en-ID" dirty="0"/>
          </a:p>
          <a:p>
            <a:pPr marL="615950" lvl="1" indent="0">
              <a:buNone/>
            </a:pP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mingguan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  <a:p>
            <a:pPr marL="615950" lvl="1" indent="0">
              <a:buNone/>
            </a:pPr>
            <a:r>
              <a:rPr lang="en-ID" dirty="0"/>
              <a:t>Menyusun KPI (Key Performance Indicators)</a:t>
            </a:r>
          </a:p>
          <a:p>
            <a:pPr marL="158750" indent="0">
              <a:buNone/>
            </a:pPr>
            <a:r>
              <a:rPr lang="en-ID" dirty="0"/>
              <a:t>🧠 </a:t>
            </a:r>
            <a:r>
              <a:rPr lang="en-ID" i="1" dirty="0" err="1"/>
              <a:t>Lebih</a:t>
            </a:r>
            <a:r>
              <a:rPr lang="en-ID" i="1" dirty="0"/>
              <a:t> </a:t>
            </a:r>
            <a:r>
              <a:rPr lang="en-ID" i="1" dirty="0" err="1"/>
              <a:t>dekat</a:t>
            </a:r>
            <a:r>
              <a:rPr lang="en-ID" i="1" dirty="0"/>
              <a:t> </a:t>
            </a:r>
            <a:r>
              <a:rPr lang="en-ID" i="1" dirty="0" err="1"/>
              <a:t>ke</a:t>
            </a:r>
            <a:r>
              <a:rPr lang="en-ID" i="1" dirty="0"/>
              <a:t> dunia </a:t>
            </a:r>
            <a:r>
              <a:rPr lang="en-ID" i="1" dirty="0" err="1"/>
              <a:t>bisnis</a:t>
            </a:r>
            <a:r>
              <a:rPr lang="en-ID" i="1" dirty="0"/>
              <a:t> dan </a:t>
            </a:r>
            <a:r>
              <a:rPr lang="en-ID" i="1" dirty="0" err="1"/>
              <a:t>manajemen</a:t>
            </a: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Misal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duit</a:t>
            </a:r>
            <a:r>
              <a:rPr lang="en-US" dirty="0"/>
              <a:t> atm, </a:t>
            </a:r>
            <a:r>
              <a:rPr lang="en-US" dirty="0" err="1"/>
              <a:t>urutannya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?</a:t>
            </a:r>
          </a:p>
          <a:p>
            <a:pPr marL="228600" indent="-228600">
              <a:buAutoNum type="arabicPeriod"/>
            </a:pPr>
            <a:r>
              <a:rPr lang="en-US" dirty="0" err="1"/>
              <a:t>Masukkin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atm dan </a:t>
            </a:r>
            <a:r>
              <a:rPr lang="en-US" dirty="0" err="1"/>
              <a:t>tunggu</a:t>
            </a:r>
            <a:r>
              <a:rPr lang="en-US" dirty="0"/>
              <a:t> proses.</a:t>
            </a:r>
          </a:p>
          <a:p>
            <a:pPr marL="228600" indent="-228600">
              <a:buAutoNum type="arabicPeriod"/>
            </a:pPr>
            <a:r>
              <a:rPr lang="en-US" dirty="0"/>
              <a:t>Masukkan pin.</a:t>
            </a:r>
          </a:p>
          <a:p>
            <a:pPr marL="228600" indent="-228600">
              <a:buAutoNum type="arabicPeriod"/>
            </a:pPr>
            <a:r>
              <a:rPr lang="en-US" dirty="0" err="1"/>
              <a:t>Pilih</a:t>
            </a:r>
            <a:r>
              <a:rPr lang="en-US" dirty="0"/>
              <a:t> menu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uang.</a:t>
            </a:r>
          </a:p>
          <a:p>
            <a:pPr marL="228600" indent="-228600">
              <a:buAutoNum type="arabicPeriod"/>
            </a:pPr>
            <a:r>
              <a:rPr lang="en-US" dirty="0"/>
              <a:t>Input nominal uang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ambil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Pencet</a:t>
            </a:r>
            <a:r>
              <a:rPr lang="en-US" dirty="0"/>
              <a:t> enter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iya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Duit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dan </a:t>
            </a:r>
            <a:r>
              <a:rPr lang="en-US" dirty="0" err="1"/>
              <a:t>kartu</a:t>
            </a:r>
            <a:r>
              <a:rPr lang="en-US" dirty="0"/>
              <a:t> atm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Selesai</a:t>
            </a:r>
            <a:r>
              <a:rPr lang="en-US" dirty="0"/>
              <a:t>.</a:t>
            </a: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466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b="1" dirty="0"/>
              <a:t>📚 Bahasa Indonesia:</a:t>
            </a:r>
          </a:p>
          <a:p>
            <a:pPr marL="158750" indent="0">
              <a:buNone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:</a:t>
            </a:r>
          </a:p>
          <a:p>
            <a:pPr marL="158750" indent="0">
              <a:buNone/>
            </a:pPr>
            <a:r>
              <a:rPr lang="en-ID" dirty="0"/>
              <a:t>"Saya </a:t>
            </a:r>
            <a:r>
              <a:rPr lang="en-ID" dirty="0" err="1"/>
              <a:t>makan</a:t>
            </a:r>
            <a:r>
              <a:rPr lang="en-ID" dirty="0"/>
              <a:t> nasi.“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Kalimat</a:t>
            </a:r>
            <a:r>
              <a:rPr lang="en-ID" dirty="0"/>
              <a:t> salah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 Bahasa Indonesia):</a:t>
            </a:r>
          </a:p>
          <a:p>
            <a:pPr marL="158750" indent="0">
              <a:buNone/>
            </a:pPr>
            <a:r>
              <a:rPr lang="en-ID" dirty="0"/>
              <a:t>"Nasi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.“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498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397E6-F0D7-489F-9C26-BC62FF784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0C397-8A23-911A-DC88-6169B1711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9509B-EA8C-A7AD-7CD1-942592F33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D" b="1" dirty="0"/>
              <a:t>📚 Bahasa Indonesia:</a:t>
            </a:r>
          </a:p>
          <a:p>
            <a:pPr marL="158750" indent="0">
              <a:buNone/>
            </a:pP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:</a:t>
            </a:r>
          </a:p>
          <a:p>
            <a:pPr marL="158750" indent="0">
              <a:buNone/>
            </a:pPr>
            <a:r>
              <a:rPr lang="en-ID" dirty="0"/>
              <a:t>"Saya </a:t>
            </a:r>
            <a:r>
              <a:rPr lang="en-ID" dirty="0" err="1"/>
              <a:t>makan</a:t>
            </a:r>
            <a:r>
              <a:rPr lang="en-ID" dirty="0"/>
              <a:t> nasi.“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dirty="0" err="1"/>
              <a:t>Kalimat</a:t>
            </a:r>
            <a:r>
              <a:rPr lang="en-ID" dirty="0"/>
              <a:t> salah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sintaks</a:t>
            </a:r>
            <a:r>
              <a:rPr lang="en-ID" dirty="0"/>
              <a:t> Bahasa Indonesia):</a:t>
            </a:r>
          </a:p>
          <a:p>
            <a:pPr marL="158750" indent="0">
              <a:buNone/>
            </a:pPr>
            <a:r>
              <a:rPr lang="en-ID" dirty="0"/>
              <a:t>"Nasi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.“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172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betapa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python disbanding Bahasa lain 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Python vs C++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 err="1"/>
              <a:t>Abis</a:t>
            </a:r>
            <a:r>
              <a:rPr lang="en-US" dirty="0"/>
              <a:t> </a:t>
            </a:r>
            <a:r>
              <a:rPr lang="en-US" dirty="0" err="1"/>
              <a:t>udah</a:t>
            </a:r>
            <a:r>
              <a:rPr lang="en-US" dirty="0"/>
              <a:t> </a:t>
            </a:r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ajarin</a:t>
            </a:r>
            <a:r>
              <a:rPr lang="en-US" dirty="0"/>
              <a:t> </a:t>
            </a:r>
            <a:r>
              <a:rPr lang="en-US" dirty="0" err="1"/>
              <a:t>ngoding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latihan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056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803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972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err="1"/>
              <a:t>Mengenalkan</a:t>
            </a:r>
            <a:r>
              <a:rPr lang="en-US" dirty="0"/>
              <a:t> data science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dirty="0"/>
          </a:p>
          <a:p>
            <a:pPr marL="158750" indent="0">
              <a:lnSpc>
                <a:spcPct val="150000"/>
              </a:lnSpc>
              <a:buNone/>
            </a:pPr>
            <a:r>
              <a:rPr lang="en-US" dirty="0"/>
              <a:t>Maksud </a:t>
            </a:r>
            <a:r>
              <a:rPr lang="en-US" dirty="0" err="1"/>
              <a:t>dari</a:t>
            </a:r>
            <a:r>
              <a:rPr lang="en-US" dirty="0"/>
              <a:t> insight </a:t>
            </a:r>
            <a:r>
              <a:rPr lang="en-US" dirty="0" err="1"/>
              <a:t>itu</a:t>
            </a:r>
            <a:r>
              <a:rPr lang="en-US" dirty="0"/>
              <a:t> :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ID" b="1" dirty="0"/>
              <a:t>Data </a:t>
            </a:r>
            <a:r>
              <a:rPr lang="en-ID" b="1" dirty="0" err="1"/>
              <a:t>mentah</a:t>
            </a:r>
            <a:r>
              <a:rPr lang="en-ID" b="1" dirty="0"/>
              <a:t>: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ID" dirty="0"/>
              <a:t>Toko </a:t>
            </a:r>
            <a:r>
              <a:rPr lang="en-ID" dirty="0" err="1"/>
              <a:t>kamu</a:t>
            </a:r>
            <a:r>
              <a:rPr lang="en-ID" dirty="0"/>
              <a:t> punya data </a:t>
            </a:r>
            <a:r>
              <a:rPr lang="en-ID" dirty="0" err="1"/>
              <a:t>penjualan</a:t>
            </a:r>
            <a:r>
              <a:rPr lang="en-ID" dirty="0"/>
              <a:t> 3 </a:t>
            </a:r>
            <a:r>
              <a:rPr lang="en-ID" dirty="0" err="1"/>
              <a:t>bulan</a:t>
            </a:r>
            <a:r>
              <a:rPr lang="en-ID" dirty="0"/>
              <a:t> </a:t>
            </a:r>
            <a:r>
              <a:rPr lang="en-ID" dirty="0" err="1"/>
              <a:t>terakhir</a:t>
            </a:r>
            <a:r>
              <a:rPr lang="en-ID" dirty="0"/>
              <a:t>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ID" dirty="0"/>
              <a:t>Kamu </a:t>
            </a:r>
            <a:r>
              <a:rPr lang="en-ID" dirty="0" err="1"/>
              <a:t>lihat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ribuan</a:t>
            </a:r>
            <a:r>
              <a:rPr lang="en-ID" dirty="0"/>
              <a:t> baris: </a:t>
            </a:r>
            <a:r>
              <a:rPr lang="en-ID" dirty="0" err="1"/>
              <a:t>tanggal</a:t>
            </a:r>
            <a:r>
              <a:rPr lang="en-ID" dirty="0"/>
              <a:t>, nama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, </a:t>
            </a:r>
            <a:r>
              <a:rPr lang="en-ID" dirty="0" err="1"/>
              <a:t>harga</a:t>
            </a:r>
            <a:r>
              <a:rPr lang="en-ID" dirty="0"/>
              <a:t>.</a:t>
            </a:r>
          </a:p>
          <a:p>
            <a:pPr marL="158750" indent="0">
              <a:lnSpc>
                <a:spcPct val="150000"/>
              </a:lnSpc>
              <a:buNone/>
            </a:pPr>
            <a:endParaRPr lang="en-ID" dirty="0"/>
          </a:p>
          <a:p>
            <a:pPr marL="158750" indent="0">
              <a:lnSpc>
                <a:spcPct val="150000"/>
              </a:lnSpc>
              <a:buNone/>
            </a:pPr>
            <a:r>
              <a:rPr lang="en-ID" b="1" dirty="0" err="1"/>
              <a:t>Setelah</a:t>
            </a:r>
            <a:r>
              <a:rPr lang="en-ID" b="1" dirty="0"/>
              <a:t> </a:t>
            </a:r>
            <a:r>
              <a:rPr lang="en-ID" b="1" dirty="0" err="1"/>
              <a:t>diolah</a:t>
            </a:r>
            <a:r>
              <a:rPr lang="en-ID" b="1" dirty="0"/>
              <a:t>: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ID" dirty="0"/>
              <a:t>Kamu </a:t>
            </a:r>
            <a:r>
              <a:rPr lang="en-ID" dirty="0" err="1"/>
              <a:t>temukan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b="1" dirty="0" err="1"/>
              <a:t>produk</a:t>
            </a:r>
            <a:r>
              <a:rPr lang="en-ID" b="1" dirty="0"/>
              <a:t> A paling </a:t>
            </a:r>
            <a:r>
              <a:rPr lang="en-ID" b="1" dirty="0" err="1"/>
              <a:t>laku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hari</a:t>
            </a:r>
            <a:r>
              <a:rPr lang="en-ID" b="1" dirty="0"/>
              <a:t> Jumat sore</a:t>
            </a:r>
            <a:r>
              <a:rPr lang="en-ID" dirty="0"/>
              <a:t>. 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ID" dirty="0"/>
              <a:t>Itu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insight</a:t>
            </a:r>
            <a:r>
              <a:rPr lang="en-ID" dirty="0"/>
              <a:t> →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strategi promo!</a:t>
            </a:r>
          </a:p>
          <a:p>
            <a:pPr marL="158750" indent="0">
              <a:lnSpc>
                <a:spcPct val="150000"/>
              </a:lnSpc>
              <a:buNone/>
            </a:pPr>
            <a:endParaRPr lang="en-ID" dirty="0"/>
          </a:p>
          <a:p>
            <a:pPr marL="158750" indent="0">
              <a:lnSpc>
                <a:spcPct val="150000"/>
              </a:lnSpc>
              <a:buNone/>
            </a:pPr>
            <a:r>
              <a:rPr lang="en-ID" dirty="0" err="1"/>
              <a:t>Contoh</a:t>
            </a:r>
            <a:r>
              <a:rPr lang="en-ID" dirty="0"/>
              <a:t> Process Automation :</a:t>
            </a:r>
          </a:p>
          <a:p>
            <a:pPr marL="387350" indent="-2286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Auto reply </a:t>
            </a:r>
            <a:r>
              <a:rPr lang="en-ID" dirty="0" err="1"/>
              <a:t>whatsapp</a:t>
            </a:r>
            <a:r>
              <a:rPr lang="en-ID" dirty="0"/>
              <a:t> business.</a:t>
            </a:r>
          </a:p>
          <a:p>
            <a:pPr marL="387350" indent="-2286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Penjadwal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 Instagram.</a:t>
            </a:r>
          </a:p>
          <a:p>
            <a:pPr marL="387350" indent="-2286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Google form </a:t>
            </a:r>
            <a:r>
              <a:rPr lang="en-ID" dirty="0" err="1"/>
              <a:t>absen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, data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sheet dan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terhitung</a:t>
            </a:r>
            <a:r>
              <a:rPr lang="en-ID" dirty="0"/>
              <a:t> </a:t>
            </a:r>
            <a:r>
              <a:rPr lang="en-ID" dirty="0" err="1"/>
              <a:t>totalnya</a:t>
            </a:r>
            <a:r>
              <a:rPr lang="en-ID" dirty="0"/>
              <a:t> (</a:t>
            </a:r>
            <a:r>
              <a:rPr lang="en-ID" dirty="0" err="1"/>
              <a:t>kehadiran</a:t>
            </a:r>
            <a:r>
              <a:rPr lang="en-ID" dirty="0"/>
              <a:t>, rata2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dll</a:t>
            </a:r>
            <a:r>
              <a:rPr lang="en-ID" dirty="0"/>
              <a:t>)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dirty="0"/>
          </a:p>
          <a:p>
            <a:pPr marL="158750" indent="0">
              <a:lnSpc>
                <a:spcPct val="150000"/>
              </a:lnSpc>
              <a:buNone/>
            </a:pPr>
            <a:endParaRPr lang="en-US" dirty="0"/>
          </a:p>
          <a:p>
            <a:pPr marL="158750" indent="0">
              <a:lnSpc>
                <a:spcPct val="150000"/>
              </a:lnSpc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568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BF163-BE3A-3B68-F960-D24F64844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3831A-3ED6-AEA2-7F73-13F8515E4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C6471-A161-6D82-81DE-C9BA4BF28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64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Ini </a:t>
            </a:r>
            <a:r>
              <a:rPr lang="en-US" dirty="0" err="1"/>
              <a:t>sedikit</a:t>
            </a:r>
            <a:r>
              <a:rPr lang="en-US" dirty="0"/>
              <a:t> Gambaran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104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Makannya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driver tau </a:t>
            </a:r>
            <a:r>
              <a:rPr lang="en-US" dirty="0" err="1"/>
              <a:t>gtu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naik </a:t>
            </a:r>
            <a:r>
              <a:rPr lang="en-US" dirty="0" err="1"/>
              <a:t>gojek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pulang</a:t>
            </a:r>
            <a:r>
              <a:rPr lang="en-US" dirty="0"/>
              <a:t> </a:t>
            </a:r>
            <a:r>
              <a:rPr lang="en-US" dirty="0" err="1"/>
              <a:t>kemana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kemana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Atau </a:t>
            </a:r>
            <a:r>
              <a:rPr lang="en-US" dirty="0" err="1"/>
              <a:t>mungkin</a:t>
            </a:r>
            <a:r>
              <a:rPr lang="en-US" dirty="0"/>
              <a:t> juga </a:t>
            </a:r>
            <a:r>
              <a:rPr lang="en-US" dirty="0" err="1"/>
              <a:t>misal</a:t>
            </a:r>
            <a:r>
              <a:rPr lang="en-US" dirty="0"/>
              <a:t> kalian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berkategori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goreng </a:t>
            </a:r>
            <a:r>
              <a:rPr lang="en-US" dirty="0" err="1"/>
              <a:t>atau</a:t>
            </a:r>
            <a:r>
              <a:rPr lang="en-US" dirty="0"/>
              <a:t> sop </a:t>
            </a:r>
            <a:r>
              <a:rPr lang="en-US" dirty="0" err="1"/>
              <a:t>atau</a:t>
            </a:r>
            <a:r>
              <a:rPr lang="en-US" dirty="0"/>
              <a:t> sate </a:t>
            </a:r>
            <a:r>
              <a:rPr lang="en-US" dirty="0" err="1"/>
              <a:t>atau</a:t>
            </a:r>
            <a:r>
              <a:rPr lang="en-US" dirty="0"/>
              <a:t> fast food.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Nanti grab </a:t>
            </a:r>
            <a:r>
              <a:rPr lang="en-US" dirty="0" err="1"/>
              <a:t>bakalan</a:t>
            </a:r>
            <a:r>
              <a:rPr lang="en-US" dirty="0"/>
              <a:t> </a:t>
            </a:r>
            <a:r>
              <a:rPr lang="en-US" dirty="0" err="1"/>
              <a:t>munculin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hal2 yang </a:t>
            </a:r>
            <a:r>
              <a:rPr lang="en-US" dirty="0" err="1"/>
              <a:t>relevan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ID" b="1" dirty="0"/>
              <a:t>💻 1. E-Commerce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Tokopedia, Shopee, Amazon</a:t>
            </a:r>
          </a:p>
          <a:p>
            <a:pPr marL="158750" indent="0">
              <a:buNone/>
            </a:pPr>
            <a:r>
              <a:rPr lang="en-ID" b="1" dirty="0"/>
              <a:t>Identifying Consumers</a:t>
            </a:r>
            <a:r>
              <a:rPr lang="en-ID" dirty="0"/>
              <a:t>: </a:t>
            </a:r>
            <a:r>
              <a:rPr lang="en-ID" dirty="0" err="1"/>
              <a:t>mengenali</a:t>
            </a:r>
            <a:r>
              <a:rPr lang="en-ID" dirty="0"/>
              <a:t> </a:t>
            </a:r>
            <a:r>
              <a:rPr lang="en-ID" dirty="0" err="1"/>
              <a:t>siapa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dan </a:t>
            </a:r>
            <a:r>
              <a:rPr lang="en-ID" dirty="0" err="1"/>
              <a:t>kebiasaannya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Recommending Products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“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”</a:t>
            </a:r>
          </a:p>
          <a:p>
            <a:pPr marL="158750" indent="0">
              <a:buNone/>
            </a:pPr>
            <a:r>
              <a:rPr lang="en-ID" b="1" dirty="0" err="1"/>
              <a:t>Analyzing</a:t>
            </a:r>
            <a:r>
              <a:rPr lang="en-ID" b="1" dirty="0"/>
              <a:t> Reviews</a:t>
            </a:r>
            <a:r>
              <a:rPr lang="en-ID" dirty="0"/>
              <a:t>: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</a:t>
            </a:r>
            <a:r>
              <a:rPr lang="en-ID" dirty="0" err="1"/>
              <a:t>positif</a:t>
            </a:r>
            <a:r>
              <a:rPr lang="en-ID" dirty="0"/>
              <a:t>/</a:t>
            </a:r>
            <a:r>
              <a:rPr lang="en-ID" dirty="0" err="1"/>
              <a:t>negatif</a:t>
            </a:r>
            <a:r>
              <a:rPr lang="en-ID" dirty="0"/>
              <a:t>/</a:t>
            </a:r>
            <a:r>
              <a:rPr lang="en-ID" dirty="0" err="1"/>
              <a:t>sentimen</a:t>
            </a:r>
            <a:r>
              <a:rPr lang="en-ID" dirty="0"/>
              <a:t>).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🏭 2. Manufacturing (Industri/</a:t>
            </a:r>
            <a:r>
              <a:rPr lang="en-ID" b="1" dirty="0" err="1"/>
              <a:t>Pabrik</a:t>
            </a:r>
            <a:r>
              <a:rPr lang="en-ID" b="1" dirty="0"/>
              <a:t>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Industri </a:t>
            </a:r>
            <a:r>
              <a:rPr lang="en-ID" dirty="0" err="1"/>
              <a:t>mobil</a:t>
            </a:r>
            <a:r>
              <a:rPr lang="en-ID" dirty="0"/>
              <a:t>, </a:t>
            </a:r>
            <a:r>
              <a:rPr lang="en-ID" dirty="0" err="1"/>
              <a:t>makanan</a:t>
            </a:r>
            <a:r>
              <a:rPr lang="en-ID" dirty="0"/>
              <a:t>, </a:t>
            </a:r>
            <a:r>
              <a:rPr lang="en-ID" dirty="0" err="1"/>
              <a:t>elektronik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Predicting Potential Problems</a:t>
            </a:r>
            <a:r>
              <a:rPr lang="en-ID" dirty="0"/>
              <a:t>: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kapan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rusak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Monitoring Systems</a:t>
            </a:r>
            <a:r>
              <a:rPr lang="en-ID" dirty="0"/>
              <a:t>: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real-time</a:t>
            </a:r>
          </a:p>
          <a:p>
            <a:pPr marL="158750" indent="0">
              <a:buNone/>
            </a:pPr>
            <a:r>
              <a:rPr lang="en-ID" b="1" dirty="0"/>
              <a:t>Automating Manufacturing Units</a:t>
            </a:r>
            <a:r>
              <a:rPr lang="en-ID" dirty="0"/>
              <a:t>: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(robot,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)</a:t>
            </a:r>
          </a:p>
          <a:p>
            <a:pPr marL="158750" indent="0">
              <a:buNone/>
            </a:pPr>
            <a:r>
              <a:rPr lang="en-ID" b="1" dirty="0"/>
              <a:t>Maintenance Scheduling</a:t>
            </a:r>
            <a:r>
              <a:rPr lang="en-ID" dirty="0"/>
              <a:t>: </a:t>
            </a:r>
            <a:r>
              <a:rPr lang="en-ID" dirty="0" err="1"/>
              <a:t>menjadwalkan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Anomaly Detection</a:t>
            </a:r>
            <a:r>
              <a:rPr lang="en-ID" dirty="0"/>
              <a:t>: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keanehan</a:t>
            </a:r>
            <a:r>
              <a:rPr lang="en-ID" dirty="0"/>
              <a:t>/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kerusakan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🏦 3. Banking (</a:t>
            </a:r>
            <a:r>
              <a:rPr lang="en-ID" b="1" dirty="0" err="1"/>
              <a:t>Perbankan</a:t>
            </a:r>
            <a:r>
              <a:rPr lang="en-ID" b="1" dirty="0"/>
              <a:t>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BCA, </a:t>
            </a:r>
            <a:r>
              <a:rPr lang="en-ID" dirty="0" err="1"/>
              <a:t>Mandiri</a:t>
            </a:r>
            <a:r>
              <a:rPr lang="en-ID" dirty="0"/>
              <a:t>, Bank DKI</a:t>
            </a:r>
          </a:p>
          <a:p>
            <a:pPr marL="158750" indent="0">
              <a:buNone/>
            </a:pPr>
            <a:r>
              <a:rPr lang="en-ID" b="1" dirty="0"/>
              <a:t>Fraud Detection</a:t>
            </a:r>
            <a:r>
              <a:rPr lang="en-ID" dirty="0"/>
              <a:t>: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mencurigakan</a:t>
            </a:r>
            <a:r>
              <a:rPr lang="en-ID" dirty="0"/>
              <a:t> (</a:t>
            </a:r>
            <a:r>
              <a:rPr lang="en-ID" dirty="0" err="1"/>
              <a:t>penipuan</a:t>
            </a:r>
            <a:r>
              <a:rPr lang="en-ID" dirty="0"/>
              <a:t>)</a:t>
            </a:r>
          </a:p>
          <a:p>
            <a:pPr marL="158750" indent="0">
              <a:buNone/>
            </a:pPr>
            <a:r>
              <a:rPr lang="en-ID" b="1" dirty="0"/>
              <a:t>Credit Risk </a:t>
            </a:r>
            <a:r>
              <a:rPr lang="en-ID" b="1" dirty="0" err="1"/>
              <a:t>Modeling</a:t>
            </a:r>
            <a:r>
              <a:rPr lang="en-ID" dirty="0"/>
              <a:t>: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kredit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Customer Lifetime Value</a:t>
            </a:r>
            <a:r>
              <a:rPr lang="en-ID" dirty="0"/>
              <a:t>: </a:t>
            </a:r>
            <a:r>
              <a:rPr lang="en-ID" dirty="0" err="1"/>
              <a:t>memperkirakan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total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nasabah</a:t>
            </a:r>
            <a:r>
              <a:rPr lang="en-ID" dirty="0"/>
              <a:t>.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🩺 4. Healthcare (Kesehatan)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Rumah </a:t>
            </a:r>
            <a:r>
              <a:rPr lang="en-ID" dirty="0" err="1"/>
              <a:t>sakit</a:t>
            </a:r>
            <a:r>
              <a:rPr lang="en-ID" dirty="0"/>
              <a:t>,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kesehatan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Medical Image Analysis</a:t>
            </a:r>
            <a:r>
              <a:rPr lang="en-ID" dirty="0"/>
              <a:t>: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 (X-ray, MRI)</a:t>
            </a:r>
          </a:p>
          <a:p>
            <a:pPr marL="158750" indent="0">
              <a:buNone/>
            </a:pPr>
            <a:r>
              <a:rPr lang="en-ID" b="1" dirty="0"/>
              <a:t>Drug Discovery</a:t>
            </a:r>
            <a:r>
              <a:rPr lang="en-ID" dirty="0"/>
              <a:t>: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obat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Bioinformatics</a:t>
            </a:r>
            <a:r>
              <a:rPr lang="en-ID" dirty="0"/>
              <a:t>: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biologi</a:t>
            </a:r>
            <a:r>
              <a:rPr lang="en-ID" dirty="0"/>
              <a:t> (DNA, </a:t>
            </a:r>
            <a:r>
              <a:rPr lang="en-ID" dirty="0" err="1"/>
              <a:t>genetik</a:t>
            </a:r>
            <a:r>
              <a:rPr lang="en-ID" dirty="0"/>
              <a:t>)</a:t>
            </a:r>
          </a:p>
          <a:p>
            <a:pPr marL="158750" indent="0">
              <a:buNone/>
            </a:pPr>
            <a:r>
              <a:rPr lang="en-ID" b="1" dirty="0"/>
              <a:t>Virtual Assistants</a:t>
            </a:r>
            <a:r>
              <a:rPr lang="en-ID" dirty="0"/>
              <a:t>: </a:t>
            </a:r>
            <a:r>
              <a:rPr lang="en-ID" dirty="0" err="1"/>
              <a:t>asisten</a:t>
            </a:r>
            <a:r>
              <a:rPr lang="en-ID" dirty="0"/>
              <a:t> AI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bantu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(chatbot </a:t>
            </a:r>
            <a:r>
              <a:rPr lang="en-ID" dirty="0" err="1"/>
              <a:t>medis</a:t>
            </a:r>
            <a:r>
              <a:rPr lang="en-ID" dirty="0"/>
              <a:t>)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🚗 5. Transport (</a:t>
            </a:r>
            <a:r>
              <a:rPr lang="en-ID" b="1" dirty="0" err="1"/>
              <a:t>Transportasi</a:t>
            </a:r>
            <a:r>
              <a:rPr lang="en-ID" b="1" dirty="0"/>
              <a:t>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Mobil </a:t>
            </a:r>
            <a:r>
              <a:rPr lang="en-ID" dirty="0" err="1"/>
              <a:t>otomatis</a:t>
            </a:r>
            <a:r>
              <a:rPr lang="en-ID" dirty="0"/>
              <a:t>, Grab, Waze</a:t>
            </a:r>
          </a:p>
          <a:p>
            <a:pPr marL="158750" indent="0">
              <a:buNone/>
            </a:pPr>
            <a:r>
              <a:rPr lang="en-ID" b="1" dirty="0"/>
              <a:t>Self Driving Cars</a:t>
            </a:r>
            <a:r>
              <a:rPr lang="en-ID" dirty="0"/>
              <a:t>: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supir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Enhanced Driving Experience</a:t>
            </a:r>
            <a:r>
              <a:rPr lang="en-ID" dirty="0"/>
              <a:t>: </a:t>
            </a:r>
            <a:r>
              <a:rPr lang="en-ID" dirty="0" err="1"/>
              <a:t>bantu</a:t>
            </a:r>
            <a:r>
              <a:rPr lang="en-ID" dirty="0"/>
              <a:t> </a:t>
            </a:r>
            <a:r>
              <a:rPr lang="en-ID" dirty="0" err="1"/>
              <a:t>pengemudi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data (</a:t>
            </a:r>
            <a:r>
              <a:rPr lang="en-ID" dirty="0" err="1"/>
              <a:t>navigasi</a:t>
            </a:r>
            <a:r>
              <a:rPr lang="en-ID" dirty="0"/>
              <a:t>, </a:t>
            </a:r>
            <a:r>
              <a:rPr lang="en-ID" dirty="0" err="1"/>
              <a:t>kecepatan</a:t>
            </a:r>
            <a:r>
              <a:rPr lang="en-ID" dirty="0"/>
              <a:t>)</a:t>
            </a:r>
          </a:p>
          <a:p>
            <a:pPr marL="158750" indent="0">
              <a:buNone/>
            </a:pPr>
            <a:r>
              <a:rPr lang="en-ID" b="1" dirty="0"/>
              <a:t>Car Monitoring System</a:t>
            </a:r>
            <a:r>
              <a:rPr lang="en-ID" dirty="0"/>
              <a:t>: </a:t>
            </a:r>
            <a:r>
              <a:rPr lang="en-ID" dirty="0" err="1"/>
              <a:t>pantau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mobil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Enhancing the safety of passengers</a:t>
            </a:r>
            <a:r>
              <a:rPr lang="en-ID" dirty="0"/>
              <a:t>: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keselamatan</a:t>
            </a:r>
            <a:r>
              <a:rPr lang="en-ID" dirty="0"/>
              <a:t> </a:t>
            </a:r>
            <a:r>
              <a:rPr lang="en-ID" dirty="0" err="1"/>
              <a:t>penumpang</a:t>
            </a:r>
            <a:r>
              <a:rPr lang="en-ID" dirty="0"/>
              <a:t> (</a:t>
            </a:r>
            <a:r>
              <a:rPr lang="en-ID" dirty="0" err="1"/>
              <a:t>contoh</a:t>
            </a:r>
            <a:r>
              <a:rPr lang="en-ID" dirty="0"/>
              <a:t>: rem </a:t>
            </a:r>
            <a:r>
              <a:rPr lang="en-ID" dirty="0" err="1"/>
              <a:t>otomatis</a:t>
            </a:r>
            <a:r>
              <a:rPr lang="en-ID" dirty="0"/>
              <a:t>)</a:t>
            </a:r>
          </a:p>
          <a:p>
            <a:pPr marL="158750" indent="0">
              <a:buNone/>
            </a:pPr>
            <a:endParaRPr lang="en-ID" dirty="0"/>
          </a:p>
          <a:p>
            <a:pPr marL="158750" indent="0">
              <a:buNone/>
            </a:pPr>
            <a:r>
              <a:rPr lang="en-ID" b="1" dirty="0"/>
              <a:t>💰 6. Finance (</a:t>
            </a:r>
            <a:r>
              <a:rPr lang="en-ID" b="1" dirty="0" err="1"/>
              <a:t>Keuangan</a:t>
            </a:r>
            <a:r>
              <a:rPr lang="en-ID" b="1" dirty="0"/>
              <a:t>)</a:t>
            </a:r>
          </a:p>
          <a:p>
            <a:pPr marL="15875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Investasi</a:t>
            </a:r>
            <a:r>
              <a:rPr lang="en-ID" dirty="0"/>
              <a:t>, </a:t>
            </a:r>
            <a:r>
              <a:rPr lang="en-ID" dirty="0" err="1"/>
              <a:t>saham</a:t>
            </a:r>
            <a:r>
              <a:rPr lang="en-ID" dirty="0"/>
              <a:t>, </a:t>
            </a:r>
            <a:r>
              <a:rPr lang="en-ID" dirty="0" err="1"/>
              <a:t>asuransi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Customer Segmentation</a:t>
            </a:r>
            <a:r>
              <a:rPr lang="en-ID" dirty="0"/>
              <a:t>: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(</a:t>
            </a:r>
            <a:r>
              <a:rPr lang="en-ID" dirty="0" err="1"/>
              <a:t>misal</a:t>
            </a:r>
            <a:r>
              <a:rPr lang="en-ID" dirty="0"/>
              <a:t>: investor </a:t>
            </a:r>
            <a:r>
              <a:rPr lang="en-ID" dirty="0" err="1"/>
              <a:t>pemula</a:t>
            </a:r>
            <a:r>
              <a:rPr lang="en-ID" dirty="0"/>
              <a:t> vs </a:t>
            </a:r>
            <a:r>
              <a:rPr lang="en-ID" dirty="0" err="1"/>
              <a:t>ahli</a:t>
            </a:r>
            <a:r>
              <a:rPr lang="en-ID" dirty="0"/>
              <a:t>)</a:t>
            </a:r>
          </a:p>
          <a:p>
            <a:pPr marL="158750" indent="0">
              <a:buNone/>
            </a:pPr>
            <a:r>
              <a:rPr lang="en-ID" b="1" dirty="0"/>
              <a:t>Strategic Decision Making</a:t>
            </a:r>
            <a:r>
              <a:rPr lang="en-ID" dirty="0"/>
              <a:t>: </a:t>
            </a:r>
            <a:r>
              <a:rPr lang="en-ID" dirty="0" err="1"/>
              <a:t>bantu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data</a:t>
            </a:r>
          </a:p>
          <a:p>
            <a:pPr marL="158750" indent="0">
              <a:buNone/>
            </a:pPr>
            <a:r>
              <a:rPr lang="en-ID" b="1" dirty="0"/>
              <a:t>Algorithmic Trading</a:t>
            </a:r>
            <a:r>
              <a:rPr lang="en-ID" dirty="0"/>
              <a:t>: </a:t>
            </a:r>
            <a:r>
              <a:rPr lang="en-ID" dirty="0" err="1"/>
              <a:t>beli-jual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  <a:p>
            <a:pPr marL="158750" indent="0">
              <a:buNone/>
            </a:pPr>
            <a:r>
              <a:rPr lang="en-ID" b="1" dirty="0"/>
              <a:t>Risk Analytics</a:t>
            </a:r>
            <a:r>
              <a:rPr lang="en-ID" dirty="0"/>
              <a:t>: </a:t>
            </a:r>
            <a:r>
              <a:rPr lang="en-ID" dirty="0" err="1"/>
              <a:t>menghitung</a:t>
            </a:r>
            <a:r>
              <a:rPr lang="en-ID" dirty="0"/>
              <a:t> dan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keuangan</a:t>
            </a:r>
            <a:endParaRPr lang="en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10E0-4B96-EEEF-F1D9-D4F71170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FD4B0-F6C2-5DD2-8F93-875736FDE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C28CB-026E-90FB-521E-CA701B75B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/>
              <a:t>Mengenalkan</a:t>
            </a:r>
            <a:r>
              <a:rPr lang="en-US" dirty="0"/>
              <a:t> data science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573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3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3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3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3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3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3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3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3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3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3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3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3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3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9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4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81" name="Google Shape;181;p4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4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3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4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8" name="Google Shape;188;p4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9" name="Google Shape;189;p4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4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92" name="Google Shape;192;p4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4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96" name="Google Shape;196;p4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0" name="Google Shape;200;p4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01" name="Google Shape;201;p4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2" name="Google Shape;202;p4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5" name="Google Shape;205;p4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4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" name="Google Shape;209;p4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4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14" name="Google Shape;214;p4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9" name="Google Shape;219;p4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4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4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4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4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4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4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5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5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5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5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5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5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5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5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5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5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/>
              <a:t>Introduction to Python for Data Science</a:t>
            </a:r>
            <a:endParaRPr sz="3520" dirty="0"/>
          </a:p>
        </p:txBody>
      </p:sp>
      <p:sp>
        <p:nvSpPr>
          <p:cNvPr id="403" name="Google Shape;403;p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 err="1"/>
              <a:t>Pertemuan</a:t>
            </a:r>
            <a:r>
              <a:rPr lang="en-GB" dirty="0"/>
              <a:t> 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GB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Tutor : Kak Vanya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28" name="Google Shape;4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9307E-9329-1B74-7284-22B3B984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CE725E-6532-931A-0FCF-152A585E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542834" cy="769308"/>
          </a:xfrm>
        </p:spPr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AF39A-D286-5D64-3604-77E90451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16" y="1553818"/>
            <a:ext cx="8296367" cy="2991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>
                <a:highlight>
                  <a:srgbClr val="FFFF00"/>
                </a:highlight>
              </a:rPr>
              <a:t>Python (</a:t>
            </a:r>
            <a:r>
              <a:rPr lang="en-ID" sz="1400" dirty="0" err="1">
                <a:highlight>
                  <a:srgbClr val="FFFF00"/>
                </a:highlight>
              </a:rPr>
              <a:t>dengan</a:t>
            </a:r>
            <a:r>
              <a:rPr lang="en-ID" sz="1400" dirty="0">
                <a:highlight>
                  <a:srgbClr val="FFFF00"/>
                </a:highlight>
              </a:rPr>
              <a:t> Pandas, </a:t>
            </a:r>
            <a:r>
              <a:rPr lang="en-ID" sz="1400" dirty="0" err="1">
                <a:highlight>
                  <a:srgbClr val="FFFF00"/>
                </a:highlight>
              </a:rPr>
              <a:t>Numpy</a:t>
            </a:r>
            <a:r>
              <a:rPr lang="en-ID" sz="1400" dirty="0">
                <a:highlight>
                  <a:srgbClr val="FFFF00"/>
                </a:highlight>
              </a:rPr>
              <a:t>, Matplotlib, Scikit-Learn).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R, SQL.</a:t>
            </a:r>
          </a:p>
          <a:p>
            <a:pPr algn="just">
              <a:lnSpc>
                <a:spcPct val="150000"/>
              </a:lnSpc>
            </a:pPr>
            <a:r>
              <a:rPr lang="en-ID" sz="1400" dirty="0" err="1">
                <a:highlight>
                  <a:srgbClr val="FFFF00"/>
                </a:highlight>
              </a:rPr>
              <a:t>Jupyter</a:t>
            </a:r>
            <a:r>
              <a:rPr lang="en-ID" sz="1400" dirty="0">
                <a:highlight>
                  <a:srgbClr val="FFFF00"/>
                </a:highlight>
              </a:rPr>
              <a:t> Notebook, Google </a:t>
            </a:r>
            <a:r>
              <a:rPr lang="en-ID" sz="1400" dirty="0" err="1">
                <a:highlight>
                  <a:srgbClr val="FFFF00"/>
                </a:highlight>
              </a:rPr>
              <a:t>Colab</a:t>
            </a:r>
            <a:r>
              <a:rPr lang="en-ID" sz="1400" dirty="0">
                <a:highlight>
                  <a:srgbClr val="FFFF00"/>
                </a:highlight>
              </a:rPr>
              <a:t> (</a:t>
            </a:r>
            <a:r>
              <a:rPr lang="en-ID" sz="1400" dirty="0" err="1">
                <a:highlight>
                  <a:srgbClr val="FFFF00"/>
                </a:highlight>
              </a:rPr>
              <a:t>tanpa</a:t>
            </a:r>
            <a:r>
              <a:rPr lang="en-ID" sz="1400" dirty="0">
                <a:highlight>
                  <a:srgbClr val="FFFF00"/>
                </a:highlight>
              </a:rPr>
              <a:t> </a:t>
            </a:r>
            <a:r>
              <a:rPr lang="en-ID" sz="1400" dirty="0" err="1">
                <a:highlight>
                  <a:srgbClr val="FFFF00"/>
                </a:highlight>
              </a:rPr>
              <a:t>perlu</a:t>
            </a:r>
            <a:r>
              <a:rPr lang="en-ID" sz="1400" dirty="0">
                <a:highlight>
                  <a:srgbClr val="FFFF00"/>
                </a:highlight>
              </a:rPr>
              <a:t> install).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Power BI, Tableau (</a:t>
            </a:r>
            <a:r>
              <a:rPr lang="en-ID" sz="1400" dirty="0" err="1"/>
              <a:t>visualisasi</a:t>
            </a:r>
            <a:r>
              <a:rPr lang="en-ID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77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>
            <a:spLocks noGrp="1"/>
          </p:cNvSpPr>
          <p:nvPr>
            <p:ph type="title"/>
          </p:nvPr>
        </p:nvSpPr>
        <p:spPr>
          <a:xfrm>
            <a:off x="4314625" y="598575"/>
            <a:ext cx="40197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Data Science Job</a:t>
            </a:r>
            <a:endParaRPr/>
          </a:p>
        </p:txBody>
      </p:sp>
      <p:pic>
        <p:nvPicPr>
          <p:cNvPr id="434" name="Google Shape;4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1600" y="1654050"/>
            <a:ext cx="2729597" cy="210097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"/>
          <p:cNvSpPr txBox="1"/>
          <p:nvPr/>
        </p:nvSpPr>
        <p:spPr>
          <a:xfrm>
            <a:off x="4440425" y="1301000"/>
            <a:ext cx="3256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Artificial Intelligence Specialist (#1)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Scientist (#3)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Analyst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Business Intelligence</a:t>
            </a: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6"/>
          <p:cNvSpPr txBox="1">
            <a:spLocks noGrp="1"/>
          </p:cNvSpPr>
          <p:nvPr>
            <p:ph type="title"/>
          </p:nvPr>
        </p:nvSpPr>
        <p:spPr>
          <a:xfrm>
            <a:off x="4314625" y="2963800"/>
            <a:ext cx="40197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Skills</a:t>
            </a:r>
            <a:endParaRPr/>
          </a:p>
        </p:txBody>
      </p:sp>
      <p:sp>
        <p:nvSpPr>
          <p:cNvPr id="437" name="Google Shape;437;p6"/>
          <p:cNvSpPr txBox="1"/>
          <p:nvPr/>
        </p:nvSpPr>
        <p:spPr>
          <a:xfrm>
            <a:off x="4440425" y="3666225"/>
            <a:ext cx="3256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Python/R (Programming)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Matematika dan Statistik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Komunikasi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Database, data visualisasi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-"/>
            </a:pPr>
            <a:r>
              <a:rPr lang="en-GB" sz="13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dll</a:t>
            </a: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C975ED-5674-FD9F-8F19-A4E447A83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69920"/>
              </p:ext>
            </p:extLst>
          </p:nvPr>
        </p:nvGraphicFramePr>
        <p:xfrm>
          <a:off x="311150" y="1809750"/>
          <a:ext cx="8521700" cy="1524000"/>
        </p:xfrm>
        <a:graphic>
          <a:graphicData uri="http://schemas.openxmlformats.org/drawingml/2006/table">
            <a:tbl>
              <a:tblPr>
                <a:tableStyleId>{A93659D5-C116-419A-B501-7AA78EB90A89}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73224842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589379089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002233448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537809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Fokus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29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AI Specialist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Kecerdasan buatan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ML, DL,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Sistem pintar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2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Data Scientist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Analisis + Prediksi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Python,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Model prediktif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264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Data Analyst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Menjelaskan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Excel,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Grafik, laporan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50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BI Analyst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Keputusan bisnis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Power BI, 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Dashboard &amp;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89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82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4566A4-B1F1-4558-CF49-1704C95F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164895"/>
              </p:ext>
            </p:extLst>
          </p:nvPr>
        </p:nvGraphicFramePr>
        <p:xfrm>
          <a:off x="841397" y="722426"/>
          <a:ext cx="7702745" cy="369864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40549">
                  <a:extLst>
                    <a:ext uri="{9D8B030D-6E8A-4147-A177-3AD203B41FA5}">
                      <a16:colId xmlns:a16="http://schemas.microsoft.com/office/drawing/2014/main" val="3406215055"/>
                    </a:ext>
                  </a:extLst>
                </a:gridCol>
                <a:gridCol w="1540549">
                  <a:extLst>
                    <a:ext uri="{9D8B030D-6E8A-4147-A177-3AD203B41FA5}">
                      <a16:colId xmlns:a16="http://schemas.microsoft.com/office/drawing/2014/main" val="75580907"/>
                    </a:ext>
                  </a:extLst>
                </a:gridCol>
                <a:gridCol w="1540549">
                  <a:extLst>
                    <a:ext uri="{9D8B030D-6E8A-4147-A177-3AD203B41FA5}">
                      <a16:colId xmlns:a16="http://schemas.microsoft.com/office/drawing/2014/main" val="2619250144"/>
                    </a:ext>
                  </a:extLst>
                </a:gridCol>
                <a:gridCol w="1540549">
                  <a:extLst>
                    <a:ext uri="{9D8B030D-6E8A-4147-A177-3AD203B41FA5}">
                      <a16:colId xmlns:a16="http://schemas.microsoft.com/office/drawing/2014/main" val="1178385078"/>
                    </a:ext>
                  </a:extLst>
                </a:gridCol>
                <a:gridCol w="1540549">
                  <a:extLst>
                    <a:ext uri="{9D8B030D-6E8A-4147-A177-3AD203B41FA5}">
                      <a16:colId xmlns:a16="http://schemas.microsoft.com/office/drawing/2014/main" val="2999764256"/>
                    </a:ext>
                  </a:extLst>
                </a:gridCol>
              </a:tblGrid>
              <a:tr h="275508">
                <a:tc>
                  <a:txBody>
                    <a:bodyPr/>
                    <a:lstStyle/>
                    <a:p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Peran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Ibaratnya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Fokus Utama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Contoh Tugas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Tools Umum</a:t>
                      </a:r>
                    </a:p>
                  </a:txBody>
                  <a:tcPr marL="82652" marR="82652" marT="41326" marB="41326" anchor="ctr"/>
                </a:tc>
                <a:extLst>
                  <a:ext uri="{0D108BD9-81ED-4DB2-BD59-A6C34878D82A}">
                    <a16:rowId xmlns:a16="http://schemas.microsoft.com/office/drawing/2014/main" val="1064993544"/>
                  </a:ext>
                </a:extLst>
              </a:tr>
              <a:tr h="1239786">
                <a:tc>
                  <a:txBody>
                    <a:bodyPr/>
                    <a:lstStyle/>
                    <a:p>
                      <a:r>
                        <a:rPr lang="en-ID" sz="1300" b="1" dirty="0">
                          <a:solidFill>
                            <a:schemeClr val="bg2"/>
                          </a:solidFill>
                        </a:rPr>
                        <a:t>Data Engineer</a:t>
                      </a:r>
                      <a:endParaRPr lang="en-ID" sz="1300" dirty="0">
                        <a:solidFill>
                          <a:schemeClr val="bg2"/>
                        </a:solidFill>
                      </a:endParaRP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Tukang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saluran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air 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sv-SE" sz="1300">
                          <a:solidFill>
                            <a:schemeClr val="bg2"/>
                          </a:solidFill>
                        </a:rPr>
                        <a:t>Menyiapkan dan mengalirkan data agar bersih dan bisa dipakai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Mengambil data dari database atau API, membersihkan, menyimpan di data warehouse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bg2"/>
                          </a:solidFill>
                        </a:rPr>
                        <a:t>SQL, Python, Airflow, Cloud (BigQuery, AWS)</a:t>
                      </a:r>
                    </a:p>
                  </a:txBody>
                  <a:tcPr marL="82652" marR="82652" marT="41326" marB="41326" anchor="ctr"/>
                </a:tc>
                <a:extLst>
                  <a:ext uri="{0D108BD9-81ED-4DB2-BD59-A6C34878D82A}">
                    <a16:rowId xmlns:a16="http://schemas.microsoft.com/office/drawing/2014/main" val="462920202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r>
                        <a:rPr lang="en-ID" sz="1300" b="1">
                          <a:solidFill>
                            <a:schemeClr val="bg2"/>
                          </a:solidFill>
                        </a:rPr>
                        <a:t>Data Analyst</a:t>
                      </a:r>
                      <a:endParaRPr lang="en-ID" sz="1300">
                        <a:solidFill>
                          <a:schemeClr val="bg2"/>
                        </a:solidFill>
                      </a:endParaRP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Tukang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baca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peta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Membaca dan menjelaskan isi data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Buat grafik penjualan, temukan tren, buat laporan mingguan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bg2"/>
                          </a:solidFill>
                        </a:rPr>
                        <a:t>Excel, SQL, Tableau, Power BI</a:t>
                      </a:r>
                    </a:p>
                  </a:txBody>
                  <a:tcPr marL="82652" marR="82652" marT="41326" marB="41326" anchor="ctr"/>
                </a:tc>
                <a:extLst>
                  <a:ext uri="{0D108BD9-81ED-4DB2-BD59-A6C34878D82A}">
                    <a16:rowId xmlns:a16="http://schemas.microsoft.com/office/drawing/2014/main" val="2972344906"/>
                  </a:ext>
                </a:extLst>
              </a:tr>
              <a:tr h="1046931">
                <a:tc>
                  <a:txBody>
                    <a:bodyPr/>
                    <a:lstStyle/>
                    <a:p>
                      <a:r>
                        <a:rPr lang="en-ID" sz="1300" b="1">
                          <a:solidFill>
                            <a:schemeClr val="bg2"/>
                          </a:solidFill>
                        </a:rPr>
                        <a:t>Data Scientist</a:t>
                      </a:r>
                      <a:endParaRPr lang="en-ID" sz="1300">
                        <a:solidFill>
                          <a:schemeClr val="bg2"/>
                        </a:solidFill>
                      </a:endParaRP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Peramal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cerdas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2"/>
                          </a:solidFill>
                        </a:rPr>
                        <a:t>Membuat model prediksi dari data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>
                          <a:solidFill>
                            <a:schemeClr val="bg2"/>
                          </a:solidFill>
                        </a:rPr>
                        <a:t>Prediksi pelanggan yang akan berhenti, deteksi penipuan, buat rekomendasi</a:t>
                      </a:r>
                    </a:p>
                  </a:txBody>
                  <a:tcPr marL="82652" marR="82652" marT="41326" marB="41326" anchor="ctr"/>
                </a:tc>
                <a:tc>
                  <a:txBody>
                    <a:bodyPr/>
                    <a:lstStyle/>
                    <a:p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Python, Pandas, Scikit-learn, </a:t>
                      </a:r>
                      <a:r>
                        <a:rPr lang="en-ID" sz="1300" dirty="0" err="1">
                          <a:solidFill>
                            <a:schemeClr val="bg2"/>
                          </a:solidFill>
                        </a:rPr>
                        <a:t>Jupyter</a:t>
                      </a:r>
                      <a:r>
                        <a:rPr lang="en-ID" sz="1300" dirty="0">
                          <a:solidFill>
                            <a:schemeClr val="bg2"/>
                          </a:solidFill>
                        </a:rPr>
                        <a:t> Notebook</a:t>
                      </a:r>
                    </a:p>
                  </a:txBody>
                  <a:tcPr marL="82652" marR="82652" marT="41326" marB="41326" anchor="ctr"/>
                </a:tc>
                <a:extLst>
                  <a:ext uri="{0D108BD9-81ED-4DB2-BD59-A6C34878D82A}">
                    <a16:rowId xmlns:a16="http://schemas.microsoft.com/office/drawing/2014/main" val="41488048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50" name="Google Shape;450;p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451" name="Google Shape;45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976" y="465375"/>
            <a:ext cx="5047507" cy="436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87C9-1828-3FEA-58BB-53B55182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6EA6D1-790F-EE7A-A867-5EA5FD40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Algoritma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283248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24FED-CC72-A40E-AA6C-489A8F0A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305362" cy="574617"/>
          </a:xfrm>
        </p:spPr>
        <p:txBody>
          <a:bodyPr>
            <a:normAutofit fontScale="90000"/>
          </a:bodyPr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8BF4-8467-16E9-C96F-7F9DC8F82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215" y="1445435"/>
            <a:ext cx="8340531" cy="309949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Langkah-</a:t>
            </a:r>
            <a:r>
              <a:rPr lang="en-ID" dirty="0" err="1"/>
              <a:t>langkah</a:t>
            </a:r>
            <a:r>
              <a:rPr lang="en-ID" dirty="0"/>
              <a:t> yang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logis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Ciri-</a:t>
            </a:r>
            <a:r>
              <a:rPr lang="en-ID" dirty="0" err="1"/>
              <a:t>ciri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, </a:t>
            </a:r>
            <a:r>
              <a:rPr lang="en-ID" dirty="0" err="1"/>
              <a:t>berurut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ambigu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mie</a:t>
            </a:r>
            <a:r>
              <a:rPr lang="en-ID" dirty="0"/>
              <a:t> instant :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Rebus air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Masukkan </a:t>
            </a:r>
            <a:r>
              <a:rPr lang="en-ID" dirty="0" err="1"/>
              <a:t>mie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air </a:t>
            </a:r>
            <a:r>
              <a:rPr lang="en-ID" dirty="0" err="1"/>
              <a:t>mendidih</a:t>
            </a: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Tunggu</a:t>
            </a:r>
            <a:r>
              <a:rPr lang="en-ID" dirty="0"/>
              <a:t> 3 </a:t>
            </a:r>
            <a:r>
              <a:rPr lang="en-ID" dirty="0" err="1"/>
              <a:t>menit</a:t>
            </a: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Masukkan </a:t>
            </a:r>
            <a:r>
              <a:rPr lang="en-ID" dirty="0" err="1"/>
              <a:t>bumbu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mangkuk</a:t>
            </a: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Tuang </a:t>
            </a:r>
            <a:r>
              <a:rPr lang="en-ID" dirty="0" err="1"/>
              <a:t>mie</a:t>
            </a:r>
            <a:r>
              <a:rPr lang="en-ID" dirty="0"/>
              <a:t> dan </a:t>
            </a:r>
            <a:r>
              <a:rPr lang="en-ID" dirty="0" err="1"/>
              <a:t>airnya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mangkuk</a:t>
            </a: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Aduk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sajikan</a:t>
            </a: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  <a:p>
            <a:pPr algn="just"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4471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4BB26-6C74-DBA9-80EC-E3318AE18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2C9D00-FBB6-A7F7-2CE2-AC1E6B72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Flowchart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62186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BDD1-6B37-840C-6A5E-5F36465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7400253" cy="591870"/>
          </a:xfrm>
        </p:spPr>
        <p:txBody>
          <a:bodyPr>
            <a:normAutofit fontScale="90000"/>
          </a:bodyPr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Flowchart 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87884-E0FC-E57C-4E69-EE874028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379" y="1322614"/>
            <a:ext cx="7331242" cy="3649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Flowchart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diagram yang </a:t>
            </a:r>
            <a:r>
              <a:rPr lang="en-ID" dirty="0" err="1"/>
              <a:t>menggambarkan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proses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</a:pP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</a:pPr>
            <a:r>
              <a:rPr lang="en-ID" dirty="0" err="1"/>
              <a:t>Untuk</a:t>
            </a:r>
            <a:r>
              <a:rPr lang="en-ID" dirty="0"/>
              <a:t> tools </a:t>
            </a:r>
            <a:r>
              <a:rPr lang="en-ID" dirty="0" err="1"/>
              <a:t>bisa</a:t>
            </a:r>
            <a:r>
              <a:rPr lang="en-ID" dirty="0"/>
              <a:t> Draw.io, Whimsical dan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>
              <a:lnSpc>
                <a:spcPct val="150000"/>
              </a:lnSpc>
            </a:pP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? 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program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coding.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dan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orang lain.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sejak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362A3-76E7-5796-1445-1C54C002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22444" cy="747005"/>
          </a:xfrm>
        </p:spPr>
        <p:txBody>
          <a:bodyPr/>
          <a:lstStyle/>
          <a:p>
            <a:r>
              <a:rPr lang="en-US" dirty="0"/>
              <a:t>Apa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?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E7669-3163-6EDB-015B-87516D31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799" y="1464527"/>
            <a:ext cx="7022443" cy="3066948"/>
          </a:xfrm>
        </p:spPr>
        <p:txBody>
          <a:bodyPr>
            <a:normAutofit/>
          </a:bodyPr>
          <a:lstStyle/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Intro to the class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Algoritma</a:t>
            </a:r>
            <a:endParaRPr lang="en-US" sz="2800" dirty="0"/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Flowchart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Syntax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70727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18AB-38F8-9101-EC4F-943877F2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54" y="148479"/>
            <a:ext cx="5933762" cy="807531"/>
          </a:xfrm>
        </p:spPr>
        <p:txBody>
          <a:bodyPr/>
          <a:lstStyle/>
          <a:p>
            <a:pPr algn="ctr"/>
            <a:r>
              <a:rPr lang="en-US" dirty="0" err="1"/>
              <a:t>Simbol</a:t>
            </a:r>
            <a:r>
              <a:rPr lang="en-US" dirty="0"/>
              <a:t> Flowchart</a:t>
            </a:r>
            <a:endParaRPr lang="en-ID" dirty="0"/>
          </a:p>
        </p:txBody>
      </p:sp>
      <p:pic>
        <p:nvPicPr>
          <p:cNvPr id="5122" name="Picture 2" descr="Simbol Bagan Alir">
            <a:extLst>
              <a:ext uri="{FF2B5EF4-FFF2-40B4-BE49-F238E27FC236}">
                <a16:creationId xmlns:a16="http://schemas.microsoft.com/office/drawing/2014/main" id="{497C158E-7B36-E95D-0996-B32611683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92" y="956010"/>
            <a:ext cx="5883216" cy="38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7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1A851E-1268-98F8-A90B-4F7B5CA0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0"/>
            <a:ext cx="5435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7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6CF327E-ED53-1287-1311-A1CF69828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82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Flowchart Login">
            <a:extLst>
              <a:ext uri="{FF2B5EF4-FFF2-40B4-BE49-F238E27FC236}">
                <a16:creationId xmlns:a16="http://schemas.microsoft.com/office/drawing/2014/main" id="{3C0CD4B2-E37B-5064-481C-769350C8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02" y="126658"/>
            <a:ext cx="4244196" cy="489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8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5DBA-0173-E9EE-F077-3D77FD79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6C28A5-FC64-B048-75A4-B3E4BEEA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Syntax</a:t>
            </a:r>
            <a:br>
              <a:rPr lang="en-US" sz="6600" dirty="0"/>
            </a:br>
            <a:r>
              <a:rPr lang="en-US" sz="6600" dirty="0"/>
              <a:t>(Python)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554706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60AF-C5EF-B0FC-3B22-E0759E1A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7020691" cy="8506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Syntax 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2139-EE97-11D8-B39C-99AA8784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189" y="1449238"/>
            <a:ext cx="8229599" cy="30822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 err="1"/>
              <a:t>Sintaks</a:t>
            </a:r>
            <a:r>
              <a:rPr lang="en-ID" dirty="0"/>
              <a:t> (Syntax)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tata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Bahasa Indonesia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punya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agar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mengerti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 err="1"/>
              <a:t>Kenapa</a:t>
            </a:r>
            <a:r>
              <a:rPr lang="en-ID" dirty="0"/>
              <a:t> Syntax </a:t>
            </a:r>
            <a:r>
              <a:rPr lang="en-ID" dirty="0" err="1"/>
              <a:t>penting</a:t>
            </a:r>
            <a:r>
              <a:rPr lang="en-ID" dirty="0"/>
              <a:t> ?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"literal",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paham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Kalau salah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→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error (</a:t>
            </a: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dua :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")</a:t>
            </a:r>
          </a:p>
        </p:txBody>
      </p:sp>
    </p:spTree>
    <p:extLst>
      <p:ext uri="{BB962C8B-B14F-4D97-AF65-F5344CB8AC3E}">
        <p14:creationId xmlns:p14="http://schemas.microsoft.com/office/powerpoint/2010/main" val="240388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3C38B-6C7A-4029-29D9-0C75C23F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866342"/>
            <a:ext cx="8395854" cy="341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51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38768-1CBE-4C9A-42E0-FB947590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44" y="405245"/>
            <a:ext cx="8153512" cy="43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9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17BA-F9A1-3E98-F367-85588BC3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E24E-AD70-9196-3127-B28DA029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7020691" cy="8506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Python ?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98B2-E67C-D94D-7565-2200B4A67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189" y="1449238"/>
            <a:ext cx="8229599" cy="308223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Python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program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di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Python for Data Science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Python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, </a:t>
            </a:r>
            <a:r>
              <a:rPr lang="en-ID" dirty="0" err="1"/>
              <a:t>menganalisis</a:t>
            </a:r>
            <a:r>
              <a:rPr lang="en-ID" dirty="0"/>
              <a:t>, dan </a:t>
            </a:r>
            <a:r>
              <a:rPr lang="en-ID" dirty="0" err="1"/>
              <a:t>memvisualisasikan</a:t>
            </a:r>
            <a:r>
              <a:rPr lang="en-ID" dirty="0"/>
              <a:t> data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model </a:t>
            </a:r>
            <a:r>
              <a:rPr lang="en-ID" dirty="0" err="1"/>
              <a:t>prediktif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857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DA59-E7EC-5737-BEEB-032CCA2F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3312000" cy="764861"/>
          </a:xfrm>
        </p:spPr>
        <p:txBody>
          <a:bodyPr/>
          <a:lstStyle/>
          <a:p>
            <a:r>
              <a:rPr lang="en-US" dirty="0"/>
              <a:t>Setup Python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7A6F-BA66-9532-8CDA-DE0D7F10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7" y="1485900"/>
            <a:ext cx="7625442" cy="3045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Download Python : </a:t>
            </a:r>
            <a:r>
              <a:rPr lang="en-US" sz="1600" dirty="0">
                <a:hlinkClick r:id="rId2"/>
              </a:rPr>
              <a:t>https://www.python.org/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Download </a:t>
            </a:r>
            <a:r>
              <a:rPr lang="en-US" sz="1600" dirty="0" err="1"/>
              <a:t>VSCode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https://code.visualstudio.com/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Google Collab ( </a:t>
            </a:r>
            <a:r>
              <a:rPr lang="en-US" sz="1600" dirty="0" err="1"/>
              <a:t>tanpa</a:t>
            </a:r>
            <a:r>
              <a:rPr lang="en-US" sz="1600" dirty="0"/>
              <a:t> install ): </a:t>
            </a:r>
            <a:r>
              <a:rPr lang="en-US" sz="1600" dirty="0">
                <a:hlinkClick r:id="rId4"/>
              </a:rPr>
              <a:t>https://colab.research.google.com/</a:t>
            </a:r>
            <a:endParaRPr lang="en-US" sz="1600" dirty="0"/>
          </a:p>
          <a:p>
            <a:pPr marL="146050" indent="0">
              <a:lnSpc>
                <a:spcPct val="150000"/>
              </a:lnSpc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5952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94E699-77E4-E95E-5D2D-5CCDB5BE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the class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Pengenalan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884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BE2B33-1A6E-0A19-CE7E-94573BF05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32603"/>
              </p:ext>
            </p:extLst>
          </p:nvPr>
        </p:nvGraphicFramePr>
        <p:xfrm>
          <a:off x="311149" y="1003573"/>
          <a:ext cx="8521701" cy="3322320"/>
        </p:xfrm>
        <a:graphic>
          <a:graphicData uri="http://schemas.openxmlformats.org/drawingml/2006/table">
            <a:tbl>
              <a:tblPr>
                <a:tableStyleId>{A93659D5-C116-419A-B501-7AA78EB90A89}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367419258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0603371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41813637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D" sz="1400"/>
                        <a:t>Ekstensi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Fungsi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Contoh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349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D" sz="1400"/>
                        <a:t>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b="1"/>
                        <a:t>File utama Python</a:t>
                      </a:r>
                      <a:r>
                        <a:rPr lang="en-ID" sz="1400"/>
                        <a:t> (kode program/script biasa)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program.py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0089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D" sz="1400"/>
                        <a:t>.ipynb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b="1"/>
                        <a:t>Notebook interaktif</a:t>
                      </a:r>
                      <a:r>
                        <a:rPr lang="en-ID" sz="1400"/>
                        <a:t> (digunakan di Jupyter Notebook/Colab)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analisis.ipynb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530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ID" sz="1400"/>
                        <a:t>.pyc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File Python yang sudah </a:t>
                      </a:r>
                      <a:r>
                        <a:rPr lang="en-ID" sz="1400" b="1"/>
                        <a:t>di-compile</a:t>
                      </a:r>
                      <a:r>
                        <a:rPr lang="en-ID" sz="1400"/>
                        <a:t> menjadi bytecode (otomatis dibuat)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main.pyc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9241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ID" sz="1400"/>
                        <a:t>.pyo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File Python yang di-</a:t>
                      </a:r>
                      <a:r>
                        <a:rPr lang="en-ID" sz="1400" b="1"/>
                        <a:t>optimize</a:t>
                      </a:r>
                      <a:r>
                        <a:rPr lang="en-ID" sz="1400"/>
                        <a:t> saat compile (jarang dipakai sekarang)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script.pyo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13884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D" sz="1400"/>
                        <a:t>.pyw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/>
                        <a:t>Python </a:t>
                      </a:r>
                      <a:r>
                        <a:rPr lang="en-ID" sz="1400" b="1"/>
                        <a:t>tanpa terminal/console</a:t>
                      </a:r>
                      <a:r>
                        <a:rPr lang="en-ID" sz="1400"/>
                        <a:t> (khusus Windows GUI)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aplikasi.pyw</a:t>
                      </a:r>
                      <a:endParaRPr lang="en-ID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65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81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03D1DA-3DE2-D8B4-D259-3159A7DA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68324"/>
              </p:ext>
            </p:extLst>
          </p:nvPr>
        </p:nvGraphicFramePr>
        <p:xfrm>
          <a:off x="311150" y="257406"/>
          <a:ext cx="8521700" cy="2164080"/>
        </p:xfrm>
        <a:graphic>
          <a:graphicData uri="http://schemas.openxmlformats.org/drawingml/2006/table">
            <a:tbl>
              <a:tblPr>
                <a:tableStyleId>{A93659D5-C116-419A-B501-7AA78EB90A89}</a:tableStyleId>
              </a:tblPr>
              <a:tblGrid>
                <a:gridCol w="4260850">
                  <a:extLst>
                    <a:ext uri="{9D8B030D-6E8A-4147-A177-3AD203B41FA5}">
                      <a16:colId xmlns:a16="http://schemas.microsoft.com/office/drawing/2014/main" val="1053412725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3013136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dirty="0"/>
                        <a:t>Alasan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Penjelasan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18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 err="1"/>
                        <a:t>Mudah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dibaca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Sintaks Python simpel, cocok untuk pemula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75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/>
                        <a:t>Punya </a:t>
                      </a:r>
                      <a:r>
                        <a:rPr lang="en-ID" b="1" dirty="0" err="1"/>
                        <a:t>banyak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pustaka</a:t>
                      </a:r>
                      <a:r>
                        <a:rPr lang="en-ID" b="1" dirty="0"/>
                        <a:t> </a:t>
                      </a:r>
                      <a:r>
                        <a:rPr lang="en-ID" b="1" dirty="0" err="1"/>
                        <a:t>khusus</a:t>
                      </a:r>
                      <a:r>
                        <a:rPr lang="en-ID" b="1" dirty="0"/>
                        <a:t> data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Ada banyak library siap pakai (pandas, numpy, matplotlib, dsb.)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35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Dukungan</a:t>
                      </a:r>
                      <a:r>
                        <a:rPr lang="en-US" b="1" dirty="0"/>
                        <a:t> machine learning &amp; 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Bisa dipakai untuk membuat model prediktif dan analisis canggih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558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 dirty="0" err="1"/>
                        <a:t>Digunakan</a:t>
                      </a:r>
                      <a:r>
                        <a:rPr lang="en-ID" b="1" dirty="0"/>
                        <a:t> di </a:t>
                      </a:r>
                      <a:r>
                        <a:rPr lang="en-ID" b="1" dirty="0" err="1"/>
                        <a:t>industri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Perusahaan-perusahaan besar menggunakan Python untuk analisis data mereka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9685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5A30E-9AF5-3917-4751-BE08C068D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36351"/>
              </p:ext>
            </p:extLst>
          </p:nvPr>
        </p:nvGraphicFramePr>
        <p:xfrm>
          <a:off x="311150" y="2846706"/>
          <a:ext cx="8521700" cy="1828800"/>
        </p:xfrm>
        <a:graphic>
          <a:graphicData uri="http://schemas.openxmlformats.org/drawingml/2006/table">
            <a:tbl>
              <a:tblPr>
                <a:tableStyleId>{A93659D5-C116-419A-B501-7AA78EB90A89}</a:tableStyleId>
              </a:tblPr>
              <a:tblGrid>
                <a:gridCol w="4260850">
                  <a:extLst>
                    <a:ext uri="{9D8B030D-6E8A-4147-A177-3AD203B41FA5}">
                      <a16:colId xmlns:a16="http://schemas.microsoft.com/office/drawing/2014/main" val="1870727664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2853206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Fungsi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01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NumPy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Operasi angka &amp;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15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Pandas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Mengolah data tabel (mirip Excel)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91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Matplotlib / Seaborn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Membuat grafik dan visualisasi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65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Scikit-learn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Machine learning (prediksi, klasifikasi)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164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b="1"/>
                        <a:t>Statsmodels</a:t>
                      </a:r>
                      <a:endParaRPr lang="en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Analisis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statistik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lanjutan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927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0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A7737-BBC4-63D3-C4FF-0545742C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2" y="1363436"/>
            <a:ext cx="3446534" cy="2416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F58A2C-575B-5214-2DD5-AC03CB21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885" y="1689657"/>
            <a:ext cx="3474912" cy="17641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CA0358-E993-F448-0476-4E2C27B9ADD1}"/>
              </a:ext>
            </a:extLst>
          </p:cNvPr>
          <p:cNvSpPr/>
          <p:nvPr/>
        </p:nvSpPr>
        <p:spPr>
          <a:xfrm>
            <a:off x="4018002" y="2110085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VS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8F27A-E9A6-8BD1-2ABF-B17FA38071C2}"/>
              </a:ext>
            </a:extLst>
          </p:cNvPr>
          <p:cNvSpPr/>
          <p:nvPr/>
        </p:nvSpPr>
        <p:spPr>
          <a:xfrm>
            <a:off x="1358490" y="250584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EE1C1-2E19-D4F3-8B43-34ABB2F74CC5}"/>
              </a:ext>
            </a:extLst>
          </p:cNvPr>
          <p:cNvSpPr/>
          <p:nvPr/>
        </p:nvSpPr>
        <p:spPr>
          <a:xfrm>
            <a:off x="5724784" y="250584"/>
            <a:ext cx="26571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3590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19D1-EA3C-4B5E-2609-471E466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9" y="598575"/>
            <a:ext cx="6543415" cy="681585"/>
          </a:xfrm>
        </p:spPr>
        <p:txBody>
          <a:bodyPr/>
          <a:lstStyle/>
          <a:p>
            <a:r>
              <a:rPr lang="en-US" dirty="0"/>
              <a:t>Latihan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F546-1D69-22F1-C8F4-E324FF2C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446415"/>
            <a:ext cx="7133618" cy="3085060"/>
          </a:xfrm>
        </p:spPr>
        <p:txBody>
          <a:bodyPr/>
          <a:lstStyle/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sehari2 dan </a:t>
            </a:r>
            <a:r>
              <a:rPr lang="en-US" dirty="0" err="1"/>
              <a:t>jelaskan</a:t>
            </a:r>
            <a:r>
              <a:rPr lang="en-US" dirty="0"/>
              <a:t>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Flowchart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boleh</a:t>
            </a:r>
            <a:r>
              <a:rPr lang="en-US" dirty="0"/>
              <a:t> flowchart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sehari2.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program python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output : ( Google Collab)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b="1" dirty="0">
                <a:sym typeface="Wingdings" panose="05000000000000000000" pitchFamily="2" charset="2"/>
              </a:rPr>
              <a:t> 	</a:t>
            </a:r>
            <a:r>
              <a:rPr lang="en-US" b="1" dirty="0"/>
              <a:t>“Halo nama </a:t>
            </a:r>
            <a:r>
              <a:rPr lang="en-US" b="1" dirty="0" err="1"/>
              <a:t>saya</a:t>
            </a:r>
            <a:r>
              <a:rPr lang="en-US" b="1" dirty="0"/>
              <a:t> dan </a:t>
            </a:r>
            <a:r>
              <a:rPr lang="en-US" b="1" dirty="0" err="1"/>
              <a:t>saya</a:t>
            </a:r>
            <a:r>
              <a:rPr lang="en-US" b="1" dirty="0"/>
              <a:t> </a:t>
            </a:r>
            <a:r>
              <a:rPr lang="en-US" b="1" dirty="0" err="1"/>
              <a:t>tertarik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belajar</a:t>
            </a:r>
            <a:r>
              <a:rPr lang="en-US" b="1" dirty="0"/>
              <a:t> Data Science”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python.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err="1"/>
              <a:t>Buatlah</a:t>
            </a:r>
            <a:r>
              <a:rPr lang="en-US" dirty="0"/>
              <a:t> program input nama dan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variable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fi-FI" b="1" dirty="0">
                <a:sym typeface="Wingdings" panose="05000000000000000000" pitchFamily="2" charset="2"/>
              </a:rPr>
              <a:t>	</a:t>
            </a:r>
            <a:r>
              <a:rPr lang="fi-FI" b="1" dirty="0"/>
              <a:t>Masukkan nama kamu: Vanya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fi-FI" b="1" dirty="0"/>
              <a:t>	Masukkan usia kamu: 22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fi-FI" b="1" dirty="0"/>
              <a:t>	Halo, Vanya! Kamu berusia 22 tahun.</a:t>
            </a:r>
            <a:endParaRPr lang="en-US" b="1" dirty="0"/>
          </a:p>
          <a:p>
            <a:pPr marL="146050" indent="0">
              <a:lnSpc>
                <a:spcPct val="150000"/>
              </a:lnSpc>
              <a:buNone/>
            </a:pPr>
            <a:endParaRPr lang="en-US" dirty="0"/>
          </a:p>
          <a:p>
            <a:pPr marL="488950" indent="-342900">
              <a:lnSpc>
                <a:spcPct val="150000"/>
              </a:lnSpc>
              <a:buFont typeface="+mj-lt"/>
              <a:buAutoNum type="arabicPeriod" startAt="4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993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D55057-503A-3D42-30D3-0894031C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542834" cy="769308"/>
          </a:xfrm>
        </p:spPr>
        <p:txBody>
          <a:bodyPr/>
          <a:lstStyle/>
          <a:p>
            <a:r>
              <a:rPr lang="en-US" dirty="0"/>
              <a:t>Data science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2AE40-1CA1-5F69-720F-EAC7738E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738" y="1567034"/>
            <a:ext cx="7542834" cy="299110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D" dirty="0"/>
              <a:t>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/>
              <a:t>Tujuan Data Science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b="1" dirty="0" err="1"/>
              <a:t>wawasan</a:t>
            </a:r>
            <a:r>
              <a:rPr lang="en-ID" b="1" dirty="0"/>
              <a:t> </a:t>
            </a:r>
            <a:r>
              <a:rPr lang="en-ID" b="1" dirty="0" err="1"/>
              <a:t>atau</a:t>
            </a:r>
            <a:r>
              <a:rPr lang="en-ID" b="1" dirty="0"/>
              <a:t> insight </a:t>
            </a:r>
            <a:r>
              <a:rPr lang="en-ID" dirty="0"/>
              <a:t>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: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Keputusan.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 err="1"/>
              <a:t>Memprediksi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insight.</a:t>
            </a:r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D" dirty="0"/>
              <a:t>Process automation. ( </a:t>
            </a:r>
            <a:r>
              <a:rPr lang="en-ID" dirty="0" err="1"/>
              <a:t>Pekerjaan</a:t>
            </a:r>
            <a:r>
              <a:rPr lang="en-ID" dirty="0"/>
              <a:t> yang repetitive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oleh computer)</a:t>
            </a:r>
          </a:p>
          <a:p>
            <a:pPr marL="146050" indent="0" algn="just">
              <a:lnSpc>
                <a:spcPct val="150000"/>
              </a:lnSpc>
              <a:buNone/>
            </a:pPr>
            <a:endParaRPr lang="en-ID" dirty="0"/>
          </a:p>
          <a:p>
            <a:pPr marL="488950" indent="-342900" algn="just">
              <a:lnSpc>
                <a:spcPct val="150000"/>
              </a:lnSpc>
              <a:buFont typeface="+mj-lt"/>
              <a:buAutoNum type="arabicParenR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1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0E26A-8161-D81F-1718-F52216C57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4F03B7-7410-D168-3353-FF0863C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542834" cy="769308"/>
          </a:xfrm>
        </p:spPr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Data science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2DEDA-3D9F-B611-A434-63BDBB522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16" y="1553818"/>
            <a:ext cx="8296367" cy="2991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D" sz="1400" dirty="0"/>
              <a:t>Data Collection – </a:t>
            </a:r>
            <a:r>
              <a:rPr lang="en-ID" sz="1400" dirty="0" err="1"/>
              <a:t>mengumpulkan</a:t>
            </a:r>
            <a:r>
              <a:rPr lang="en-ID" sz="1400" dirty="0"/>
              <a:t> data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sumber</a:t>
            </a:r>
            <a:r>
              <a:rPr lang="en-ID" sz="1400" dirty="0"/>
              <a:t> (web, database, sensor, </a:t>
            </a:r>
            <a:r>
              <a:rPr lang="en-ID" sz="1400" dirty="0" err="1"/>
              <a:t>dsb</a:t>
            </a:r>
            <a:r>
              <a:rPr lang="en-ID" sz="1400" dirty="0"/>
              <a:t>.)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Data Cleaning – </a:t>
            </a:r>
            <a:r>
              <a:rPr lang="en-US" sz="1400" dirty="0" err="1"/>
              <a:t>membersihkan</a:t>
            </a:r>
            <a:r>
              <a:rPr lang="en-US" sz="1400" dirty="0"/>
              <a:t> data agar </a:t>
            </a:r>
            <a:r>
              <a:rPr lang="en-US" sz="1400" dirty="0" err="1"/>
              <a:t>rapi</a:t>
            </a:r>
            <a:r>
              <a:rPr lang="en-US" sz="1400" dirty="0"/>
              <a:t> dan </a:t>
            </a:r>
            <a:r>
              <a:rPr lang="en-US" sz="1400" dirty="0" err="1"/>
              <a:t>konsisten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Data Exploration –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awal</a:t>
            </a:r>
            <a:r>
              <a:rPr lang="en-US" sz="1400" dirty="0"/>
              <a:t> (</a:t>
            </a:r>
            <a:r>
              <a:rPr lang="en-US" sz="1400" dirty="0" err="1"/>
              <a:t>pakai</a:t>
            </a:r>
            <a:r>
              <a:rPr lang="en-US" sz="1400" dirty="0"/>
              <a:t> Python, Pandas, </a:t>
            </a:r>
            <a:r>
              <a:rPr lang="en-US" sz="1400" dirty="0" err="1"/>
              <a:t>dll</a:t>
            </a:r>
            <a:r>
              <a:rPr lang="en-US" sz="1400" dirty="0"/>
              <a:t>).</a:t>
            </a:r>
          </a:p>
          <a:p>
            <a:pPr algn="just">
              <a:lnSpc>
                <a:spcPct val="150000"/>
              </a:lnSpc>
            </a:pPr>
            <a:r>
              <a:rPr lang="sv-SE" sz="1400" dirty="0"/>
              <a:t>Data Analysis – mencari pola, tren, dan hubungan.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Machine Learning – </a:t>
            </a:r>
            <a:r>
              <a:rPr lang="en-US" sz="1400" dirty="0" err="1"/>
              <a:t>membuat</a:t>
            </a:r>
            <a:r>
              <a:rPr lang="en-US" sz="1400" dirty="0"/>
              <a:t> model </a:t>
            </a:r>
            <a:r>
              <a:rPr lang="en-US" sz="1400" dirty="0" err="1"/>
              <a:t>prediktif</a:t>
            </a:r>
            <a:r>
              <a:rPr lang="en-US" sz="1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1400" dirty="0"/>
              <a:t>Data Visualization –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grafik</a:t>
            </a:r>
            <a:r>
              <a:rPr lang="en-ID" sz="1400" dirty="0"/>
              <a:t>/chart agar </a:t>
            </a:r>
            <a:r>
              <a:rPr lang="en-ID" sz="1400" dirty="0" err="1"/>
              <a:t>hasil</a:t>
            </a:r>
            <a:r>
              <a:rPr lang="en-ID" sz="1400" dirty="0"/>
              <a:t> </a:t>
            </a:r>
            <a:r>
              <a:rPr lang="en-ID" sz="1400" dirty="0" err="1"/>
              <a:t>mudah</a:t>
            </a:r>
            <a:r>
              <a:rPr lang="en-ID" sz="1400" dirty="0"/>
              <a:t> </a:t>
            </a:r>
            <a:r>
              <a:rPr lang="en-ID" sz="1400" dirty="0" err="1"/>
              <a:t>dipahami</a:t>
            </a:r>
            <a:endParaRPr lang="en-ID" sz="1400" dirty="0"/>
          </a:p>
          <a:p>
            <a:pPr algn="just">
              <a:lnSpc>
                <a:spcPct val="150000"/>
              </a:lnSpc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140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78269-DB4E-FD8D-ECB3-FE3ABE7D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8" y="250422"/>
            <a:ext cx="4073236" cy="2220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752BB-7228-E25D-2581-24489BA3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824" y="216415"/>
            <a:ext cx="4159098" cy="2288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EC933-07CA-A0F2-9046-5F00819E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8" y="2673015"/>
            <a:ext cx="4115606" cy="2278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15405-C4A1-8943-B87B-442476CF2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318" y="2673015"/>
            <a:ext cx="3956606" cy="23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D6D455-B2B5-9A7D-CBBA-C77F4C80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44" y="472941"/>
            <a:ext cx="4732712" cy="41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9B526B-3AD2-0B36-1134-72B945B5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4835"/>
            <a:ext cx="7924800" cy="31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7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0"/>
            <a:ext cx="39997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"/>
          <p:cNvSpPr txBox="1">
            <a:spLocks noGrp="1"/>
          </p:cNvSpPr>
          <p:nvPr>
            <p:ph type="body" idx="1"/>
          </p:nvPr>
        </p:nvSpPr>
        <p:spPr>
          <a:xfrm>
            <a:off x="3485725" y="1428325"/>
            <a:ext cx="4780800" cy="27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Transaksi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pesan Gojek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pesan grabfood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jam berapa pesan gojek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berapa x menggunakan promo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Session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seberapa sering buka apps gojek? Kapan? Jam berapa?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Location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lokasi mana yang paling sering digunakan untuk antar? Jam berapa?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b="1"/>
              <a:t>Profil Device</a:t>
            </a:r>
            <a:r>
              <a:rPr lang="en-GB"/>
              <a:t>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device apa yang dipakai?</a:t>
            </a:r>
            <a:endParaRPr/>
          </a:p>
        </p:txBody>
      </p:sp>
      <p:sp>
        <p:nvSpPr>
          <p:cNvPr id="421" name="Google Shape;421;p4"/>
          <p:cNvSpPr txBox="1">
            <a:spLocks noGrp="1"/>
          </p:cNvSpPr>
          <p:nvPr>
            <p:ph type="title"/>
          </p:nvPr>
        </p:nvSpPr>
        <p:spPr>
          <a:xfrm>
            <a:off x="3648650" y="628200"/>
            <a:ext cx="37014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 dari smartphone!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1830</Words>
  <Application>Microsoft Office PowerPoint</Application>
  <PresentationFormat>On-screen Show (16:9)</PresentationFormat>
  <Paragraphs>306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Nunito</vt:lpstr>
      <vt:lpstr>Arial</vt:lpstr>
      <vt:lpstr>Lato</vt:lpstr>
      <vt:lpstr>Wingdings</vt:lpstr>
      <vt:lpstr>Maven Pro</vt:lpstr>
      <vt:lpstr>Momentum</vt:lpstr>
      <vt:lpstr>Introduction to Python for Data Science</vt:lpstr>
      <vt:lpstr>Apa yang kita pelajari ?</vt:lpstr>
      <vt:lpstr>Intro to the class (Pengenalan)</vt:lpstr>
      <vt:lpstr>Data science</vt:lpstr>
      <vt:lpstr>Komponen Data science</vt:lpstr>
      <vt:lpstr>PowerPoint Presentation</vt:lpstr>
      <vt:lpstr>PowerPoint Presentation</vt:lpstr>
      <vt:lpstr>PowerPoint Presentation</vt:lpstr>
      <vt:lpstr>Data dari smartphone!</vt:lpstr>
      <vt:lpstr>PowerPoint Presentation</vt:lpstr>
      <vt:lpstr>Tools yang digunakan</vt:lpstr>
      <vt:lpstr>Data Science Job</vt:lpstr>
      <vt:lpstr>PowerPoint Presentation</vt:lpstr>
      <vt:lpstr>PowerPoint Presentation</vt:lpstr>
      <vt:lpstr>PowerPoint Presentation</vt:lpstr>
      <vt:lpstr>Algoritma</vt:lpstr>
      <vt:lpstr>Apa itu Algoritma ?</vt:lpstr>
      <vt:lpstr>Flowchart</vt:lpstr>
      <vt:lpstr>Apa itu Flowchart ?</vt:lpstr>
      <vt:lpstr>Simbol Flowchart</vt:lpstr>
      <vt:lpstr>PowerPoint Presentation</vt:lpstr>
      <vt:lpstr>PowerPoint Presentation</vt:lpstr>
      <vt:lpstr>PowerPoint Presentation</vt:lpstr>
      <vt:lpstr>Syntax (Python)</vt:lpstr>
      <vt:lpstr>Apa itu Syntax ?</vt:lpstr>
      <vt:lpstr>PowerPoint Presentation</vt:lpstr>
      <vt:lpstr>PowerPoint Presentation</vt:lpstr>
      <vt:lpstr>Apa itu Python ?</vt:lpstr>
      <vt:lpstr>Setup Python</vt:lpstr>
      <vt:lpstr>PowerPoint Presentation</vt:lpstr>
      <vt:lpstr>PowerPoint Presentation</vt:lpstr>
      <vt:lpstr>PowerPoint Presentation</vt:lpstr>
      <vt:lpstr>Latihan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Vanya Zura</cp:lastModifiedBy>
  <cp:revision>85</cp:revision>
  <dcterms:modified xsi:type="dcterms:W3CDTF">2025-09-25T11:08:33Z</dcterms:modified>
</cp:coreProperties>
</file>