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59" r:id="rId6"/>
    <p:sldId id="263" r:id="rId7"/>
    <p:sldId id="262" r:id="rId8"/>
    <p:sldId id="264" r:id="rId9"/>
    <p:sldId id="261" r:id="rId10"/>
    <p:sldId id="267" r:id="rId11"/>
    <p:sldId id="266" r:id="rId12"/>
    <p:sldId id="274" r:id="rId13"/>
    <p:sldId id="269" r:id="rId14"/>
    <p:sldId id="268" r:id="rId15"/>
    <p:sldId id="270" r:id="rId16"/>
    <p:sldId id="271" r:id="rId17"/>
    <p:sldId id="278" r:id="rId18"/>
    <p:sldId id="272" r:id="rId19"/>
    <p:sldId id="279" r:id="rId20"/>
    <p:sldId id="273" r:id="rId21"/>
    <p:sldId id="280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100" d="100"/>
          <a:sy n="100" d="100"/>
        </p:scale>
        <p:origin x="5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09296-3F68-4A86-96F1-28FE6BFE6814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3C696-4D69-4C32-A166-567AFEC40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55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3C696-4D69-4C32-A166-567AFEC40C7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872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 awal2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3C696-4D69-4C32-A166-567AFEC40C7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06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array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1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arraynya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index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3C696-4D69-4C32-A166-567AFEC40C7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709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Kalau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tau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masukkin</a:t>
            </a:r>
            <a:r>
              <a:rPr lang="en-US" dirty="0"/>
              <a:t> </a:t>
            </a:r>
            <a:r>
              <a:rPr lang="en-US" dirty="0" err="1"/>
              <a:t>apa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3C696-4D69-4C32-A166-567AFEC40C7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30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Jadi </a:t>
            </a:r>
            <a:r>
              <a:rPr lang="en-US" dirty="0" err="1"/>
              <a:t>sizeofmynumber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bytes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 </a:t>
            </a:r>
            <a:r>
              <a:rPr lang="en-US" dirty="0" err="1"/>
              <a:t>adalah</a:t>
            </a:r>
            <a:r>
              <a:rPr lang="en-US" dirty="0"/>
              <a:t> 4 byte </a:t>
            </a:r>
            <a:r>
              <a:rPr lang="en-US" dirty="0" err="1"/>
              <a:t>satuannya</a:t>
            </a:r>
            <a:r>
              <a:rPr lang="en-US" dirty="0"/>
              <a:t>.</a:t>
            </a:r>
          </a:p>
          <a:p>
            <a:r>
              <a:rPr lang="en-US" dirty="0"/>
              <a:t>Jadi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sizeofmynumbers</a:t>
            </a:r>
            <a:r>
              <a:rPr lang="en-US" dirty="0"/>
              <a:t> = 4 x </a:t>
            </a:r>
            <a:r>
              <a:rPr lang="en-US" dirty="0" err="1"/>
              <a:t>indeks</a:t>
            </a:r>
            <a:r>
              <a:rPr lang="en-US" dirty="0"/>
              <a:t> 5 </a:t>
            </a:r>
            <a:r>
              <a:rPr lang="en-US" dirty="0" err="1"/>
              <a:t>dari</a:t>
            </a:r>
            <a:r>
              <a:rPr lang="en-US" dirty="0"/>
              <a:t> array = 20</a:t>
            </a:r>
          </a:p>
          <a:p>
            <a:r>
              <a:rPr lang="en-US" dirty="0"/>
              <a:t>20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1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4.</a:t>
            </a:r>
          </a:p>
          <a:p>
            <a:r>
              <a:rPr lang="en-US" dirty="0" err="1"/>
              <a:t>Jadilah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3C696-4D69-4C32-A166-567AFEC40C7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374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codingannya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3C696-4D69-4C32-A166-567AFEC40C7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566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Foreach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disbanding for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for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sizeof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3C696-4D69-4C32-A166-567AFEC40C7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8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47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26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3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77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97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141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58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50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7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627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20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98002D-FBE9-40F8-944F-10B147607F63}" type="datetimeFigureOut">
              <a:rPr lang="en-ID" smtClean="0"/>
              <a:t>30/06/2025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C5F807B-32AB-4AD6-BD87-F7F567AFAF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25E7-3456-6308-454F-3EBDC857A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&amp; String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8953-5D25-AA7B-3AC8-91AFB5033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Pertemuan</a:t>
            </a:r>
            <a:r>
              <a:rPr lang="en-US" dirty="0"/>
              <a:t> 3</a:t>
            </a:r>
          </a:p>
          <a:p>
            <a:endParaRPr lang="en-US" dirty="0"/>
          </a:p>
          <a:p>
            <a:r>
              <a:rPr lang="en-US" dirty="0"/>
              <a:t>Tutor : Kak Vanya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436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486553-960C-72EF-BA0F-0BACA5B0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0"/>
            <a:ext cx="1175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7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ED8-DFDA-35CE-7F18-6748A2E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for loop &amp; </a:t>
            </a:r>
            <a:r>
              <a:rPr lang="en-US" dirty="0" err="1"/>
              <a:t>sizeof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4869-8920-3436-EC75-16AFEF6A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Array for loop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yang di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deklarasikan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manual </a:t>
            </a:r>
            <a:r>
              <a:rPr lang="en-US" dirty="0" err="1"/>
              <a:t>manggil</a:t>
            </a:r>
            <a:r>
              <a:rPr lang="en-US" dirty="0"/>
              <a:t> 1 per 1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array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Dalam looping array </a:t>
            </a:r>
            <a:r>
              <a:rPr lang="en-US" dirty="0" err="1">
                <a:highlight>
                  <a:srgbClr val="FFFF00"/>
                </a:highlight>
              </a:rPr>
              <a:t>kita</a:t>
            </a:r>
            <a:r>
              <a:rPr lang="en-US" dirty="0">
                <a:highlight>
                  <a:srgbClr val="FFFF00"/>
                </a:highlight>
              </a:rPr>
              <a:t> juga </a:t>
            </a:r>
            <a:r>
              <a:rPr lang="en-US" dirty="0" err="1">
                <a:highlight>
                  <a:srgbClr val="FFFF00"/>
                </a:highlight>
              </a:rPr>
              <a:t>menggunakan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sizeof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untuk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menentukan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berapa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jumlah</a:t>
            </a:r>
            <a:r>
              <a:rPr lang="en-US" dirty="0">
                <a:highlight>
                  <a:srgbClr val="FFFF00"/>
                </a:highlight>
              </a:rPr>
              <a:t> array </a:t>
            </a:r>
            <a:r>
              <a:rPr lang="en-US" dirty="0" err="1">
                <a:highlight>
                  <a:srgbClr val="FFFF00"/>
                </a:highlight>
              </a:rPr>
              <a:t>yg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perlu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kita</a:t>
            </a:r>
            <a:r>
              <a:rPr lang="en-US" dirty="0">
                <a:highlight>
                  <a:srgbClr val="FFFF00"/>
                </a:highlight>
              </a:rPr>
              <a:t> output dan </a:t>
            </a:r>
            <a:r>
              <a:rPr lang="en-US" dirty="0" err="1">
                <a:highlight>
                  <a:srgbClr val="FFFF00"/>
                </a:highlight>
              </a:rPr>
              <a:t>menyesuaikan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dengan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tipe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datanya</a:t>
            </a:r>
            <a:r>
              <a:rPr lang="en-US" dirty="0">
                <a:highlight>
                  <a:srgbClr val="FFFF00"/>
                </a:highlight>
              </a:rPr>
              <a:t>. (</a:t>
            </a:r>
            <a:r>
              <a:rPr lang="en-US" dirty="0" err="1">
                <a:highlight>
                  <a:srgbClr val="FFFF00"/>
                </a:highlight>
              </a:rPr>
              <a:t>rekomen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663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2EE12-DA0C-B5F1-29BD-CD3FF5AF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08"/>
            <a:ext cx="12192000" cy="66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2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5F90C-AAEC-D0E6-CD79-CAAA74A2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495425"/>
            <a:ext cx="107251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E0D609-9CF5-7C93-2DE4-96C7C490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99" y="0"/>
            <a:ext cx="9817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3055-1F2F-889A-F5D0-DD8D3E6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9F3D-958C-DDB9-4720-BA9FD125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Foreach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looping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data, vector dan list.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block to be executed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78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0595A5-6FFF-4E8C-1BB8-AEF465A4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05" y="0"/>
            <a:ext cx="1059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047E-1254-8B60-DC96-F0085C20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vector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5C17F-0419-9333-552E-6D4CEE5A3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39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B9DE-9B7F-84EC-8F32-734B77B3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vector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99D7-4C14-356C-8BE5-3CEBD51F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Array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Sedangkan</a:t>
            </a:r>
            <a:r>
              <a:rPr lang="en-US" dirty="0"/>
              <a:t> vector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resizeable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arti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dan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batas </a:t>
            </a:r>
            <a:r>
              <a:rPr lang="en-US" dirty="0" err="1"/>
              <a:t>jumlah</a:t>
            </a:r>
            <a:r>
              <a:rPr lang="en-US" dirty="0"/>
              <a:t> array.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204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35F127-8B56-AD06-EA98-FEB740C6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86855"/>
              </p:ext>
            </p:extLst>
          </p:nvPr>
        </p:nvGraphicFramePr>
        <p:xfrm>
          <a:off x="1207624" y="225549"/>
          <a:ext cx="9776751" cy="6082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8917">
                  <a:extLst>
                    <a:ext uri="{9D8B030D-6E8A-4147-A177-3AD203B41FA5}">
                      <a16:colId xmlns:a16="http://schemas.microsoft.com/office/drawing/2014/main" val="423536231"/>
                    </a:ext>
                  </a:extLst>
                </a:gridCol>
                <a:gridCol w="3258917">
                  <a:extLst>
                    <a:ext uri="{9D8B030D-6E8A-4147-A177-3AD203B41FA5}">
                      <a16:colId xmlns:a16="http://schemas.microsoft.com/office/drawing/2014/main" val="2532974091"/>
                    </a:ext>
                  </a:extLst>
                </a:gridCol>
                <a:gridCol w="3258917">
                  <a:extLst>
                    <a:ext uri="{9D8B030D-6E8A-4147-A177-3AD203B41FA5}">
                      <a16:colId xmlns:a16="http://schemas.microsoft.com/office/drawing/2014/main" val="2630391075"/>
                    </a:ext>
                  </a:extLst>
                </a:gridCol>
              </a:tblGrid>
              <a:tr h="368645">
                <a:tc>
                  <a:txBody>
                    <a:bodyPr/>
                    <a:lstStyle/>
                    <a:p>
                      <a:r>
                        <a:rPr lang="en-ID" sz="1200" b="1" dirty="0" err="1"/>
                        <a:t>Aspek</a:t>
                      </a:r>
                      <a:endParaRPr lang="en-ID" sz="1200" b="1" dirty="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b="1" dirty="0"/>
                        <a:t>Array (</a:t>
                      </a:r>
                      <a:r>
                        <a:rPr lang="en-ID" sz="1200" b="1" dirty="0" err="1"/>
                        <a:t>bawaan</a:t>
                      </a:r>
                      <a:r>
                        <a:rPr lang="en-ID" sz="1200" b="1" dirty="0"/>
                        <a:t> C++)</a:t>
                      </a:r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b="1" dirty="0"/>
                        <a:t>Vector (STL)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1795936925"/>
                  </a:ext>
                </a:extLst>
              </a:tr>
              <a:tr h="368645">
                <a:tc>
                  <a:txBody>
                    <a:bodyPr/>
                    <a:lstStyle/>
                    <a:p>
                      <a:r>
                        <a:rPr lang="en-ID" sz="1200" b="1"/>
                        <a:t>Deklarasi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int a[5];</a:t>
                      </a:r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vector&lt;int&gt; v;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3137756809"/>
                  </a:ext>
                </a:extLst>
              </a:tr>
              <a:tr h="645130">
                <a:tc>
                  <a:txBody>
                    <a:bodyPr/>
                    <a:lstStyle/>
                    <a:p>
                      <a:r>
                        <a:rPr lang="en-ID" sz="1200" b="1"/>
                        <a:t>Ukuran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b="1" dirty="0"/>
                        <a:t>Tetap</a:t>
                      </a:r>
                      <a:r>
                        <a:rPr lang="en-ID" sz="1200" dirty="0"/>
                        <a:t> (fixed)</a:t>
                      </a:r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b="1" dirty="0" err="1"/>
                        <a:t>Dinamis</a:t>
                      </a:r>
                      <a:r>
                        <a:rPr lang="en-ID" sz="1200" dirty="0"/>
                        <a:t> (</a:t>
                      </a:r>
                      <a:r>
                        <a:rPr lang="en-ID" sz="1200" dirty="0" err="1"/>
                        <a:t>bisa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bertambah</a:t>
                      </a:r>
                      <a:r>
                        <a:rPr lang="en-ID" sz="1200" dirty="0"/>
                        <a:t>/</a:t>
                      </a:r>
                      <a:r>
                        <a:rPr lang="en-ID" sz="1200" dirty="0" err="1"/>
                        <a:t>berkurang</a:t>
                      </a:r>
                      <a:r>
                        <a:rPr lang="en-ID" sz="1200" dirty="0"/>
                        <a:t>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3906069437"/>
                  </a:ext>
                </a:extLst>
              </a:tr>
              <a:tr h="368645">
                <a:tc>
                  <a:txBody>
                    <a:bodyPr/>
                    <a:lstStyle/>
                    <a:p>
                      <a:r>
                        <a:rPr lang="en-ID" sz="1200" b="1"/>
                        <a:t>Alokasi Memori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Statis</a:t>
                      </a:r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/>
                        <a:t>Dinamis</a:t>
                      </a:r>
                      <a:r>
                        <a:rPr lang="en-ID" sz="1200" dirty="0"/>
                        <a:t> (heap)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2081952997"/>
                  </a:ext>
                </a:extLst>
              </a:tr>
              <a:tr h="368645">
                <a:tc>
                  <a:txBody>
                    <a:bodyPr/>
                    <a:lstStyle/>
                    <a:p>
                      <a:r>
                        <a:rPr lang="en-ID" sz="1200" b="1"/>
                        <a:t>Penambahan Data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Tidak </a:t>
                      </a:r>
                      <a:r>
                        <a:rPr lang="en-ID" sz="1200" dirty="0" err="1"/>
                        <a:t>bisa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setelah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deklarasi</a:t>
                      </a:r>
                      <a:endParaRPr lang="en-ID" sz="1200" dirty="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/>
                        <a:t>Bisa dengan push_back()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158571235"/>
                  </a:ext>
                </a:extLst>
              </a:tr>
              <a:tr h="645130">
                <a:tc>
                  <a:txBody>
                    <a:bodyPr/>
                    <a:lstStyle/>
                    <a:p>
                      <a:r>
                        <a:rPr lang="en-ID" sz="1200" b="1"/>
                        <a:t>Penghapusan Elemen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Tidak </a:t>
                      </a:r>
                      <a:r>
                        <a:rPr lang="en-ID" sz="1200" dirty="0" err="1"/>
                        <a:t>bisa</a:t>
                      </a:r>
                      <a:endParaRPr lang="en-ID" sz="1200" dirty="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Bisa </a:t>
                      </a:r>
                      <a:r>
                        <a:rPr lang="en-US" sz="1200" dirty="0" err="1"/>
                        <a:t>dengan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pop_back</a:t>
                      </a:r>
                      <a:r>
                        <a:rPr lang="en-US" sz="1200" dirty="0"/>
                        <a:t>(), erase(), clear()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1142737240"/>
                  </a:ext>
                </a:extLst>
              </a:tr>
              <a:tr h="368645">
                <a:tc>
                  <a:txBody>
                    <a:bodyPr/>
                    <a:lstStyle/>
                    <a:p>
                      <a:r>
                        <a:rPr lang="en-ID" sz="1200" b="1"/>
                        <a:t>Fungsi Pendukung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/>
                        <a:t>Terbatas</a:t>
                      </a:r>
                      <a:endParaRPr lang="en-ID" sz="1200" dirty="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/>
                        <a:t>Banyak (melalui STL)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50883071"/>
                  </a:ext>
                </a:extLst>
              </a:tr>
              <a:tr h="645130">
                <a:tc>
                  <a:txBody>
                    <a:bodyPr/>
                    <a:lstStyle/>
                    <a:p>
                      <a:r>
                        <a:rPr lang="en-ID" sz="1200" b="1"/>
                        <a:t>Keamanan Akses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/>
                        <a:t>Rentan</a:t>
                      </a:r>
                      <a:r>
                        <a:rPr lang="en-ID" sz="1200" dirty="0"/>
                        <a:t> (</a:t>
                      </a:r>
                      <a:r>
                        <a:rPr lang="en-ID" sz="1200" dirty="0" err="1"/>
                        <a:t>tidak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ada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pengecekan</a:t>
                      </a:r>
                      <a:r>
                        <a:rPr lang="en-ID" sz="1200" dirty="0"/>
                        <a:t> index)</a:t>
                      </a:r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Aman (</a:t>
                      </a:r>
                      <a:r>
                        <a:rPr lang="en-ID" sz="1200" dirty="0" err="1"/>
                        <a:t>gunakan</a:t>
                      </a:r>
                      <a:r>
                        <a:rPr lang="en-ID" sz="1200" dirty="0"/>
                        <a:t> at(index)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cek</a:t>
                      </a:r>
                      <a:r>
                        <a:rPr lang="en-ID" sz="1200" dirty="0"/>
                        <a:t> batas)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248461830"/>
                  </a:ext>
                </a:extLst>
              </a:tr>
              <a:tr h="368645">
                <a:tc>
                  <a:txBody>
                    <a:bodyPr/>
                    <a:lstStyle/>
                    <a:p>
                      <a:r>
                        <a:rPr lang="en-ID" sz="1200" b="1"/>
                        <a:t>Flexibilitas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/>
                        <a:t>Rendah</a:t>
                      </a:r>
                      <a:endParaRPr lang="en-ID" sz="1200" dirty="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Tinggi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827135163"/>
                  </a:ext>
                </a:extLst>
              </a:tr>
              <a:tr h="645130">
                <a:tc>
                  <a:txBody>
                    <a:bodyPr/>
                    <a:lstStyle/>
                    <a:p>
                      <a:r>
                        <a:rPr lang="en-ID" sz="1200" b="1"/>
                        <a:t>Performa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/>
                        <a:t>Lebih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cepat</a:t>
                      </a:r>
                      <a:r>
                        <a:rPr lang="en-ID" sz="1200" dirty="0"/>
                        <a:t> (</a:t>
                      </a:r>
                      <a:r>
                        <a:rPr lang="en-ID" sz="1200" dirty="0" err="1"/>
                        <a:t>karena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langsung</a:t>
                      </a:r>
                      <a:r>
                        <a:rPr lang="en-ID" sz="1200" dirty="0"/>
                        <a:t> di memory)</a:t>
                      </a:r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Sedikit lebih lambat (karena dinamis)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2235344826"/>
                  </a:ext>
                </a:extLst>
              </a:tr>
              <a:tr h="645130">
                <a:tc>
                  <a:txBody>
                    <a:bodyPr/>
                    <a:lstStyle/>
                    <a:p>
                      <a:r>
                        <a:rPr lang="en-ID" sz="1200" b="1"/>
                        <a:t>Header yang Dibutuhkan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Tidak </a:t>
                      </a:r>
                      <a:r>
                        <a:rPr lang="en-ID" sz="1200" dirty="0" err="1"/>
                        <a:t>perlu</a:t>
                      </a:r>
                      <a:r>
                        <a:rPr lang="en-ID" sz="1200" dirty="0"/>
                        <a:t> (&lt;iostream&gt; </a:t>
                      </a:r>
                      <a:r>
                        <a:rPr lang="en-ID" sz="1200" dirty="0" err="1"/>
                        <a:t>cukup</a:t>
                      </a:r>
                      <a:r>
                        <a:rPr lang="en-ID" sz="1200" dirty="0"/>
                        <a:t>)</a:t>
                      </a:r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/>
                        <a:t>Perlu</a:t>
                      </a:r>
                      <a:r>
                        <a:rPr lang="en-ID" sz="1200" dirty="0"/>
                        <a:t> #include &lt;vector&gt;</a:t>
                      </a:r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804634887"/>
                  </a:ext>
                </a:extLst>
              </a:tr>
              <a:tr h="645130">
                <a:tc>
                  <a:txBody>
                    <a:bodyPr/>
                    <a:lstStyle/>
                    <a:p>
                      <a:r>
                        <a:rPr lang="en-ID" sz="1200" b="1"/>
                        <a:t>Contoh Penggunaan</a:t>
                      </a:r>
                      <a:endParaRPr lang="en-ID" sz="120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Data statis, </a:t>
                      </a:r>
                      <a:r>
                        <a:rPr lang="en-ID" sz="1200" dirty="0" err="1"/>
                        <a:t>ukuran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diketahui</a:t>
                      </a:r>
                      <a:endParaRPr lang="en-ID" sz="1200" dirty="0"/>
                    </a:p>
                  </a:txBody>
                  <a:tcPr marL="61383" marR="61383" marT="30692" marB="30692" anchor="ctr"/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Data input user, list </a:t>
                      </a:r>
                      <a:r>
                        <a:rPr lang="en-ID" sz="1200" dirty="0" err="1"/>
                        <a:t>dinamis</a:t>
                      </a:r>
                      <a:r>
                        <a:rPr lang="en-ID" sz="1200" dirty="0"/>
                        <a:t>, data </a:t>
                      </a:r>
                      <a:r>
                        <a:rPr lang="en-ID" sz="1200" dirty="0" err="1"/>
                        <a:t>besar</a:t>
                      </a:r>
                      <a:endParaRPr lang="en-ID" sz="1200" dirty="0"/>
                    </a:p>
                  </a:txBody>
                  <a:tcPr marL="61383" marR="61383" marT="30692" marB="30692" anchor="ctr"/>
                </a:tc>
                <a:extLst>
                  <a:ext uri="{0D108BD9-81ED-4DB2-BD59-A6C34878D82A}">
                    <a16:rowId xmlns:a16="http://schemas.microsoft.com/office/drawing/2014/main" val="360777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7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C8FE0-C061-3B73-C017-23B9C286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FF745-4796-BF69-FB52-6752E12B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Array 1D dan 2D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Array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Array Looping (For loop &amp; Foreach)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Array Vector</a:t>
            </a:r>
          </a:p>
        </p:txBody>
      </p:sp>
    </p:spTree>
    <p:extLst>
      <p:ext uri="{BB962C8B-B14F-4D97-AF65-F5344CB8AC3E}">
        <p14:creationId xmlns:p14="http://schemas.microsoft.com/office/powerpoint/2010/main" val="390334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38E00-AF19-E519-B218-20F6D63D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28" y="0"/>
            <a:ext cx="7476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7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25691F-C65C-E324-C325-EA93B2E91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76542"/>
              </p:ext>
            </p:extLst>
          </p:nvPr>
        </p:nvGraphicFramePr>
        <p:xfrm>
          <a:off x="711200" y="866140"/>
          <a:ext cx="10769600" cy="424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981684999"/>
                    </a:ext>
                  </a:extLst>
                </a:gridCol>
                <a:gridCol w="5384800">
                  <a:extLst>
                    <a:ext uri="{9D8B030D-6E8A-4147-A177-3AD203B41FA5}">
                      <a16:colId xmlns:a16="http://schemas.microsoft.com/office/drawing/2014/main" val="2597171627"/>
                    </a:ext>
                  </a:extLst>
                </a:gridCol>
              </a:tblGrid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Perintah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Fungsi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225749"/>
                  </a:ext>
                </a:extLst>
              </a:tr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push_back(x)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Menambahkan elemen x ke akhir 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982503"/>
                  </a:ext>
                </a:extLst>
              </a:tr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pop_back()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Menghapus elemen terakhir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0745"/>
                  </a:ext>
                </a:extLst>
              </a:tr>
              <a:tr h="761805">
                <a:tc>
                  <a:txBody>
                    <a:bodyPr/>
                    <a:lstStyle/>
                    <a:p>
                      <a:r>
                        <a:rPr lang="en-ID"/>
                        <a:t>at(i)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Mengakses elemen ke-i (lebih aman daripada [])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38658"/>
                  </a:ext>
                </a:extLst>
              </a:tr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front()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Mengembalikan elemen pertama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006187"/>
                  </a:ext>
                </a:extLst>
              </a:tr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Mengembalikan elemen terakhir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859396"/>
                  </a:ext>
                </a:extLst>
              </a:tr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size()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Mengembalikan jumlah elemen dalam 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526144"/>
                  </a:ext>
                </a:extLst>
              </a:tr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Mengembalikan true jika vector kosong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128500"/>
                  </a:ext>
                </a:extLst>
              </a:tr>
              <a:tr h="435317">
                <a:tc>
                  <a:txBody>
                    <a:bodyPr/>
                    <a:lstStyle/>
                    <a:p>
                      <a:r>
                        <a:rPr lang="en-ID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Menghapus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seluruh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isi</a:t>
                      </a:r>
                      <a:r>
                        <a:rPr lang="en-ID" dirty="0"/>
                        <a:t> 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44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3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9FCD-BF89-4346-27C0-8757FE677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2C41-F798-CCA2-0949-09D42EF7F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91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6DF-3E8A-519F-3FA5-048671D9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14400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array </a:t>
            </a:r>
            <a:r>
              <a:rPr lang="en-US" dirty="0" err="1"/>
              <a:t>multidimensi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90C-FF89-A15D-B5BB-DC8FEC73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0058400" cy="5683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array </a:t>
            </a:r>
            <a:r>
              <a:rPr lang="en-ID" dirty="0" err="1"/>
              <a:t>dari</a:t>
            </a:r>
            <a:r>
              <a:rPr lang="en-ID" dirty="0"/>
              <a:t> array.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level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– </a:t>
            </a:r>
            <a:r>
              <a:rPr lang="en-ID" dirty="0" err="1"/>
              <a:t>misalnya</a:t>
            </a:r>
            <a:r>
              <a:rPr lang="en-ID" dirty="0"/>
              <a:t> array 2D </a:t>
            </a:r>
            <a:r>
              <a:rPr lang="en-ID" dirty="0" err="1"/>
              <a:t>adalah</a:t>
            </a:r>
            <a:r>
              <a:rPr lang="en-ID" dirty="0"/>
              <a:t> array </a:t>
            </a:r>
            <a:r>
              <a:rPr lang="en-ID" dirty="0" err="1"/>
              <a:t>dari</a:t>
            </a:r>
            <a:r>
              <a:rPr lang="en-ID" dirty="0"/>
              <a:t> array 1D.</a:t>
            </a:r>
          </a:p>
          <a:p>
            <a:pPr>
              <a:lnSpc>
                <a:spcPct val="150000"/>
              </a:lnSpc>
            </a:pPr>
            <a:r>
              <a:rPr lang="en-ID" dirty="0"/>
              <a:t>letters[0] = {"A","B","C","D"}</a:t>
            </a:r>
          </a:p>
          <a:p>
            <a:pPr>
              <a:lnSpc>
                <a:spcPct val="150000"/>
              </a:lnSpc>
            </a:pPr>
            <a:r>
              <a:rPr lang="en-ID" dirty="0"/>
              <a:t>letters[1] = {"E","F","G","H"}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8434F-5AA4-74A1-D575-67989810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00" y="2229096"/>
            <a:ext cx="5775768" cy="43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1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CFB90-5785-6D6C-9739-1248055E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2" y="0"/>
            <a:ext cx="10052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24C57-26B0-9F87-D123-1B85B571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76EF1C-D826-E56A-6DF1-20998333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D" dirty="0"/>
              <a:t>Memahami </a:t>
            </a:r>
            <a:r>
              <a:rPr lang="en-ID" dirty="0" err="1"/>
              <a:t>konsep</a:t>
            </a:r>
            <a:r>
              <a:rPr lang="en-ID" dirty="0"/>
              <a:t> dan </a:t>
            </a:r>
            <a:r>
              <a:rPr lang="en-ID" dirty="0" err="1"/>
              <a:t>kegunaan</a:t>
            </a:r>
            <a:r>
              <a:rPr lang="en-ID" dirty="0"/>
              <a:t> Array dan String </a:t>
            </a:r>
            <a:r>
              <a:rPr lang="en-ID" dirty="0" err="1"/>
              <a:t>dalam</a:t>
            </a:r>
            <a:r>
              <a:rPr lang="en-ID" dirty="0"/>
              <a:t> C++.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D" dirty="0" err="1"/>
              <a:t>Membuat</a:t>
            </a:r>
            <a:r>
              <a:rPr lang="en-ID" dirty="0"/>
              <a:t>, </a:t>
            </a:r>
            <a:r>
              <a:rPr lang="en-ID" dirty="0" err="1"/>
              <a:t>mengakses</a:t>
            </a:r>
            <a:r>
              <a:rPr lang="en-ID" dirty="0"/>
              <a:t>, dan </a:t>
            </a:r>
            <a:r>
              <a:rPr lang="en-ID" dirty="0" err="1"/>
              <a:t>memodifikasi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array dan string.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array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data dan string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memanipulasi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D" dirty="0"/>
              <a:t>Mampu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array dan string.</a:t>
            </a:r>
          </a:p>
        </p:txBody>
      </p:sp>
    </p:spTree>
    <p:extLst>
      <p:ext uri="{BB962C8B-B14F-4D97-AF65-F5344CB8AC3E}">
        <p14:creationId xmlns:p14="http://schemas.microsoft.com/office/powerpoint/2010/main" val="372655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715A2-07FB-8C69-E87F-E25CE0A91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biasa</a:t>
            </a:r>
            <a:r>
              <a:rPr lang="en-US" dirty="0"/>
              <a:t> (1d)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0E629-A2D1-E037-A0A8-37E82BCE4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1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B32A-FF7C-C4FF-C045-166B03B8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9019"/>
            <a:ext cx="6294513" cy="793562"/>
          </a:xfrm>
        </p:spPr>
        <p:txBody>
          <a:bodyPr>
            <a:normAutofit fontScale="90000"/>
          </a:bodyPr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Array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A1D0-9001-11B1-1BF3-866DE736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6840"/>
            <a:ext cx="10058400" cy="48889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b="1" dirty="0" err="1"/>
              <a:t>Elemen</a:t>
            </a:r>
            <a:r>
              <a:rPr lang="fr-FR" b="1" dirty="0"/>
              <a:t> </a:t>
            </a:r>
            <a:r>
              <a:rPr lang="fr-FR" b="1" dirty="0" err="1"/>
              <a:t>array</a:t>
            </a:r>
            <a:r>
              <a:rPr lang="fr-FR" b="1" dirty="0"/>
              <a:t> </a:t>
            </a:r>
            <a:r>
              <a:rPr lang="fr-FR" b="1" dirty="0" err="1"/>
              <a:t>diakses</a:t>
            </a:r>
            <a:r>
              <a:rPr lang="fr-FR" b="1" dirty="0"/>
              <a:t> </a:t>
            </a:r>
            <a:r>
              <a:rPr lang="fr-FR" b="1" dirty="0" err="1"/>
              <a:t>melalui</a:t>
            </a:r>
            <a:r>
              <a:rPr lang="fr-FR" b="1" dirty="0"/>
              <a:t> </a:t>
            </a:r>
            <a:r>
              <a:rPr lang="fr-FR" b="1" dirty="0" err="1"/>
              <a:t>indeks</a:t>
            </a:r>
            <a:r>
              <a:rPr lang="fr-FR" b="1" dirty="0"/>
              <a:t> </a:t>
            </a:r>
            <a:r>
              <a:rPr lang="fr-FR" dirty="0"/>
              <a:t>(mulai dari 0). </a:t>
            </a:r>
            <a:r>
              <a:rPr lang="fr-FR" dirty="0" err="1"/>
              <a:t>Karena</a:t>
            </a:r>
            <a:r>
              <a:rPr lang="fr-FR" dirty="0"/>
              <a:t> </a:t>
            </a:r>
            <a:r>
              <a:rPr lang="fr-FR" dirty="0" err="1"/>
              <a:t>bahasa</a:t>
            </a:r>
            <a:r>
              <a:rPr lang="fr-FR" dirty="0"/>
              <a:t> </a:t>
            </a:r>
            <a:r>
              <a:rPr lang="fr-FR" dirty="0" err="1"/>
              <a:t>komputer</a:t>
            </a:r>
            <a:r>
              <a:rPr lang="fr-FR" dirty="0"/>
              <a:t>, </a:t>
            </a:r>
            <a:r>
              <a:rPr lang="fr-FR" dirty="0" err="1"/>
              <a:t>angka</a:t>
            </a:r>
            <a:r>
              <a:rPr lang="fr-FR" dirty="0"/>
              <a:t> </a:t>
            </a:r>
            <a:r>
              <a:rPr lang="fr-FR" dirty="0" err="1"/>
              <a:t>itu</a:t>
            </a:r>
            <a:r>
              <a:rPr lang="fr-FR" dirty="0"/>
              <a:t> </a:t>
            </a:r>
            <a:r>
              <a:rPr lang="fr-FR" dirty="0" err="1"/>
              <a:t>dimulai</a:t>
            </a:r>
            <a:r>
              <a:rPr lang="fr-FR" dirty="0"/>
              <a:t> dari 0.</a:t>
            </a:r>
          </a:p>
          <a:p>
            <a:pPr algn="just">
              <a:lnSpc>
                <a:spcPct val="150000"/>
              </a:lnSpc>
            </a:pP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b="1" dirty="0" err="1"/>
              <a:t>digunakan</a:t>
            </a:r>
            <a:r>
              <a:rPr lang="fr-FR" b="1" dirty="0"/>
              <a:t> </a:t>
            </a:r>
            <a:r>
              <a:rPr lang="fr-FR" b="1" dirty="0" err="1"/>
              <a:t>jika</a:t>
            </a:r>
            <a:r>
              <a:rPr lang="fr-FR" b="1" dirty="0"/>
              <a:t> kita </a:t>
            </a:r>
            <a:r>
              <a:rPr lang="fr-FR" b="1" dirty="0" err="1"/>
              <a:t>ingin</a:t>
            </a:r>
            <a:r>
              <a:rPr lang="fr-FR" b="1" dirty="0"/>
              <a:t> </a:t>
            </a:r>
            <a:r>
              <a:rPr lang="fr-FR" b="1" dirty="0" err="1"/>
              <a:t>menyimpan</a:t>
            </a:r>
            <a:r>
              <a:rPr lang="fr-FR" b="1" dirty="0"/>
              <a:t> </a:t>
            </a:r>
            <a:r>
              <a:rPr lang="fr-FR" b="1" dirty="0" err="1"/>
              <a:t>banyak</a:t>
            </a:r>
            <a:r>
              <a:rPr lang="fr-FR" b="1" dirty="0"/>
              <a:t> </a:t>
            </a:r>
            <a:r>
              <a:rPr lang="fr-FR" dirty="0" err="1"/>
              <a:t>nilai</a:t>
            </a:r>
            <a:r>
              <a:rPr lang="fr-FR" dirty="0"/>
              <a:t> </a:t>
            </a:r>
            <a:r>
              <a:rPr lang="fr-FR" dirty="0" err="1"/>
              <a:t>tanpa</a:t>
            </a:r>
            <a:r>
              <a:rPr lang="fr-FR" dirty="0"/>
              <a:t> </a:t>
            </a:r>
            <a:r>
              <a:rPr lang="fr-FR" dirty="0" err="1"/>
              <a:t>membuat</a:t>
            </a:r>
            <a:r>
              <a:rPr lang="fr-FR" dirty="0"/>
              <a:t> </a:t>
            </a:r>
            <a:r>
              <a:rPr lang="fr-FR" dirty="0" err="1"/>
              <a:t>variabel</a:t>
            </a:r>
            <a:r>
              <a:rPr lang="fr-FR" dirty="0"/>
              <a:t> 1 per 1.</a:t>
            </a:r>
          </a:p>
          <a:p>
            <a:pPr algn="just">
              <a:lnSpc>
                <a:spcPct val="150000"/>
              </a:lnSpc>
            </a:pPr>
            <a:r>
              <a:rPr lang="fr-FR" b="1" dirty="0" err="1"/>
              <a:t>Array</a:t>
            </a:r>
            <a:r>
              <a:rPr lang="fr-FR" b="1" dirty="0"/>
              <a:t> </a:t>
            </a:r>
            <a:r>
              <a:rPr lang="fr-FR" b="1" dirty="0" err="1"/>
              <a:t>terdiri</a:t>
            </a:r>
            <a:r>
              <a:rPr lang="fr-FR" b="1" dirty="0"/>
              <a:t> dari 1 </a:t>
            </a:r>
            <a:r>
              <a:rPr lang="fr-FR" b="1" dirty="0" err="1"/>
              <a:t>dimensi</a:t>
            </a:r>
            <a:r>
              <a:rPr lang="fr-FR" b="1" dirty="0"/>
              <a:t>, 2 </a:t>
            </a:r>
            <a:r>
              <a:rPr lang="fr-FR" b="1" dirty="0" err="1"/>
              <a:t>dimensi</a:t>
            </a:r>
            <a:r>
              <a:rPr lang="fr-FR" b="1" dirty="0"/>
              <a:t> </a:t>
            </a:r>
            <a:r>
              <a:rPr lang="fr-FR" b="1" dirty="0" err="1"/>
              <a:t>atau</a:t>
            </a:r>
            <a:r>
              <a:rPr lang="fr-FR" b="1" dirty="0"/>
              <a:t> multi </a:t>
            </a:r>
            <a:r>
              <a:rPr lang="fr-FR" b="1" dirty="0" err="1"/>
              <a:t>dimensi</a:t>
            </a:r>
            <a:r>
              <a:rPr lang="fr-FR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err="1"/>
              <a:t>Contoh</a:t>
            </a:r>
            <a:r>
              <a:rPr lang="fr-FR" dirty="0"/>
              <a:t> </a:t>
            </a:r>
            <a:r>
              <a:rPr lang="fr-FR" dirty="0" err="1"/>
              <a:t>bentuk</a:t>
            </a:r>
            <a:r>
              <a:rPr lang="fr-FR" dirty="0"/>
              <a:t> 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 err="1">
                <a:highlight>
                  <a:srgbClr val="FFFF00"/>
                </a:highlight>
              </a:rPr>
              <a:t>int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nilai</a:t>
            </a:r>
            <a:r>
              <a:rPr lang="fr-FR" dirty="0">
                <a:highlight>
                  <a:srgbClr val="FFFF00"/>
                </a:highlight>
              </a:rPr>
              <a:t>[3] = {70, 80, 90};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16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C1D7-6854-E437-E805-206FAE66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Ciri-</a:t>
            </a:r>
            <a:r>
              <a:rPr lang="en-US" dirty="0" err="1"/>
              <a:t>ciri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DC6-8295-EB74-D56A-75E404BA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(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dynamic memory)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.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, daftar item,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Compiler juga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pinter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array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</a:t>
            </a:r>
            <a:r>
              <a:rPr lang="en-ID" dirty="0" err="1"/>
              <a:t>arraynya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03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BA4DD-F0D3-5C5A-84E0-1E86FAA93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6FDFB7-2908-DB04-A53F-083940BB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" t="3298" r="1451" b="14839"/>
          <a:stretch>
            <a:fillRect/>
          </a:stretch>
        </p:blipFill>
        <p:spPr>
          <a:xfrm>
            <a:off x="196644" y="226142"/>
            <a:ext cx="11818375" cy="56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7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1EA55-2479-981A-9975-7ABE0749B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409575"/>
            <a:ext cx="119062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B780-F7F8-655F-D818-65F30860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83" y="279898"/>
            <a:ext cx="4886633" cy="3104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highlight>
                  <a:srgbClr val="FFFF00"/>
                </a:highlight>
              </a:rPr>
              <a:t>Bentuk</a:t>
            </a:r>
            <a:r>
              <a:rPr lang="en-US" sz="4000" dirty="0">
                <a:highlight>
                  <a:srgbClr val="FFFF00"/>
                </a:highlight>
              </a:rPr>
              <a:t> Array</a:t>
            </a:r>
            <a:endParaRPr lang="en-ID" sz="40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BA1D0-97BB-597F-520D-BB80B411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2" y="907646"/>
            <a:ext cx="10860714" cy="53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676</TotalTime>
  <Words>764</Words>
  <Application>Microsoft Office PowerPoint</Application>
  <PresentationFormat>Widescreen</PresentationFormat>
  <Paragraphs>119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Courier New</vt:lpstr>
      <vt:lpstr>Rockwell</vt:lpstr>
      <vt:lpstr>Rockwell Condensed</vt:lpstr>
      <vt:lpstr>Wingdings</vt:lpstr>
      <vt:lpstr>Wood Type</vt:lpstr>
      <vt:lpstr>Array &amp; String</vt:lpstr>
      <vt:lpstr>Apa saja yang akan kita pelajari ?</vt:lpstr>
      <vt:lpstr>Tujuan pembelajaran</vt:lpstr>
      <vt:lpstr>Array biasa (1d)</vt:lpstr>
      <vt:lpstr>Apa itu Array ?</vt:lpstr>
      <vt:lpstr>Ciri-ciri array</vt:lpstr>
      <vt:lpstr>PowerPoint Presentation</vt:lpstr>
      <vt:lpstr>PowerPoint Presentation</vt:lpstr>
      <vt:lpstr>Bentuk Array</vt:lpstr>
      <vt:lpstr>PowerPoint Presentation</vt:lpstr>
      <vt:lpstr>Array for loop &amp; sizeof</vt:lpstr>
      <vt:lpstr>PowerPoint Presentation</vt:lpstr>
      <vt:lpstr>PowerPoint Presentation</vt:lpstr>
      <vt:lpstr>PowerPoint Presentation</vt:lpstr>
      <vt:lpstr>Foreach loop array</vt:lpstr>
      <vt:lpstr>PowerPoint Presentation</vt:lpstr>
      <vt:lpstr>Array vector</vt:lpstr>
      <vt:lpstr>Array vector</vt:lpstr>
      <vt:lpstr>PowerPoint Presentation</vt:lpstr>
      <vt:lpstr>PowerPoint Presentation</vt:lpstr>
      <vt:lpstr>PowerPoint Presentation</vt:lpstr>
      <vt:lpstr>Array multidimensi</vt:lpstr>
      <vt:lpstr>Apa itu array multidimensi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Vanya Zura</dc:creator>
  <cp:lastModifiedBy>Vanya Zura</cp:lastModifiedBy>
  <cp:revision>55</cp:revision>
  <dcterms:created xsi:type="dcterms:W3CDTF">2025-06-28T12:30:08Z</dcterms:created>
  <dcterms:modified xsi:type="dcterms:W3CDTF">2025-06-30T08:50:42Z</dcterms:modified>
</cp:coreProperties>
</file>